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9" roundtripDataSignature="AMtx7miNxbxM61PB+8AFJ7XWi/bv+UsQ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4489579" y="1198979"/>
            <a:ext cx="2772696" cy="763476"/>
          </a:xfrm>
          <a:prstGeom prst="rect">
            <a:avLst/>
          </a:prstGeom>
          <a:noFill/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DISTRICT GOVERNOR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Rene’ Laws</a:t>
            </a:r>
            <a:endParaRPr/>
          </a:p>
        </p:txBody>
      </p:sp>
      <p:sp>
        <p:nvSpPr>
          <p:cNvPr id="85" name="Google Shape;85;p1"/>
          <p:cNvSpPr txBox="1"/>
          <p:nvPr/>
        </p:nvSpPr>
        <p:spPr>
          <a:xfrm>
            <a:off x="309102" y="259044"/>
            <a:ext cx="380139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2023-24 District 7610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Executive Leadership Chart</a:t>
            </a:r>
            <a:endParaRPr/>
          </a:p>
        </p:txBody>
      </p:sp>
      <p:sp>
        <p:nvSpPr>
          <p:cNvPr id="89" name="Google Shape;89;p1"/>
          <p:cNvSpPr/>
          <p:nvPr/>
        </p:nvSpPr>
        <p:spPr>
          <a:xfrm>
            <a:off x="8854453" y="1022802"/>
            <a:ext cx="2772696" cy="1026047"/>
          </a:xfrm>
          <a:prstGeom prst="rect">
            <a:avLst/>
          </a:prstGeom>
          <a:noFill/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District Executive Leadership Team</a:t>
            </a:r>
            <a:endParaRPr sz="1300" dirty="0"/>
          </a:p>
          <a:p>
            <a:pPr marL="0" marR="0" lvl="0" indent="0" algn="ctr" rtl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400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iPDG</a:t>
            </a:r>
            <a:r>
              <a:rPr lang="en-US" sz="14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Sheila Brennan</a:t>
            </a:r>
            <a:endParaRPr sz="800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4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DGE Amelia </a:t>
            </a:r>
            <a:r>
              <a:rPr lang="en-US" sz="1400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Stansell</a:t>
            </a:r>
            <a:endParaRPr sz="800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4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DGN Ravi </a:t>
            </a:r>
            <a:r>
              <a:rPr lang="en-US" sz="1400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Respoto</a:t>
            </a:r>
            <a:endParaRPr sz="1400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94" name="Google Shape;94;p1"/>
          <p:cNvCxnSpPr>
            <a:cxnSpLocks/>
            <a:stCxn id="84" idx="3"/>
          </p:cNvCxnSpPr>
          <p:nvPr/>
        </p:nvCxnSpPr>
        <p:spPr>
          <a:xfrm>
            <a:off x="7262275" y="1580717"/>
            <a:ext cx="1612693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1" name="Google Shape;101;p1"/>
          <p:cNvCxnSpPr>
            <a:cxnSpLocks/>
          </p:cNvCxnSpPr>
          <p:nvPr/>
        </p:nvCxnSpPr>
        <p:spPr>
          <a:xfrm flipH="1">
            <a:off x="5902364" y="3477864"/>
            <a:ext cx="2106755" cy="5717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5" name="Google Shape;105;p1"/>
          <p:cNvSpPr/>
          <p:nvPr/>
        </p:nvSpPr>
        <p:spPr>
          <a:xfrm>
            <a:off x="4792113" y="5695632"/>
            <a:ext cx="1424047" cy="673317"/>
          </a:xfrm>
          <a:prstGeom prst="rect">
            <a:avLst/>
          </a:prstGeom>
          <a:noFill/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b="1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Rotaract Chair</a:t>
            </a:r>
            <a:endParaRPr b="1" dirty="0">
              <a:solidFill>
                <a:schemeClr val="dk1"/>
              </a:solidFill>
              <a:latin typeface="Times New Roman"/>
              <a:cs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Donna </a:t>
            </a:r>
            <a:r>
              <a:rPr lang="en-US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Almborg</a:t>
            </a:r>
            <a:endParaRPr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11" name="Google Shape;111;p1"/>
          <p:cNvCxnSpPr>
            <a:cxnSpLocks/>
          </p:cNvCxnSpPr>
          <p:nvPr/>
        </p:nvCxnSpPr>
        <p:spPr>
          <a:xfrm>
            <a:off x="1343431" y="5530124"/>
            <a:ext cx="9255434" cy="25875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3" name="Google Shape;113;p1"/>
          <p:cNvCxnSpPr>
            <a:cxnSpLocks/>
          </p:cNvCxnSpPr>
          <p:nvPr/>
        </p:nvCxnSpPr>
        <p:spPr>
          <a:xfrm>
            <a:off x="3452191" y="5275001"/>
            <a:ext cx="0" cy="533599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4" name="Google Shape;114;p1"/>
          <p:cNvCxnSpPr>
            <a:cxnSpLocks/>
          </p:cNvCxnSpPr>
          <p:nvPr/>
        </p:nvCxnSpPr>
        <p:spPr>
          <a:xfrm>
            <a:off x="8812207" y="5109594"/>
            <a:ext cx="24062" cy="921929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6" name="Google Shape;116;p1"/>
          <p:cNvCxnSpPr>
            <a:cxnSpLocks/>
          </p:cNvCxnSpPr>
          <p:nvPr/>
        </p:nvCxnSpPr>
        <p:spPr>
          <a:xfrm flipV="1">
            <a:off x="5337085" y="5270927"/>
            <a:ext cx="0" cy="444095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7" name="Google Shape;117;p1"/>
          <p:cNvCxnSpPr>
            <a:cxnSpLocks/>
          </p:cNvCxnSpPr>
          <p:nvPr/>
        </p:nvCxnSpPr>
        <p:spPr>
          <a:xfrm flipV="1">
            <a:off x="6963810" y="5239086"/>
            <a:ext cx="0" cy="605428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9" name="Google Shape;119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7/7/2023</a:t>
            </a:r>
            <a:endParaRPr dirty="0"/>
          </a:p>
        </p:txBody>
      </p:sp>
      <p:sp>
        <p:nvSpPr>
          <p:cNvPr id="120" name="Google Shape;12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21" name="Google Shape;121;p1"/>
          <p:cNvSpPr/>
          <p:nvPr/>
        </p:nvSpPr>
        <p:spPr>
          <a:xfrm>
            <a:off x="138444" y="1217707"/>
            <a:ext cx="2772696" cy="763476"/>
          </a:xfrm>
          <a:prstGeom prst="rect">
            <a:avLst/>
          </a:prstGeom>
          <a:noFill/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13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Vice Governor / </a:t>
            </a:r>
            <a:endParaRPr sz="13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Event Coordination &amp; Budget Chair</a:t>
            </a:r>
            <a:endParaRPr sz="1300" b="1" dirty="0">
              <a:solidFill>
                <a:schemeClr val="tx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iPDG</a:t>
            </a:r>
            <a:r>
              <a:rPr lang="en-US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Sheila Brennan</a:t>
            </a:r>
            <a:endParaRPr dirty="0"/>
          </a:p>
        </p:txBody>
      </p:sp>
      <p:cxnSp>
        <p:nvCxnSpPr>
          <p:cNvPr id="122" name="Google Shape;122;p1"/>
          <p:cNvCxnSpPr>
            <a:cxnSpLocks/>
            <a:stCxn id="121" idx="3"/>
            <a:endCxn id="84" idx="1"/>
          </p:cNvCxnSpPr>
          <p:nvPr/>
        </p:nvCxnSpPr>
        <p:spPr>
          <a:xfrm flipV="1">
            <a:off x="2911140" y="1580717"/>
            <a:ext cx="1578439" cy="18728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24" name="Google Shape;124;p1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63719" y="36448"/>
            <a:ext cx="2424416" cy="1039729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1"/>
          <p:cNvSpPr/>
          <p:nvPr/>
        </p:nvSpPr>
        <p:spPr>
          <a:xfrm>
            <a:off x="7902153" y="3051097"/>
            <a:ext cx="1708406" cy="788811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Volunteer Asst to the District Secretary</a:t>
            </a:r>
            <a:endParaRPr sz="13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Diane Noble </a:t>
            </a:r>
            <a:endParaRPr dirty="0"/>
          </a:p>
        </p:txBody>
      </p:sp>
      <p:cxnSp>
        <p:nvCxnSpPr>
          <p:cNvPr id="18" name="Google Shape;116;p1">
            <a:extLst>
              <a:ext uri="{FF2B5EF4-FFF2-40B4-BE49-F238E27FC236}">
                <a16:creationId xmlns:a16="http://schemas.microsoft.com/office/drawing/2014/main" id="{DF731AD7-0BB3-EBF1-B5D4-D0654AB8EA8E}"/>
              </a:ext>
            </a:extLst>
          </p:cNvPr>
          <p:cNvCxnSpPr>
            <a:cxnSpLocks/>
          </p:cNvCxnSpPr>
          <p:nvPr/>
        </p:nvCxnSpPr>
        <p:spPr>
          <a:xfrm flipV="1">
            <a:off x="5884352" y="1962455"/>
            <a:ext cx="18012" cy="3567669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6" name="Google Shape;118;p1">
            <a:extLst>
              <a:ext uri="{FF2B5EF4-FFF2-40B4-BE49-F238E27FC236}">
                <a16:creationId xmlns:a16="http://schemas.microsoft.com/office/drawing/2014/main" id="{49F6FA8F-438D-DB72-4487-BD02F0356303}"/>
              </a:ext>
            </a:extLst>
          </p:cNvPr>
          <p:cNvCxnSpPr>
            <a:cxnSpLocks/>
          </p:cNvCxnSpPr>
          <p:nvPr/>
        </p:nvCxnSpPr>
        <p:spPr>
          <a:xfrm flipV="1">
            <a:off x="6729911" y="1935431"/>
            <a:ext cx="0" cy="1253716"/>
          </a:xfrm>
          <a:prstGeom prst="straightConnector1">
            <a:avLst/>
          </a:prstGeom>
          <a:noFill/>
          <a:ln w="19050" cap="flat" cmpd="sng">
            <a:solidFill>
              <a:schemeClr val="accent2">
                <a:lumMod val="75000"/>
              </a:schemeClr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7" name="Google Shape;101;p1">
            <a:extLst>
              <a:ext uri="{FF2B5EF4-FFF2-40B4-BE49-F238E27FC236}">
                <a16:creationId xmlns:a16="http://schemas.microsoft.com/office/drawing/2014/main" id="{D90AB94E-1060-2CC5-E869-0853CA176E05}"/>
              </a:ext>
            </a:extLst>
          </p:cNvPr>
          <p:cNvCxnSpPr>
            <a:cxnSpLocks/>
          </p:cNvCxnSpPr>
          <p:nvPr/>
        </p:nvCxnSpPr>
        <p:spPr>
          <a:xfrm flipH="1" flipV="1">
            <a:off x="5902364" y="2606726"/>
            <a:ext cx="1025974" cy="1714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6" name="Google Shape;126;p1"/>
          <p:cNvSpPr/>
          <p:nvPr/>
        </p:nvSpPr>
        <p:spPr>
          <a:xfrm>
            <a:off x="5145733" y="2214903"/>
            <a:ext cx="1385986" cy="673316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Chief of Staff</a:t>
            </a:r>
            <a:endParaRPr sz="13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Peter Anderson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51" name="Google Shape;116;p1">
            <a:extLst>
              <a:ext uri="{FF2B5EF4-FFF2-40B4-BE49-F238E27FC236}">
                <a16:creationId xmlns:a16="http://schemas.microsoft.com/office/drawing/2014/main" id="{D2219C9E-EF28-CE1D-7438-6AC474D214D4}"/>
              </a:ext>
            </a:extLst>
          </p:cNvPr>
          <p:cNvCxnSpPr>
            <a:cxnSpLocks/>
          </p:cNvCxnSpPr>
          <p:nvPr/>
        </p:nvCxnSpPr>
        <p:spPr>
          <a:xfrm flipH="1" flipV="1">
            <a:off x="9845876" y="3310688"/>
            <a:ext cx="15551" cy="2245311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4" name="Google Shape;101;p1">
            <a:extLst>
              <a:ext uri="{FF2B5EF4-FFF2-40B4-BE49-F238E27FC236}">
                <a16:creationId xmlns:a16="http://schemas.microsoft.com/office/drawing/2014/main" id="{1F58680A-FC75-559B-468F-98F69A191C02}"/>
              </a:ext>
            </a:extLst>
          </p:cNvPr>
          <p:cNvCxnSpPr>
            <a:cxnSpLocks/>
          </p:cNvCxnSpPr>
          <p:nvPr/>
        </p:nvCxnSpPr>
        <p:spPr>
          <a:xfrm flipH="1">
            <a:off x="9828287" y="3306069"/>
            <a:ext cx="325429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6" name="Google Shape;101;p1">
            <a:extLst>
              <a:ext uri="{FF2B5EF4-FFF2-40B4-BE49-F238E27FC236}">
                <a16:creationId xmlns:a16="http://schemas.microsoft.com/office/drawing/2014/main" id="{49344502-52E2-C013-D1E5-BF9245CE90B1}"/>
              </a:ext>
            </a:extLst>
          </p:cNvPr>
          <p:cNvCxnSpPr>
            <a:cxnSpLocks/>
          </p:cNvCxnSpPr>
          <p:nvPr/>
        </p:nvCxnSpPr>
        <p:spPr>
          <a:xfrm flipH="1">
            <a:off x="9845871" y="4148854"/>
            <a:ext cx="367003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9" name="Google Shape;107;p1">
            <a:extLst>
              <a:ext uri="{FF2B5EF4-FFF2-40B4-BE49-F238E27FC236}">
                <a16:creationId xmlns:a16="http://schemas.microsoft.com/office/drawing/2014/main" id="{913C2396-596E-2974-5CCC-47DA6C800D40}"/>
              </a:ext>
            </a:extLst>
          </p:cNvPr>
          <p:cNvSpPr/>
          <p:nvPr/>
        </p:nvSpPr>
        <p:spPr>
          <a:xfrm>
            <a:off x="9989594" y="3798711"/>
            <a:ext cx="1714497" cy="720421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Diversity, Equity &amp; Inclusion Chair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Times New Roman"/>
                <a:cs typeface="Times New Roman"/>
                <a:sym typeface="Times New Roman"/>
              </a:rPr>
              <a:t>Pam Montgomery</a:t>
            </a:r>
            <a:endParaRPr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9972009" y="2974898"/>
            <a:ext cx="1714497" cy="720421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Training &amp; </a:t>
            </a:r>
            <a:r>
              <a:rPr lang="en-US" sz="13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Ldr</a:t>
            </a:r>
            <a:r>
              <a:rPr lang="en-US" sz="13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Dev Chair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Times New Roman"/>
                <a:cs typeface="Times New Roman"/>
                <a:sym typeface="Times New Roman"/>
              </a:rPr>
              <a:t>Dr. </a:t>
            </a:r>
            <a:r>
              <a:rPr lang="en-US" dirty="0" err="1">
                <a:solidFill>
                  <a:srgbClr val="0070C0"/>
                </a:solidFill>
                <a:latin typeface="Times New Roman"/>
                <a:cs typeface="Times New Roman"/>
                <a:sym typeface="Times New Roman"/>
              </a:rPr>
              <a:t>Wallicia</a:t>
            </a:r>
            <a:r>
              <a:rPr lang="en-US" dirty="0">
                <a:solidFill>
                  <a:srgbClr val="0070C0"/>
                </a:solidFill>
                <a:latin typeface="Times New Roman"/>
                <a:cs typeface="Times New Roman"/>
                <a:sym typeface="Times New Roman"/>
              </a:rPr>
              <a:t> Gill</a:t>
            </a:r>
            <a:endParaRPr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cxnSp>
        <p:nvCxnSpPr>
          <p:cNvPr id="61" name="Google Shape;101;p1">
            <a:extLst>
              <a:ext uri="{FF2B5EF4-FFF2-40B4-BE49-F238E27FC236}">
                <a16:creationId xmlns:a16="http://schemas.microsoft.com/office/drawing/2014/main" id="{8FA3C1A2-1C89-05A5-553B-417F255F523C}"/>
              </a:ext>
            </a:extLst>
          </p:cNvPr>
          <p:cNvCxnSpPr>
            <a:cxnSpLocks/>
          </p:cNvCxnSpPr>
          <p:nvPr/>
        </p:nvCxnSpPr>
        <p:spPr>
          <a:xfrm flipH="1">
            <a:off x="9861427" y="5049522"/>
            <a:ext cx="367003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2" name="Google Shape;118;p1">
            <a:extLst>
              <a:ext uri="{FF2B5EF4-FFF2-40B4-BE49-F238E27FC236}">
                <a16:creationId xmlns:a16="http://schemas.microsoft.com/office/drawing/2014/main" id="{9243F786-BFC9-9D66-3975-3B5BD3EE43E4}"/>
              </a:ext>
            </a:extLst>
          </p:cNvPr>
          <p:cNvCxnSpPr>
            <a:cxnSpLocks/>
            <a:endCxn id="84" idx="3"/>
          </p:cNvCxnSpPr>
          <p:nvPr/>
        </p:nvCxnSpPr>
        <p:spPr>
          <a:xfrm flipH="1" flipV="1">
            <a:off x="7262275" y="1580717"/>
            <a:ext cx="1881541" cy="656892"/>
          </a:xfrm>
          <a:prstGeom prst="straightConnector1">
            <a:avLst/>
          </a:prstGeom>
          <a:noFill/>
          <a:ln w="19050" cap="flat" cmpd="sng">
            <a:solidFill>
              <a:schemeClr val="accent2">
                <a:lumMod val="75000"/>
              </a:schemeClr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68" name="Google Shape;118;p1">
            <a:extLst>
              <a:ext uri="{FF2B5EF4-FFF2-40B4-BE49-F238E27FC236}">
                <a16:creationId xmlns:a16="http://schemas.microsoft.com/office/drawing/2014/main" id="{149D0B9B-D498-EE07-D166-D02A89E4DBED}"/>
              </a:ext>
            </a:extLst>
          </p:cNvPr>
          <p:cNvCxnSpPr>
            <a:cxnSpLocks/>
            <a:stCxn id="107" idx="0"/>
          </p:cNvCxnSpPr>
          <p:nvPr/>
        </p:nvCxnSpPr>
        <p:spPr>
          <a:xfrm flipH="1" flipV="1">
            <a:off x="9936641" y="2642475"/>
            <a:ext cx="892617" cy="332423"/>
          </a:xfrm>
          <a:prstGeom prst="straightConnector1">
            <a:avLst/>
          </a:prstGeom>
          <a:noFill/>
          <a:ln w="19050" cap="flat" cmpd="sng">
            <a:solidFill>
              <a:schemeClr val="accent2">
                <a:lumMod val="75000"/>
              </a:schemeClr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102" name="Google Shape;102;p1"/>
          <p:cNvSpPr/>
          <p:nvPr/>
        </p:nvSpPr>
        <p:spPr>
          <a:xfrm>
            <a:off x="6288470" y="5695632"/>
            <a:ext cx="1860647" cy="673317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b="1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Youth Services Chair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Times New Roman"/>
                <a:cs typeface="Times New Roman"/>
                <a:sym typeface="Times New Roman"/>
              </a:rPr>
              <a:t>PDG Jonathan Lucas</a:t>
            </a:r>
            <a:endParaRPr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2588702" y="5695632"/>
            <a:ext cx="2019253" cy="673317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Finance Chair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Times New Roman"/>
                <a:cs typeface="Times New Roman"/>
              </a:rPr>
              <a:t>PDG Glenn Yarborough</a:t>
            </a:r>
            <a:endParaRPr lang="en-US" sz="1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4" name="Google Shape;103;p1">
            <a:extLst>
              <a:ext uri="{FF2B5EF4-FFF2-40B4-BE49-F238E27FC236}">
                <a16:creationId xmlns:a16="http://schemas.microsoft.com/office/drawing/2014/main" id="{F0CB71D4-EBD9-9892-E0B7-8F3D1F301F8F}"/>
              </a:ext>
            </a:extLst>
          </p:cNvPr>
          <p:cNvSpPr/>
          <p:nvPr/>
        </p:nvSpPr>
        <p:spPr>
          <a:xfrm>
            <a:off x="4542634" y="4698886"/>
            <a:ext cx="1232433" cy="674756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Awards Chair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Times New Roman"/>
                <a:cs typeface="Times New Roman"/>
              </a:rPr>
              <a:t>Ed Pratt</a:t>
            </a:r>
            <a:endParaRPr lang="en-US" sz="1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5" name="Google Shape;103;p1">
            <a:extLst>
              <a:ext uri="{FF2B5EF4-FFF2-40B4-BE49-F238E27FC236}">
                <a16:creationId xmlns:a16="http://schemas.microsoft.com/office/drawing/2014/main" id="{4837E784-4219-A3C6-A2EE-D06253B08306}"/>
              </a:ext>
            </a:extLst>
          </p:cNvPr>
          <p:cNvSpPr/>
          <p:nvPr/>
        </p:nvSpPr>
        <p:spPr>
          <a:xfrm>
            <a:off x="8009119" y="4698886"/>
            <a:ext cx="1735999" cy="674756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PeaceBuilding</a:t>
            </a:r>
            <a:r>
              <a:rPr lang="en-US" sz="13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Chair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Times New Roman"/>
                <a:cs typeface="Times New Roman"/>
              </a:rPr>
              <a:t>Bill Cawley</a:t>
            </a:r>
            <a:endParaRPr lang="en-US" sz="1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Google Shape;103;p1">
            <a:extLst>
              <a:ext uri="{FF2B5EF4-FFF2-40B4-BE49-F238E27FC236}">
                <a16:creationId xmlns:a16="http://schemas.microsoft.com/office/drawing/2014/main" id="{1D95B2D4-779E-39D5-B4F1-CBA038E9F0A9}"/>
              </a:ext>
            </a:extLst>
          </p:cNvPr>
          <p:cNvSpPr/>
          <p:nvPr/>
        </p:nvSpPr>
        <p:spPr>
          <a:xfrm>
            <a:off x="10013540" y="4698886"/>
            <a:ext cx="1735999" cy="674756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Environmental Chair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Times New Roman"/>
                <a:cs typeface="Times New Roman"/>
              </a:rPr>
              <a:t>David Feld</a:t>
            </a:r>
            <a:endParaRPr lang="en-US" sz="1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5996046" y="4698886"/>
            <a:ext cx="1856226" cy="683758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1300" b="1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Public Image Co-chairs</a:t>
            </a:r>
            <a:endParaRPr sz="1300" b="1" dirty="0">
              <a:solidFill>
                <a:schemeClr val="dk1"/>
              </a:solidFill>
              <a:latin typeface="Times New Roman"/>
              <a:cs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Dave Borowski</a:t>
            </a:r>
            <a:endParaRPr dirty="0"/>
          </a:p>
        </p:txBody>
      </p:sp>
      <p:cxnSp>
        <p:nvCxnSpPr>
          <p:cNvPr id="83" name="Google Shape;117;p1">
            <a:extLst>
              <a:ext uri="{FF2B5EF4-FFF2-40B4-BE49-F238E27FC236}">
                <a16:creationId xmlns:a16="http://schemas.microsoft.com/office/drawing/2014/main" id="{EA932084-A742-9C4C-1675-5943FC54D732}"/>
              </a:ext>
            </a:extLst>
          </p:cNvPr>
          <p:cNvCxnSpPr>
            <a:cxnSpLocks/>
          </p:cNvCxnSpPr>
          <p:nvPr/>
        </p:nvCxnSpPr>
        <p:spPr>
          <a:xfrm flipV="1">
            <a:off x="10598865" y="5520831"/>
            <a:ext cx="0" cy="362565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3" name="Google Shape;123;p1"/>
          <p:cNvSpPr/>
          <p:nvPr/>
        </p:nvSpPr>
        <p:spPr>
          <a:xfrm>
            <a:off x="8266449" y="5695632"/>
            <a:ext cx="1256216" cy="673340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>
              <a:buFont typeface="Arial"/>
              <a:buNone/>
            </a:pPr>
            <a:r>
              <a:rPr lang="en-US" b="1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Service Chair</a:t>
            </a:r>
            <a:endParaRPr b="1" dirty="0">
              <a:solidFill>
                <a:schemeClr val="dk1"/>
              </a:solidFill>
              <a:latin typeface="Times New Roman"/>
              <a:cs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Meesh</a:t>
            </a:r>
            <a:r>
              <a:rPr lang="en-US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Peters</a:t>
            </a:r>
            <a:endParaRPr dirty="0"/>
          </a:p>
        </p:txBody>
      </p:sp>
      <p:cxnSp>
        <p:nvCxnSpPr>
          <p:cNvPr id="95" name="Google Shape;101;p1">
            <a:extLst>
              <a:ext uri="{FF2B5EF4-FFF2-40B4-BE49-F238E27FC236}">
                <a16:creationId xmlns:a16="http://schemas.microsoft.com/office/drawing/2014/main" id="{4EC89AAB-2E8E-A315-8EEF-9481A7FB80CA}"/>
              </a:ext>
            </a:extLst>
          </p:cNvPr>
          <p:cNvCxnSpPr>
            <a:cxnSpLocks/>
          </p:cNvCxnSpPr>
          <p:nvPr/>
        </p:nvCxnSpPr>
        <p:spPr>
          <a:xfrm flipH="1">
            <a:off x="4281854" y="4248983"/>
            <a:ext cx="2062092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8" name="Google Shape;106;p1">
            <a:extLst>
              <a:ext uri="{FF2B5EF4-FFF2-40B4-BE49-F238E27FC236}">
                <a16:creationId xmlns:a16="http://schemas.microsoft.com/office/drawing/2014/main" id="{72A7A9C8-C406-6A32-0312-F6D45B0323A0}"/>
              </a:ext>
            </a:extLst>
          </p:cNvPr>
          <p:cNvSpPr/>
          <p:nvPr/>
        </p:nvSpPr>
        <p:spPr>
          <a:xfrm>
            <a:off x="5996046" y="3903101"/>
            <a:ext cx="1682561" cy="683758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1300" b="1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Sergeant at Arms</a:t>
            </a:r>
            <a:endParaRPr sz="1300" b="1" dirty="0">
              <a:solidFill>
                <a:schemeClr val="dk1"/>
              </a:solidFill>
              <a:latin typeface="Times New Roman"/>
              <a:cs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Brandon Withers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&amp; Bill Laws</a:t>
            </a:r>
            <a:endParaRPr dirty="0"/>
          </a:p>
        </p:txBody>
      </p:sp>
      <p:sp>
        <p:nvSpPr>
          <p:cNvPr id="79" name="Google Shape;106;p1">
            <a:extLst>
              <a:ext uri="{FF2B5EF4-FFF2-40B4-BE49-F238E27FC236}">
                <a16:creationId xmlns:a16="http://schemas.microsoft.com/office/drawing/2014/main" id="{0EF8C157-79DD-F20B-E7A8-29B0660F8514}"/>
              </a:ext>
            </a:extLst>
          </p:cNvPr>
          <p:cNvSpPr/>
          <p:nvPr/>
        </p:nvSpPr>
        <p:spPr>
          <a:xfrm>
            <a:off x="3292961" y="3903101"/>
            <a:ext cx="2482106" cy="683758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1300" b="1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RI Convention Co-chairs</a:t>
            </a:r>
            <a:endParaRPr sz="1300" b="1" dirty="0">
              <a:solidFill>
                <a:schemeClr val="dk1"/>
              </a:solidFill>
              <a:latin typeface="Times New Roman"/>
              <a:cs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Jamie </a:t>
            </a:r>
            <a:r>
              <a:rPr lang="en-US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Larounis</a:t>
            </a:r>
            <a:r>
              <a:rPr lang="en-US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&amp; Dylan Oakes</a:t>
            </a:r>
            <a:endParaRPr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32CD149-F376-01DF-054D-59C42C0CE557}"/>
              </a:ext>
            </a:extLst>
          </p:cNvPr>
          <p:cNvGrpSpPr/>
          <p:nvPr/>
        </p:nvGrpSpPr>
        <p:grpSpPr>
          <a:xfrm>
            <a:off x="9007972" y="306236"/>
            <a:ext cx="1706909" cy="426140"/>
            <a:chOff x="9007972" y="306236"/>
            <a:chExt cx="1706909" cy="426140"/>
          </a:xfrm>
        </p:grpSpPr>
        <p:cxnSp>
          <p:nvCxnSpPr>
            <p:cNvPr id="99" name="Google Shape;101;p1">
              <a:extLst>
                <a:ext uri="{FF2B5EF4-FFF2-40B4-BE49-F238E27FC236}">
                  <a16:creationId xmlns:a16="http://schemas.microsoft.com/office/drawing/2014/main" id="{C3E84020-C51B-9554-8928-06B74CE947F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225750" y="436776"/>
              <a:ext cx="373115" cy="0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A7F27851-CBB7-90B1-5532-9AE7AA419EFD}"/>
                </a:ext>
              </a:extLst>
            </p:cNvPr>
            <p:cNvSpPr txBox="1"/>
            <p:nvPr/>
          </p:nvSpPr>
          <p:spPr>
            <a:xfrm>
              <a:off x="9007972" y="306236"/>
              <a:ext cx="12410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Reporting lines</a:t>
              </a:r>
            </a:p>
            <a:p>
              <a:r>
                <a:rPr lang="en-US" sz="1000" dirty="0"/>
                <a:t>Coordinating lines</a:t>
              </a:r>
            </a:p>
          </p:txBody>
        </p:sp>
        <p:cxnSp>
          <p:nvCxnSpPr>
            <p:cNvPr id="127" name="Google Shape;101;p1">
              <a:extLst>
                <a:ext uri="{FF2B5EF4-FFF2-40B4-BE49-F238E27FC236}">
                  <a16:creationId xmlns:a16="http://schemas.microsoft.com/office/drawing/2014/main" id="{FAFB4A7F-60BC-B2FA-D170-15D02E2B09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225750" y="589176"/>
              <a:ext cx="373115" cy="0"/>
            </a:xfrm>
            <a:prstGeom prst="straightConnector1">
              <a:avLst/>
            </a:prstGeom>
            <a:noFill/>
            <a:ln w="19050" cap="flat" cmpd="sng">
              <a:solidFill>
                <a:schemeClr val="accent2">
                  <a:lumMod val="75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</p:cxn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35EBEAFE-11D5-482C-20D7-B00F079966D2}"/>
                </a:ext>
              </a:extLst>
            </p:cNvPr>
            <p:cNvSpPr/>
            <p:nvPr/>
          </p:nvSpPr>
          <p:spPr>
            <a:xfrm>
              <a:off x="9007972" y="306236"/>
              <a:ext cx="1706909" cy="426140"/>
            </a:xfrm>
            <a:prstGeom prst="rect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" name="Google Shape;118;p1">
            <a:extLst>
              <a:ext uri="{FF2B5EF4-FFF2-40B4-BE49-F238E27FC236}">
                <a16:creationId xmlns:a16="http://schemas.microsoft.com/office/drawing/2014/main" id="{DBA8F669-6096-C785-6A90-969E464C7A82}"/>
              </a:ext>
            </a:extLst>
          </p:cNvPr>
          <p:cNvCxnSpPr>
            <a:cxnSpLocks/>
          </p:cNvCxnSpPr>
          <p:nvPr/>
        </p:nvCxnSpPr>
        <p:spPr>
          <a:xfrm flipV="1">
            <a:off x="7261912" y="2918288"/>
            <a:ext cx="631598" cy="294904"/>
          </a:xfrm>
          <a:prstGeom prst="straightConnector1">
            <a:avLst/>
          </a:prstGeom>
          <a:noFill/>
          <a:ln w="19050" cap="flat" cmpd="sng">
            <a:solidFill>
              <a:schemeClr val="accent2">
                <a:lumMod val="75000"/>
              </a:schemeClr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40" name="Google Shape;103;p1">
            <a:extLst>
              <a:ext uri="{FF2B5EF4-FFF2-40B4-BE49-F238E27FC236}">
                <a16:creationId xmlns:a16="http://schemas.microsoft.com/office/drawing/2014/main" id="{B3E56CB9-3204-8F82-C208-9F5DD11A4E59}"/>
              </a:ext>
            </a:extLst>
          </p:cNvPr>
          <p:cNvSpPr/>
          <p:nvPr/>
        </p:nvSpPr>
        <p:spPr>
          <a:xfrm>
            <a:off x="9143816" y="2214903"/>
            <a:ext cx="1232433" cy="677274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RLI Rep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Times New Roman"/>
                <a:cs typeface="Times New Roman"/>
              </a:rPr>
              <a:t>Ralph Menzel</a:t>
            </a:r>
            <a:endParaRPr lang="en-US" sz="1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5996046" y="3189147"/>
            <a:ext cx="1762437" cy="594553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District Secretary</a:t>
            </a:r>
            <a:endParaRPr sz="13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Contractor</a:t>
            </a:r>
            <a:r>
              <a:rPr lang="en-US" sz="1400" i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</p:txBody>
      </p:sp>
      <p:sp>
        <p:nvSpPr>
          <p:cNvPr id="88" name="Google Shape;88;p1"/>
          <p:cNvSpPr/>
          <p:nvPr/>
        </p:nvSpPr>
        <p:spPr>
          <a:xfrm>
            <a:off x="6930695" y="2214903"/>
            <a:ext cx="1983866" cy="673316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District Administrator</a:t>
            </a:r>
          </a:p>
        </p:txBody>
      </p:sp>
      <p:sp>
        <p:nvSpPr>
          <p:cNvPr id="108" name="Google Shape;108;p1"/>
          <p:cNvSpPr/>
          <p:nvPr/>
        </p:nvSpPr>
        <p:spPr>
          <a:xfrm>
            <a:off x="9650836" y="5695632"/>
            <a:ext cx="2047521" cy="657343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District Foundation Chair</a:t>
            </a:r>
            <a:endParaRPr sz="13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PDG Pat Borowski</a:t>
            </a:r>
            <a:r>
              <a:rPr lang="en-US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</p:txBody>
      </p:sp>
      <p:sp>
        <p:nvSpPr>
          <p:cNvPr id="110" name="Google Shape;110;p1"/>
          <p:cNvSpPr/>
          <p:nvPr/>
        </p:nvSpPr>
        <p:spPr>
          <a:xfrm>
            <a:off x="2230065" y="4698886"/>
            <a:ext cx="2129491" cy="673317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>
              <a:buFont typeface="Arial"/>
              <a:buNone/>
            </a:pPr>
            <a:r>
              <a:rPr lang="en-US" b="1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Strategic Planning Chair</a:t>
            </a:r>
            <a:endParaRPr b="1" dirty="0">
              <a:solidFill>
                <a:schemeClr val="dk1"/>
              </a:solidFill>
              <a:latin typeface="Times New Roman"/>
              <a:cs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PDG Juanita Cawley</a:t>
            </a:r>
            <a:endParaRPr dirty="0"/>
          </a:p>
        </p:txBody>
      </p:sp>
      <p:cxnSp>
        <p:nvCxnSpPr>
          <p:cNvPr id="36" name="Google Shape;113;p1">
            <a:extLst>
              <a:ext uri="{FF2B5EF4-FFF2-40B4-BE49-F238E27FC236}">
                <a16:creationId xmlns:a16="http://schemas.microsoft.com/office/drawing/2014/main" id="{EA6DEC18-33B5-ACAC-7135-B629F918616D}"/>
              </a:ext>
            </a:extLst>
          </p:cNvPr>
          <p:cNvCxnSpPr>
            <a:cxnSpLocks/>
          </p:cNvCxnSpPr>
          <p:nvPr/>
        </p:nvCxnSpPr>
        <p:spPr>
          <a:xfrm>
            <a:off x="1343431" y="4352192"/>
            <a:ext cx="0" cy="1456408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4" name="Google Shape;104;p1"/>
          <p:cNvSpPr/>
          <p:nvPr/>
        </p:nvSpPr>
        <p:spPr>
          <a:xfrm>
            <a:off x="476547" y="4698886"/>
            <a:ext cx="1651725" cy="680912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Membership Chair</a:t>
            </a:r>
            <a:endParaRPr b="1" dirty="0">
              <a:solidFill>
                <a:schemeClr val="dk1"/>
              </a:solidFill>
              <a:latin typeface="Times New Roman"/>
              <a:cs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Eileen Curtis</a:t>
            </a:r>
            <a:endParaRPr dirty="0"/>
          </a:p>
        </p:txBody>
      </p:sp>
      <p:sp>
        <p:nvSpPr>
          <p:cNvPr id="109" name="Google Shape;109;p1"/>
          <p:cNvSpPr/>
          <p:nvPr/>
        </p:nvSpPr>
        <p:spPr>
          <a:xfrm>
            <a:off x="476916" y="5695632"/>
            <a:ext cx="2033257" cy="673317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Communications Chair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Times New Roman"/>
                <a:cs typeface="Times New Roman"/>
                <a:sym typeface="Times New Roman"/>
              </a:rPr>
              <a:t>Dave Borowski  </a:t>
            </a:r>
            <a:endParaRPr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cxnSp>
        <p:nvCxnSpPr>
          <p:cNvPr id="42" name="Google Shape;101;p1">
            <a:extLst>
              <a:ext uri="{FF2B5EF4-FFF2-40B4-BE49-F238E27FC236}">
                <a16:creationId xmlns:a16="http://schemas.microsoft.com/office/drawing/2014/main" id="{EFB67D5D-91A9-7AAE-1604-A9A476BAE0E7}"/>
              </a:ext>
            </a:extLst>
          </p:cNvPr>
          <p:cNvCxnSpPr>
            <a:cxnSpLocks/>
          </p:cNvCxnSpPr>
          <p:nvPr/>
        </p:nvCxnSpPr>
        <p:spPr>
          <a:xfrm flipH="1">
            <a:off x="2670354" y="3084605"/>
            <a:ext cx="3213998" cy="27146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E7A3991A-17E3-1190-655F-52014CC69B83}"/>
              </a:ext>
            </a:extLst>
          </p:cNvPr>
          <p:cNvGrpSpPr/>
          <p:nvPr/>
        </p:nvGrpSpPr>
        <p:grpSpPr>
          <a:xfrm>
            <a:off x="618804" y="2476660"/>
            <a:ext cx="2378043" cy="1058325"/>
            <a:chOff x="898346" y="3181176"/>
            <a:chExt cx="2378043" cy="1058325"/>
          </a:xfrm>
        </p:grpSpPr>
        <p:sp>
          <p:nvSpPr>
            <p:cNvPr id="33" name="Google Shape;128;p1">
              <a:extLst>
                <a:ext uri="{FF2B5EF4-FFF2-40B4-BE49-F238E27FC236}">
                  <a16:creationId xmlns:a16="http://schemas.microsoft.com/office/drawing/2014/main" id="{3D5C32A0-7F0A-E85D-CD2F-7E348B3F85E4}"/>
                </a:ext>
              </a:extLst>
            </p:cNvPr>
            <p:cNvSpPr/>
            <p:nvPr/>
          </p:nvSpPr>
          <p:spPr>
            <a:xfrm>
              <a:off x="898346" y="3926334"/>
              <a:ext cx="1716695" cy="313167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2" name="Google Shape;128;p1">
              <a:extLst>
                <a:ext uri="{FF2B5EF4-FFF2-40B4-BE49-F238E27FC236}">
                  <a16:creationId xmlns:a16="http://schemas.microsoft.com/office/drawing/2014/main" id="{8B797ECA-69CA-B39B-B864-6FBCFE296D85}"/>
                </a:ext>
              </a:extLst>
            </p:cNvPr>
            <p:cNvSpPr/>
            <p:nvPr/>
          </p:nvSpPr>
          <p:spPr>
            <a:xfrm>
              <a:off x="931727" y="3865625"/>
              <a:ext cx="1716695" cy="313167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1" name="Google Shape;128;p1">
              <a:extLst>
                <a:ext uri="{FF2B5EF4-FFF2-40B4-BE49-F238E27FC236}">
                  <a16:creationId xmlns:a16="http://schemas.microsoft.com/office/drawing/2014/main" id="{E7799E01-B700-92BC-AC14-DB8E28A45E2C}"/>
                </a:ext>
              </a:extLst>
            </p:cNvPr>
            <p:cNvSpPr/>
            <p:nvPr/>
          </p:nvSpPr>
          <p:spPr>
            <a:xfrm>
              <a:off x="994359" y="3815130"/>
              <a:ext cx="1716695" cy="313167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0" name="Google Shape;128;p1">
              <a:extLst>
                <a:ext uri="{FF2B5EF4-FFF2-40B4-BE49-F238E27FC236}">
                  <a16:creationId xmlns:a16="http://schemas.microsoft.com/office/drawing/2014/main" id="{02A1A072-CB48-71F9-DCDD-D563FAEBCD1E}"/>
                </a:ext>
              </a:extLst>
            </p:cNvPr>
            <p:cNvSpPr/>
            <p:nvPr/>
          </p:nvSpPr>
          <p:spPr>
            <a:xfrm>
              <a:off x="1065791" y="3754741"/>
              <a:ext cx="1716695" cy="313167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9" name="Google Shape;128;p1">
              <a:extLst>
                <a:ext uri="{FF2B5EF4-FFF2-40B4-BE49-F238E27FC236}">
                  <a16:creationId xmlns:a16="http://schemas.microsoft.com/office/drawing/2014/main" id="{7DA11EF6-89AC-30F9-089F-82CC436B12CF}"/>
                </a:ext>
              </a:extLst>
            </p:cNvPr>
            <p:cNvSpPr/>
            <p:nvPr/>
          </p:nvSpPr>
          <p:spPr>
            <a:xfrm>
              <a:off x="1124418" y="3684815"/>
              <a:ext cx="1716695" cy="313167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8" name="Google Shape;128;p1">
              <a:extLst>
                <a:ext uri="{FF2B5EF4-FFF2-40B4-BE49-F238E27FC236}">
                  <a16:creationId xmlns:a16="http://schemas.microsoft.com/office/drawing/2014/main" id="{5B13FDD3-7544-BD91-4032-D58BBCB2DC30}"/>
                </a:ext>
              </a:extLst>
            </p:cNvPr>
            <p:cNvSpPr/>
            <p:nvPr/>
          </p:nvSpPr>
          <p:spPr>
            <a:xfrm>
              <a:off x="1185094" y="3622367"/>
              <a:ext cx="1716695" cy="313167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" name="Google Shape;128;p1">
              <a:extLst>
                <a:ext uri="{FF2B5EF4-FFF2-40B4-BE49-F238E27FC236}">
                  <a16:creationId xmlns:a16="http://schemas.microsoft.com/office/drawing/2014/main" id="{0F722912-F8A8-6E4A-348D-FA00CB227A05}"/>
                </a:ext>
              </a:extLst>
            </p:cNvPr>
            <p:cNvSpPr/>
            <p:nvPr/>
          </p:nvSpPr>
          <p:spPr>
            <a:xfrm>
              <a:off x="1236286" y="3552234"/>
              <a:ext cx="1716695" cy="313167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6" name="Google Shape;128;p1">
              <a:extLst>
                <a:ext uri="{FF2B5EF4-FFF2-40B4-BE49-F238E27FC236}">
                  <a16:creationId xmlns:a16="http://schemas.microsoft.com/office/drawing/2014/main" id="{FF4B4EC1-664F-8FC6-DED0-68ADB643F4E9}"/>
                </a:ext>
              </a:extLst>
            </p:cNvPr>
            <p:cNvSpPr/>
            <p:nvPr/>
          </p:nvSpPr>
          <p:spPr>
            <a:xfrm>
              <a:off x="1298948" y="3478865"/>
              <a:ext cx="1716695" cy="313167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5" name="Google Shape;128;p1">
              <a:extLst>
                <a:ext uri="{FF2B5EF4-FFF2-40B4-BE49-F238E27FC236}">
                  <a16:creationId xmlns:a16="http://schemas.microsoft.com/office/drawing/2014/main" id="{337DE67D-D57C-D015-652F-870CF82D9190}"/>
                </a:ext>
              </a:extLst>
            </p:cNvPr>
            <p:cNvSpPr/>
            <p:nvPr/>
          </p:nvSpPr>
          <p:spPr>
            <a:xfrm>
              <a:off x="1361602" y="3397548"/>
              <a:ext cx="1716695" cy="313167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" name="Google Shape;128;p1">
              <a:extLst>
                <a:ext uri="{FF2B5EF4-FFF2-40B4-BE49-F238E27FC236}">
                  <a16:creationId xmlns:a16="http://schemas.microsoft.com/office/drawing/2014/main" id="{FB4A43CA-10F7-B8D1-FA09-7823ACAA954A}"/>
                </a:ext>
              </a:extLst>
            </p:cNvPr>
            <p:cNvSpPr/>
            <p:nvPr/>
          </p:nvSpPr>
          <p:spPr>
            <a:xfrm>
              <a:off x="1424256" y="3329665"/>
              <a:ext cx="1716695" cy="313167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" name="Google Shape;128;p1">
              <a:extLst>
                <a:ext uri="{FF2B5EF4-FFF2-40B4-BE49-F238E27FC236}">
                  <a16:creationId xmlns:a16="http://schemas.microsoft.com/office/drawing/2014/main" id="{7C6C6C57-EC00-09AA-5B83-270F133BF6F8}"/>
                </a:ext>
              </a:extLst>
            </p:cNvPr>
            <p:cNvSpPr/>
            <p:nvPr/>
          </p:nvSpPr>
          <p:spPr>
            <a:xfrm>
              <a:off x="1505168" y="3255544"/>
              <a:ext cx="1716695" cy="313167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" name="Google Shape;128;p1">
              <a:extLst>
                <a:ext uri="{FF2B5EF4-FFF2-40B4-BE49-F238E27FC236}">
                  <a16:creationId xmlns:a16="http://schemas.microsoft.com/office/drawing/2014/main" id="{2287B68E-3EB7-8D6E-4227-263506821867}"/>
                </a:ext>
              </a:extLst>
            </p:cNvPr>
            <p:cNvSpPr/>
            <p:nvPr/>
          </p:nvSpPr>
          <p:spPr>
            <a:xfrm>
              <a:off x="1559694" y="3181176"/>
              <a:ext cx="1716695" cy="313167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AGs</a:t>
              </a: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28" name="Google Shape;128;p1"/>
          <p:cNvSpPr/>
          <p:nvPr/>
        </p:nvSpPr>
        <p:spPr>
          <a:xfrm>
            <a:off x="3465941" y="2693037"/>
            <a:ext cx="1356392" cy="666349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 of Admin</a:t>
            </a:r>
            <a:endParaRPr sz="1300" dirty="0"/>
          </a:p>
          <a:p>
            <a:pPr algn="ctr"/>
            <a:r>
              <a:rPr lang="en-US" dirty="0">
                <a:solidFill>
                  <a:srgbClr val="0070C0"/>
                </a:solidFill>
                <a:latin typeface="Times New Roman"/>
                <a:cs typeface="Times New Roman"/>
                <a:sym typeface="Times New Roman"/>
              </a:rPr>
              <a:t>Paula Kelly</a:t>
            </a:r>
            <a:endParaRPr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" name="Google Shape;104;p1">
            <a:extLst>
              <a:ext uri="{FF2B5EF4-FFF2-40B4-BE49-F238E27FC236}">
                <a16:creationId xmlns:a16="http://schemas.microsoft.com/office/drawing/2014/main" id="{16BC7CCC-E11A-4C4B-1E24-2CC04A5E078A}"/>
              </a:ext>
            </a:extLst>
          </p:cNvPr>
          <p:cNvSpPr/>
          <p:nvPr/>
        </p:nvSpPr>
        <p:spPr>
          <a:xfrm>
            <a:off x="459915" y="3661952"/>
            <a:ext cx="1651725" cy="862039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Veteran/Military/ 1</a:t>
            </a:r>
            <a:r>
              <a:rPr lang="en-US" b="1" baseline="30000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st</a:t>
            </a:r>
            <a:r>
              <a:rPr lang="en-US" b="1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 Responder DAG Chair</a:t>
            </a:r>
            <a:endParaRPr b="1" dirty="0">
              <a:solidFill>
                <a:schemeClr val="dk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"/>
          <p:cNvSpPr txBox="1"/>
          <p:nvPr/>
        </p:nvSpPr>
        <p:spPr>
          <a:xfrm>
            <a:off x="416632" y="485549"/>
            <a:ext cx="358633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2023-24 District 7610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 Area Structure</a:t>
            </a:r>
            <a:endParaRPr/>
          </a:p>
        </p:txBody>
      </p:sp>
      <p:sp>
        <p:nvSpPr>
          <p:cNvPr id="136" name="Google Shape;136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2/9/2023</a:t>
            </a:r>
            <a:endParaRPr/>
          </a:p>
        </p:txBody>
      </p:sp>
      <p:sp>
        <p:nvSpPr>
          <p:cNvPr id="137" name="Google Shape;137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38" name="Google Shape;138;p2"/>
          <p:cNvSpPr/>
          <p:nvPr/>
        </p:nvSpPr>
        <p:spPr>
          <a:xfrm>
            <a:off x="416632" y="1475114"/>
            <a:ext cx="3325760" cy="2122101"/>
          </a:xfrm>
          <a:prstGeom prst="rect">
            <a:avLst/>
          </a:prstGeom>
          <a:noFill/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u="sng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AREA 1</a:t>
            </a:r>
            <a:r>
              <a:rPr lang="en-US" sz="1600" b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b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AG of Administration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Paula Kelly</a:t>
            </a:r>
            <a:endParaRPr sz="1600" b="1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2"/>
          <p:cNvSpPr/>
          <p:nvPr/>
        </p:nvSpPr>
        <p:spPr>
          <a:xfrm>
            <a:off x="7998137" y="3999911"/>
            <a:ext cx="3683258" cy="2122099"/>
          </a:xfrm>
          <a:prstGeom prst="rect">
            <a:avLst/>
          </a:prstGeom>
          <a:noFill/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AREA 6</a:t>
            </a:r>
            <a:r>
              <a:rPr lang="en-US" sz="16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Prince William County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AG Benjamin </a:t>
            </a:r>
            <a:r>
              <a:rPr lang="en-US" sz="16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Hazekamp</a:t>
            </a:r>
            <a:endParaRPr lang="en-US" sz="1600" b="1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	AFA Vacant</a:t>
            </a:r>
            <a:endParaRPr sz="1600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Bull Run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Lake Ridge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Manassas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Woodbridge</a:t>
            </a:r>
            <a:endParaRPr sz="1400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0" name="Google Shape;140;p2"/>
          <p:cNvSpPr/>
          <p:nvPr/>
        </p:nvSpPr>
        <p:spPr>
          <a:xfrm>
            <a:off x="416632" y="3999908"/>
            <a:ext cx="3325760" cy="2122101"/>
          </a:xfrm>
          <a:prstGeom prst="rect">
            <a:avLst/>
          </a:prstGeom>
          <a:noFill/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AREA 2</a:t>
            </a:r>
            <a:r>
              <a:rPr lang="en-US" sz="16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Piedmont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AG Dr Stanley Gilbert, Jr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AFA Vacant</a:t>
            </a:r>
            <a:endParaRPr sz="1600" b="1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Albemarle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Blue Ridge Mountains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Charlottesville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Louisa County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Orange</a:t>
            </a:r>
            <a:endParaRPr sz="1400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1" name="Google Shape;141;p2"/>
          <p:cNvSpPr/>
          <p:nvPr/>
        </p:nvSpPr>
        <p:spPr>
          <a:xfrm>
            <a:off x="3742392" y="1475115"/>
            <a:ext cx="4255745" cy="2122100"/>
          </a:xfrm>
          <a:prstGeom prst="rect">
            <a:avLst/>
          </a:prstGeom>
          <a:noFill/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AREA 3</a:t>
            </a:r>
            <a:r>
              <a:rPr lang="en-US" sz="16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	</a:t>
            </a: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Peninsula/Northern Neck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AG Stephen Gahan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Times New Roman"/>
                <a:cs typeface="Times New Roman"/>
                <a:sym typeface="Times New Roman"/>
              </a:rPr>
              <a:t>	AFA Bill </a:t>
            </a:r>
            <a:r>
              <a:rPr lang="en-US" sz="1600" b="1" dirty="0" err="1">
                <a:solidFill>
                  <a:srgbClr val="0070C0"/>
                </a:solidFill>
                <a:latin typeface="Times New Roman"/>
                <a:cs typeface="Times New Roman"/>
                <a:sym typeface="Times New Roman"/>
              </a:rPr>
              <a:t>Croxton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Gloucester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Mathews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West Point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Middlesex (</a:t>
            </a:r>
            <a:r>
              <a:rPr lang="en-US" sz="1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Urbanna</a:t>
            </a: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Northern Neck (Kilmarnock-Irvington-White Stone)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6. Tappahannock</a:t>
            </a:r>
            <a:endParaRPr dirty="0"/>
          </a:p>
        </p:txBody>
      </p:sp>
      <p:sp>
        <p:nvSpPr>
          <p:cNvPr id="142" name="Google Shape;142;p2"/>
          <p:cNvSpPr/>
          <p:nvPr/>
        </p:nvSpPr>
        <p:spPr>
          <a:xfrm>
            <a:off x="3742392" y="3999910"/>
            <a:ext cx="4255745" cy="2122100"/>
          </a:xfrm>
          <a:prstGeom prst="rect">
            <a:avLst/>
          </a:prstGeom>
          <a:noFill/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AREA 4</a:t>
            </a:r>
            <a:r>
              <a:rPr lang="en-US" sz="16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Twin Rivers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AG Cheri </a:t>
            </a:r>
            <a:r>
              <a:rPr lang="en-US" sz="16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Maea</a:t>
            </a:r>
            <a:endParaRPr lang="en-US" sz="1600" b="1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AFA Vacant</a:t>
            </a:r>
            <a:endParaRPr sz="1600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Fredericksburg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King George-Dahlgren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North Stafford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Rappahannock-Fredericksburg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Rappahannock Satellite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6. Stafford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2"/>
          <p:cNvSpPr/>
          <p:nvPr/>
        </p:nvSpPr>
        <p:spPr>
          <a:xfrm>
            <a:off x="7998138" y="1475114"/>
            <a:ext cx="3683257" cy="2122099"/>
          </a:xfrm>
          <a:prstGeom prst="rect">
            <a:avLst/>
          </a:prstGeom>
          <a:noFill/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AREA 5</a:t>
            </a:r>
            <a:r>
              <a:rPr lang="en-US" sz="16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Wine Country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AG Dr Shannon </a:t>
            </a:r>
            <a:r>
              <a:rPr lang="en-US" sz="16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Kasmierski</a:t>
            </a:r>
            <a:endParaRPr lang="en-US" sz="1600" b="1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AFA Daniel “</a:t>
            </a:r>
            <a:r>
              <a:rPr lang="en-US" sz="16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Kaz</a:t>
            </a: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 </a:t>
            </a:r>
            <a:r>
              <a:rPr lang="en-US" sz="16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Kasmierski</a:t>
            </a:r>
            <a:endParaRPr sz="1600" b="1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Culpeper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Gainesville-Haymarket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Rotary EClub of Global Peacebuilders D7610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Warrenton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4" name="Google Shape;144;p2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13012" y="268474"/>
            <a:ext cx="2468384" cy="10585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"/>
          <p:cNvSpPr txBox="1"/>
          <p:nvPr/>
        </p:nvSpPr>
        <p:spPr>
          <a:xfrm>
            <a:off x="410249" y="369749"/>
            <a:ext cx="358633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2023-24 District 7610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 Area Structure </a:t>
            </a:r>
            <a:endParaRPr/>
          </a:p>
        </p:txBody>
      </p:sp>
      <p:sp>
        <p:nvSpPr>
          <p:cNvPr id="150" name="Google Shape;15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2/9/2023</a:t>
            </a:r>
            <a:endParaRPr/>
          </a:p>
        </p:txBody>
      </p:sp>
      <p:sp>
        <p:nvSpPr>
          <p:cNvPr id="151" name="Google Shape;151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52" name="Google Shape;152;p3"/>
          <p:cNvSpPr/>
          <p:nvPr/>
        </p:nvSpPr>
        <p:spPr>
          <a:xfrm>
            <a:off x="3996585" y="1362140"/>
            <a:ext cx="4120872" cy="2166064"/>
          </a:xfrm>
          <a:prstGeom prst="rect">
            <a:avLst/>
          </a:prstGeom>
          <a:noFill/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AREA 9</a:t>
            </a:r>
            <a:r>
              <a:rPr lang="en-US" sz="16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</a:t>
            </a:r>
            <a:r>
              <a:rPr lang="en-US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East Central Fairfax  Co/Fairfax City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AG PDG Harry Henderson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Times New Roman"/>
                <a:cs typeface="Times New Roman"/>
                <a:sym typeface="Times New Roman"/>
              </a:rPr>
              <a:t>	AFA Pauline Rosenstein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Arlington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Bailey’s Crossroads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Crystal City-Pentagon (Arlington)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Fairfax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Rosslyn-Fort Myer</a:t>
            </a:r>
            <a:endParaRPr dirty="0"/>
          </a:p>
        </p:txBody>
      </p:sp>
      <p:sp>
        <p:nvSpPr>
          <p:cNvPr id="153" name="Google Shape;153;p3"/>
          <p:cNvSpPr/>
          <p:nvPr/>
        </p:nvSpPr>
        <p:spPr>
          <a:xfrm>
            <a:off x="416631" y="3976777"/>
            <a:ext cx="3579953" cy="2062410"/>
          </a:xfrm>
          <a:prstGeom prst="rect">
            <a:avLst/>
          </a:prstGeom>
          <a:noFill/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AREA 8</a:t>
            </a:r>
            <a:r>
              <a:rPr lang="en-US" sz="16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West Central Fairfax Co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 AG </a:t>
            </a:r>
            <a:r>
              <a:rPr lang="en-US" sz="16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JoeNam</a:t>
            </a: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Do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 AFA Vacant</a:t>
            </a:r>
            <a:endParaRPr sz="1600" b="1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Annandale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Centreville and Chantilly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Springfield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West Springfield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4" name="Google Shape;154;p3"/>
          <p:cNvSpPr/>
          <p:nvPr/>
        </p:nvSpPr>
        <p:spPr>
          <a:xfrm>
            <a:off x="3996584" y="3976777"/>
            <a:ext cx="4120872" cy="2062410"/>
          </a:xfrm>
          <a:prstGeom prst="rect">
            <a:avLst/>
          </a:prstGeom>
          <a:noFill/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AREA 10</a:t>
            </a: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–Northeast Fairfax Co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AG Michael </a:t>
            </a:r>
            <a:r>
              <a:rPr lang="en-US" sz="16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Arietti</a:t>
            </a:r>
            <a:endParaRPr lang="en-US" sz="1600" b="1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 AFA Vance </a:t>
            </a:r>
            <a:r>
              <a:rPr lang="en-US" sz="16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Zavela</a:t>
            </a:r>
            <a:endParaRPr sz="1600" b="1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Dunn Loring-Merrifield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Falls Church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McLean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Rotary E-Club of District 7610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Tysons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6. Vienna</a:t>
            </a:r>
            <a:endParaRPr sz="1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5" name="Google Shape;155;p3"/>
          <p:cNvSpPr/>
          <p:nvPr/>
        </p:nvSpPr>
        <p:spPr>
          <a:xfrm>
            <a:off x="8117456" y="3976777"/>
            <a:ext cx="3507716" cy="2049470"/>
          </a:xfrm>
          <a:prstGeom prst="rect">
            <a:avLst/>
          </a:prstGeom>
          <a:noFill/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AREA 12</a:t>
            </a:r>
            <a:r>
              <a:rPr lang="en-US" sz="16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Loudoun County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AG Linda Walker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 AFA Steve </a:t>
            </a:r>
            <a:r>
              <a:rPr lang="en-US" sz="16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Radich</a:t>
            </a:r>
            <a:endParaRPr sz="1600" b="1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Leesburg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Leesburg-Daybreak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</a:t>
            </a:r>
            <a:r>
              <a:rPr lang="en-US" sz="1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Purceville</a:t>
            </a:r>
            <a:endParaRPr sz="1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Sterling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3"/>
          <p:cNvSpPr/>
          <p:nvPr/>
        </p:nvSpPr>
        <p:spPr>
          <a:xfrm>
            <a:off x="8117456" y="1362140"/>
            <a:ext cx="3507716" cy="2166064"/>
          </a:xfrm>
          <a:prstGeom prst="rect">
            <a:avLst/>
          </a:prstGeom>
          <a:noFill/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AREA 11</a:t>
            </a:r>
            <a:r>
              <a:rPr lang="en-US" sz="16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Northwest Fairfax Co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AG Pat Williams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 AFA Vacant</a:t>
            </a:r>
            <a:endParaRPr sz="1600" b="1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Broadlands-Dulles South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Dulles International Airport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Great Falls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</a:t>
            </a:r>
            <a:r>
              <a:rPr lang="en-US" sz="1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Herdon</a:t>
            </a: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-Reston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3"/>
          <p:cNvSpPr/>
          <p:nvPr/>
        </p:nvSpPr>
        <p:spPr>
          <a:xfrm>
            <a:off x="416632" y="1362140"/>
            <a:ext cx="3579953" cy="2166064"/>
          </a:xfrm>
          <a:prstGeom prst="rect">
            <a:avLst/>
          </a:prstGeom>
          <a:noFill/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AREA 7</a:t>
            </a:r>
            <a:r>
              <a:rPr lang="en-US" sz="16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Alexandria/</a:t>
            </a:r>
            <a:r>
              <a:rPr lang="en-US" sz="16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MountVernon</a:t>
            </a:r>
            <a:endParaRPr sz="1600" b="1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AG Elisabeth Johnson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AFA John Woods</a:t>
            </a:r>
            <a:endParaRPr sz="1600" b="1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Alexandria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Alexandria Central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Alexandria South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Alexandria West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Mount Vernon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8" name="Google Shape;158;p3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38976" y="159803"/>
            <a:ext cx="2486196" cy="1066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559</Words>
  <Application>Microsoft Office PowerPoint</Application>
  <PresentationFormat>Widescreen</PresentationFormat>
  <Paragraphs>172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Killiam</dc:creator>
  <cp:lastModifiedBy>Peter Anderson</cp:lastModifiedBy>
  <cp:revision>21</cp:revision>
  <dcterms:created xsi:type="dcterms:W3CDTF">2023-01-20T22:22:19Z</dcterms:created>
  <dcterms:modified xsi:type="dcterms:W3CDTF">2024-01-14T16:59:04Z</dcterms:modified>
</cp:coreProperties>
</file>