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90" r:id="rId1"/>
  </p:sldMasterIdLst>
  <p:notesMasterIdLst>
    <p:notesMasterId r:id="rId20"/>
  </p:notesMasterIdLst>
  <p:sldIdLst>
    <p:sldId id="256" r:id="rId2"/>
    <p:sldId id="288" r:id="rId3"/>
    <p:sldId id="260" r:id="rId4"/>
    <p:sldId id="261" r:id="rId5"/>
    <p:sldId id="263" r:id="rId6"/>
    <p:sldId id="264" r:id="rId7"/>
    <p:sldId id="297" r:id="rId8"/>
    <p:sldId id="298" r:id="rId9"/>
    <p:sldId id="290" r:id="rId10"/>
    <p:sldId id="294" r:id="rId11"/>
    <p:sldId id="268" r:id="rId12"/>
    <p:sldId id="291" r:id="rId13"/>
    <p:sldId id="295" r:id="rId14"/>
    <p:sldId id="292" r:id="rId15"/>
    <p:sldId id="293" r:id="rId16"/>
    <p:sldId id="299" r:id="rId17"/>
    <p:sldId id="300" r:id="rId18"/>
    <p:sldId id="286" r:id="rId19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20" d="100"/>
          <a:sy n="120" d="100"/>
        </p:scale>
        <p:origin x="14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A50C9A43-DC76-4682-97DC-A07509A53D9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96975" y="703263"/>
            <a:ext cx="4683125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B59E9A7E-880F-405F-B2FF-805272E6A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942975" y="4448175"/>
            <a:ext cx="5191125" cy="4211638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927" tIns="46963" rIns="93927" bIns="46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Noteworthy Bold" charset="0"/>
              </a:rPr>
              <a:t>Click to edit Master text styles</a:t>
            </a:r>
          </a:p>
          <a:p>
            <a:pPr lvl="1"/>
            <a:r>
              <a:rPr lang="en-US" noProof="0">
                <a:sym typeface="Noteworthy Bold" charset="0"/>
              </a:rPr>
              <a:t>Second level</a:t>
            </a:r>
          </a:p>
          <a:p>
            <a:pPr lvl="2"/>
            <a:r>
              <a:rPr lang="en-US" noProof="0">
                <a:sym typeface="Noteworthy Bold" charset="0"/>
              </a:rPr>
              <a:t>Third level</a:t>
            </a:r>
          </a:p>
          <a:p>
            <a:pPr lvl="3"/>
            <a:r>
              <a:rPr lang="en-US" noProof="0">
                <a:sym typeface="Noteworthy Bold" charset="0"/>
              </a:rPr>
              <a:t>Fourth level</a:t>
            </a:r>
          </a:p>
          <a:p>
            <a:pPr lvl="4"/>
            <a:r>
              <a:rPr lang="en-US" noProof="0">
                <a:sym typeface="Noteworthy Bold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1pPr>
    <a:lvl2pPr marL="2286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2pPr>
    <a:lvl3pPr marL="4572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3pPr>
    <a:lvl4pPr marL="6858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4pPr>
    <a:lvl5pPr marL="9144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EBC11433-C3CA-4804-94E3-5FB733D108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67A02C5E-54F7-43EF-A29E-7B2899933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06C-7597-4B13-82AF-028B9B458E30}" type="datetime1">
              <a:rPr lang="en-US" smtClean="0"/>
              <a:t>6/20/20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8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D9F0-ACB0-452E-8DAC-42BAA98695F0}" type="datetime1">
              <a:rPr lang="en-US" smtClean="0"/>
              <a:t>6/20/20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9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A0EF-E1B1-4059-B85E-44B6183EF0D0}" type="datetime1">
              <a:rPr lang="en-US" smtClean="0"/>
              <a:t>6/20/20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16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802A-D31A-4786-901A-A4EE0568EE80}" type="datetime1">
              <a:rPr lang="en-US" smtClean="0"/>
              <a:t>6/20/20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379103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802A-D31A-4786-901A-A4EE0568EE80}" type="datetime1">
              <a:rPr lang="en-US" smtClean="0"/>
              <a:t>6/20/20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49037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DD81-9ED6-4370-84DF-83083CBEF2D7}" type="datetime1">
              <a:rPr lang="en-US" smtClean="0"/>
              <a:t>6/20/20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219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E50E-1BB6-49C5-98BA-729A05AF0080}" type="datetime1">
              <a:rPr lang="en-US" smtClean="0"/>
              <a:t>6/20/20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71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9FD9-83EF-4C87-9BFA-CD03B1D80179}" type="datetime1">
              <a:rPr lang="en-US" smtClean="0"/>
              <a:t>6/20/20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97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A7B8-BB6C-40B9-9FDE-F973C006DBDF}" type="datetime1">
              <a:rPr lang="en-US" smtClean="0"/>
              <a:t>6/20/20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5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0F5B-AA4F-4D85-ACC9-50CB4201ACDB}" type="datetime1">
              <a:rPr lang="en-US" smtClean="0"/>
              <a:t>6/20/20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23005-10F5-4A21-A5D9-E3124624B9D3}" type="datetime1">
              <a:rPr lang="en-US" smtClean="0"/>
              <a:t>6/20/20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29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8F49-5ABA-467B-AECA-B2078F4498C2}" type="datetime1">
              <a:rPr lang="en-US" smtClean="0"/>
              <a:t>6/20/20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18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82FA-ED4C-4EA3-A6AE-A8527B2441FA}" type="datetime1">
              <a:rPr lang="en-US" smtClean="0"/>
              <a:t>6/20/20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3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0690-534A-4DEA-9249-BC105769AFD6}" type="datetime1">
              <a:rPr lang="en-US" smtClean="0"/>
              <a:t>6/20/20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5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E86F-BF4F-4794-9E5D-DF88D54D57BD}" type="datetime1">
              <a:rPr lang="en-US" smtClean="0"/>
              <a:t>6/20/20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6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1C0D-508B-46C5-8F0F-B3F36AB7AECE}" type="datetime1">
              <a:rPr lang="en-US" smtClean="0"/>
              <a:t>6/20/20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93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F29C-E6B6-465C-A320-F053A908D8D2}" type="datetime1">
              <a:rPr lang="en-US" smtClean="0"/>
              <a:t>6/20/20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90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7802A-D31A-4786-901A-A4EE0568EE80}" type="datetime1">
              <a:rPr lang="en-US" smtClean="0"/>
              <a:t>6/20/20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40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giverse.com/thing:783693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giverse.com/thing:783693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giverse.com/thing:783693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giverse.com/thing:783693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giverse.com/thing:783693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giverse.com/thing:783693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giverse.com/thing:783693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giverse.com/thing:783693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giverse.com/thing:783693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ingiverse.com/thing:783693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giverse.com/thing:783693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giverse.com/thing:783693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giverse.com/thing:783693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giverse.com/thing:783693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giverse.com/thing:783693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giverse.com/thing:783693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giverse.com/thing:783693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giverse.com/thing:783693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6A54D4F7-BAD7-4D12-BFF7-89E23F0B2BE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051050" y="1125538"/>
            <a:ext cx="6472238" cy="223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defTabSz="914400" eaLnBrk="1"/>
            <a:r>
              <a:rPr lang="en-US" alt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Rotary Club of Fairbanks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00B86A43-5754-4E60-8CB9-5DD08AEFC6BD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124075" y="3716338"/>
            <a:ext cx="6477000" cy="198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algn="l" eaLnBrk="1">
              <a:spcBef>
                <a:spcPts val="70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endParaRPr lang="en-US" altLang="en-US" sz="2100" dirty="0">
              <a:solidFill>
                <a:srgbClr val="3366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l" eaLnBrk="1">
              <a:spcBef>
                <a:spcPts val="70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endParaRPr lang="en-US" altLang="en-US" sz="2100" dirty="0">
              <a:solidFill>
                <a:srgbClr val="3366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l" eaLnBrk="1">
              <a:spcBef>
                <a:spcPts val="50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Strategic Vision. 2020-2023</a:t>
            </a:r>
            <a:endParaRPr lang="en-US" altLang="en-US" dirty="0"/>
          </a:p>
        </p:txBody>
      </p:sp>
      <p:sp>
        <p:nvSpPr>
          <p:cNvPr id="3076" name="AutoShape 4">
            <a:extLst>
              <a:ext uri="{FF2B5EF4-FFF2-40B4-BE49-F238E27FC236}">
                <a16:creationId xmlns:a16="http://schemas.microsoft.com/office/drawing/2014/main" id="{C71579F0-A57B-45D1-B355-410C5B5CDB2A}"/>
              </a:ext>
            </a:extLst>
          </p:cNvPr>
          <p:cNvSpPr>
            <a:spLocks/>
          </p:cNvSpPr>
          <p:nvPr/>
        </p:nvSpPr>
        <p:spPr bwMode="auto">
          <a:xfrm>
            <a:off x="3810000" y="6248400"/>
            <a:ext cx="2895600" cy="457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>
            <a:lvl1pPr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pPr algn="ctr" defTabSz="914400" eaLnBrk="1"/>
            <a:endParaRPr lang="en-US" altLang="en-US" dirty="0"/>
          </a:p>
        </p:txBody>
      </p:sp>
      <p:pic>
        <p:nvPicPr>
          <p:cNvPr id="6" name="Picture 5" descr="A picture containing wheel, drawing&#10;&#10;Description automatically generated">
            <a:extLst>
              <a:ext uri="{FF2B5EF4-FFF2-40B4-BE49-F238E27FC236}">
                <a16:creationId xmlns:a16="http://schemas.microsoft.com/office/drawing/2014/main" id="{9595CAF1-904B-4981-8914-EACF930EA05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666866" y="4419600"/>
            <a:ext cx="1679320" cy="1263688"/>
          </a:xfrm>
          <a:prstGeom prst="rect">
            <a:avLst/>
          </a:prstGeom>
          <a:effectLst/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2E42B-4218-421F-AF2F-8A8706948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2140"/>
            <a:ext cx="9144000" cy="1903924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#1 </a:t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Membership:  </a:t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Attraction, Retention, </a:t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Engagement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03F77-D60D-4D20-9E58-D673A3496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438400"/>
            <a:ext cx="8222068" cy="3657600"/>
          </a:xfrm>
        </p:spPr>
        <p:txBody>
          <a:bodyPr>
            <a:normAutofit/>
          </a:bodyPr>
          <a:lstStyle/>
          <a:p>
            <a:r>
              <a:rPr lang="en-US" sz="2400" dirty="0"/>
              <a:t>Led by Rotarians Kathleen Hook, Christi Luper, David Bragg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12-18-month focus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Sponsor Role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Creating mentor roles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Ask a Rotarian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Review trends and metrics in membership</a:t>
            </a:r>
          </a:p>
          <a:p>
            <a:pPr lvl="1"/>
            <a:endParaRPr lang="en-US" sz="2200" dirty="0"/>
          </a:p>
        </p:txBody>
      </p:sp>
      <p:pic>
        <p:nvPicPr>
          <p:cNvPr id="6" name="Picture 5" descr="A picture containing wheel, drawing&#10;&#10;Description automatically generated">
            <a:extLst>
              <a:ext uri="{FF2B5EF4-FFF2-40B4-BE49-F238E27FC236}">
                <a16:creationId xmlns:a16="http://schemas.microsoft.com/office/drawing/2014/main" id="{08C6B1F2-8E6F-4E07-972C-C491C398C21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15200" y="5402172"/>
            <a:ext cx="1679320" cy="126368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91293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DC69EE4A-EB39-4050-9F31-5A906DBCE48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defTabSz="914400" eaLnBrk="1"/>
            <a:r>
              <a:rPr lang="en-US" altLang="en-US" sz="4200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We </a:t>
            </a:r>
            <a:r>
              <a:rPr lang="en-US" altLang="en-US" sz="4200" b="1" u="sng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must</a:t>
            </a:r>
            <a:r>
              <a:rPr lang="en-US" altLang="en-US" sz="4200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ask…..</a:t>
            </a:r>
            <a:endParaRPr lang="en-US" altLang="en-US" dirty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01EA617-D801-4FC4-9C30-E12802CC3EAA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187450" y="1717675"/>
            <a:ext cx="7346950" cy="45307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717550" lvl="1" indent="-260350" algn="l" eaLnBrk="1">
              <a:lnSpc>
                <a:spcPct val="90000"/>
              </a:lnSpc>
              <a:spcBef>
                <a:spcPts val="500"/>
              </a:spcBef>
              <a:buClr>
                <a:srgbClr val="666699"/>
              </a:buClr>
              <a:buSzPct val="75000"/>
              <a:buFont typeface="Arial" pitchFamily="34" charset="0"/>
              <a:buChar char="•"/>
              <a:defRPr/>
            </a:pPr>
            <a:endParaRPr lang="en-US" altLang="en-US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17550" lvl="1" indent="-260350" algn="l" eaLnBrk="1">
              <a:lnSpc>
                <a:spcPct val="90000"/>
              </a:lnSpc>
              <a:spcBef>
                <a:spcPts val="500"/>
              </a:spcBef>
              <a:buClr>
                <a:srgbClr val="666699"/>
              </a:buClr>
              <a:buSzPct val="75000"/>
              <a:buFont typeface="Arial" pitchFamily="34" charset="0"/>
              <a:buChar char="•"/>
              <a:defRPr/>
            </a:pPr>
            <a:endParaRPr lang="en-US" altLang="en-US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lvl="1" algn="l" eaLnBrk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altLang="en-US" sz="2400" b="1" dirty="0">
                <a:cs typeface="Arial" pitchFamily="34" charset="0"/>
                <a:sym typeface="Arial" pitchFamily="34" charset="0"/>
              </a:rPr>
              <a:t>Invite prospective members to the club. </a:t>
            </a:r>
          </a:p>
          <a:p>
            <a:pPr marL="800107" lvl="1" indent="-342900" algn="l" eaLnBrk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  <a:defRPr/>
            </a:pPr>
            <a:endParaRPr lang="en-US" altLang="en-US" sz="2400" b="1" dirty="0">
              <a:cs typeface="Arial" pitchFamily="34" charset="0"/>
              <a:sym typeface="Arial" pitchFamily="34" charset="0"/>
            </a:endParaRPr>
          </a:p>
          <a:p>
            <a:pPr lvl="1" algn="l" eaLnBrk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altLang="en-US" sz="2400" b="1" dirty="0">
                <a:cs typeface="Arial" pitchFamily="34" charset="0"/>
                <a:sym typeface="Arial" pitchFamily="34" charset="0"/>
              </a:rPr>
              <a:t>When they become members — our job isn’t over. Mentoring them, make sure that they find a meaningful role in the club and that they get satisfaction out of Rotary, is our responsibility</a:t>
            </a:r>
          </a:p>
          <a:p>
            <a:pPr lvl="1" algn="l" eaLnBrk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altLang="en-US" sz="2400" b="1" dirty="0">
                <a:cs typeface="Arial" pitchFamily="34" charset="0"/>
                <a:sym typeface="Arial" pitchFamily="34" charset="0"/>
              </a:rPr>
              <a:t>SPONSOR vs MENTOR</a:t>
            </a:r>
          </a:p>
          <a:p>
            <a:pPr marL="717550" lvl="1" indent="-260350" algn="l" eaLnBrk="1">
              <a:lnSpc>
                <a:spcPct val="90000"/>
              </a:lnSpc>
              <a:spcBef>
                <a:spcPts val="600"/>
              </a:spcBef>
              <a:buClr>
                <a:srgbClr val="666699"/>
              </a:buClr>
              <a:buSzPct val="75000"/>
              <a:buFont typeface="Wingdings" pitchFamily="2" charset="2"/>
              <a:buChar char="•"/>
              <a:defRPr/>
            </a:pPr>
            <a:endParaRPr lang="en-US" altLang="en-US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3316" name="AutoShape 4">
            <a:extLst>
              <a:ext uri="{FF2B5EF4-FFF2-40B4-BE49-F238E27FC236}">
                <a16:creationId xmlns:a16="http://schemas.microsoft.com/office/drawing/2014/main" id="{4621B8E9-39CF-417A-A299-32F25E200707}"/>
              </a:ext>
            </a:extLst>
          </p:cNvPr>
          <p:cNvSpPr>
            <a:spLocks/>
          </p:cNvSpPr>
          <p:nvPr/>
        </p:nvSpPr>
        <p:spPr bwMode="auto">
          <a:xfrm>
            <a:off x="3276600" y="6248400"/>
            <a:ext cx="2895600" cy="457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>
            <a:lvl1pPr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pPr algn="ctr" defTabSz="914400" eaLnBrk="1"/>
            <a:endParaRPr lang="en-US" altLang="en-US" dirty="0"/>
          </a:p>
        </p:txBody>
      </p:sp>
      <p:pic>
        <p:nvPicPr>
          <p:cNvPr id="6" name="Picture 5" descr="A picture containing wheel, drawing&#10;&#10;Description automatically generated">
            <a:extLst>
              <a:ext uri="{FF2B5EF4-FFF2-40B4-BE49-F238E27FC236}">
                <a16:creationId xmlns:a16="http://schemas.microsoft.com/office/drawing/2014/main" id="{D6FD6D1C-77E4-4A61-85B0-8C87E78014A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23572" y="5074345"/>
            <a:ext cx="1679320" cy="1263688"/>
          </a:xfrm>
          <a:prstGeom prst="rect">
            <a:avLst/>
          </a:prstGeom>
          <a:effectLst/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FB18B-7AF7-4DB4-8CF0-6402D7E82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#2 </a:t>
            </a:r>
            <a:br>
              <a:rPr lang="en-US" b="1" dirty="0"/>
            </a:br>
            <a:r>
              <a:rPr lang="en-US" b="1" dirty="0"/>
              <a:t>Club Structure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B5D97-EDB9-4F75-A9E3-56CCC756A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3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Dues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Meal Charges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Make ups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Membership tiers</a:t>
            </a:r>
          </a:p>
          <a:p>
            <a:pPr lvl="1"/>
            <a:endParaRPr lang="en-US" sz="3200" dirty="0"/>
          </a:p>
          <a:p>
            <a:endParaRPr lang="en-US" dirty="0"/>
          </a:p>
        </p:txBody>
      </p:sp>
      <p:pic>
        <p:nvPicPr>
          <p:cNvPr id="5" name="Picture 4" descr="A picture containing wheel, drawing&#10;&#10;Description automatically generated">
            <a:extLst>
              <a:ext uri="{FF2B5EF4-FFF2-40B4-BE49-F238E27FC236}">
                <a16:creationId xmlns:a16="http://schemas.microsoft.com/office/drawing/2014/main" id="{65848DFB-3DF0-4FAB-B94B-438B69465BB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23572" y="5045062"/>
            <a:ext cx="1679320" cy="126368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17097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6A5B1-0C17-4FC7-B683-8E09DF0B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#2 </a:t>
            </a:r>
            <a:br>
              <a:rPr lang="en-US" dirty="0"/>
            </a:br>
            <a:r>
              <a:rPr lang="en-US" dirty="0"/>
              <a:t>Club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F2FF3-D3B2-4188-A7E6-676C44C61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Led by Rotarians Gretchen Gordon, Jonal Machos, Meg Nordale, Jim Culley</a:t>
            </a:r>
          </a:p>
          <a:p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12-18-month focus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Review dues structure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Investigate Membership tiers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Location options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5" name="Picture 4" descr="A picture containing wheel, drawing&#10;&#10;Description automatically generated">
            <a:extLst>
              <a:ext uri="{FF2B5EF4-FFF2-40B4-BE49-F238E27FC236}">
                <a16:creationId xmlns:a16="http://schemas.microsoft.com/office/drawing/2014/main" id="{F6758BC1-A114-469B-8474-3DF0BB83D53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23572" y="5045062"/>
            <a:ext cx="1679320" cy="126368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87793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E3B49-AEE0-4CFF-BB57-1060EC5BF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#3 </a:t>
            </a:r>
            <a:br>
              <a:rPr lang="en-US" b="1" dirty="0"/>
            </a:br>
            <a:r>
              <a:rPr lang="en-US" b="1" dirty="0"/>
              <a:t>Service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C896B-0968-4491-8D7D-E55D27B84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International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3200" dirty="0"/>
              <a:t>Participation opportunities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3200" dirty="0"/>
              <a:t>Foundation Goals/Fundraiser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Vocational…High School Seniors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Youth Exchange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dirty="0"/>
              <a:t>Host Families</a:t>
            </a:r>
          </a:p>
          <a:p>
            <a:endParaRPr lang="en-US" dirty="0"/>
          </a:p>
        </p:txBody>
      </p:sp>
      <p:pic>
        <p:nvPicPr>
          <p:cNvPr id="5" name="Picture 4" descr="A picture containing wheel, drawing&#10;&#10;Description automatically generated">
            <a:extLst>
              <a:ext uri="{FF2B5EF4-FFF2-40B4-BE49-F238E27FC236}">
                <a16:creationId xmlns:a16="http://schemas.microsoft.com/office/drawing/2014/main" id="{2DAF7479-36C5-4486-AB64-4CBDB1015DB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23572" y="5045062"/>
            <a:ext cx="1679320" cy="126368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50803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BF7BF-CC1B-43C3-871C-62297D3F6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#4 </a:t>
            </a:r>
            <a:br>
              <a:rPr lang="en-US" b="1" dirty="0"/>
            </a:br>
            <a:r>
              <a:rPr lang="en-US" b="1" dirty="0"/>
              <a:t>Club Public Image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94883-6685-41A5-BD05-2718C9C87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 Improve Website/Facebook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 Tell our story at Meetings and via media</a:t>
            </a:r>
          </a:p>
          <a:p>
            <a:endParaRPr lang="en-US" dirty="0"/>
          </a:p>
        </p:txBody>
      </p:sp>
      <p:pic>
        <p:nvPicPr>
          <p:cNvPr id="5" name="Picture 4" descr="A picture containing wheel, drawing&#10;&#10;Description automatically generated">
            <a:extLst>
              <a:ext uri="{FF2B5EF4-FFF2-40B4-BE49-F238E27FC236}">
                <a16:creationId xmlns:a16="http://schemas.microsoft.com/office/drawing/2014/main" id="{E2657330-52DA-4977-96DA-471E0726108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23572" y="5045062"/>
            <a:ext cx="1679320" cy="126368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41439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45D9B-D124-4B70-99E9-C18420B1B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Next Steps?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E8470-9E8F-478F-9FAC-FBEECCE2E2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Action Plans will be developed with focus on completion within 12-36 months</a:t>
            </a:r>
          </a:p>
        </p:txBody>
      </p:sp>
      <p:pic>
        <p:nvPicPr>
          <p:cNvPr id="4" name="Picture 3" descr="A picture containing wheel, drawing&#10;&#10;Description automatically generated">
            <a:extLst>
              <a:ext uri="{FF2B5EF4-FFF2-40B4-BE49-F238E27FC236}">
                <a16:creationId xmlns:a16="http://schemas.microsoft.com/office/drawing/2014/main" id="{27E846C0-C84B-4E43-8B4C-ECD0AB61DE8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23572" y="5074345"/>
            <a:ext cx="1679320" cy="126368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950668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898B5-D45B-4611-9323-61E2EE5CC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Rotarians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518E5-0BD5-4C62-A60E-22A4811D9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83655"/>
            <a:ext cx="7765322" cy="40075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>
              <a:spcBef>
                <a:spcPts val="6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dirty="0">
                <a:cs typeface="Arial" panose="020B0604020202020204" pitchFamily="34" charset="0"/>
                <a:sym typeface="Arial" panose="020B0604020202020204" pitchFamily="34" charset="0"/>
              </a:rPr>
              <a:t>Let’s all be inspired, be engaged, and share the gift of being a positive force for change in our club our community and in our world.. 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 dirty="0">
                <a:cs typeface="Arial" panose="020B0604020202020204" pitchFamily="34" charset="0"/>
                <a:sym typeface="Arial" panose="020B0604020202020204" pitchFamily="34" charset="0"/>
              </a:rPr>
              <a:t>When Rotarians get involved — when they get engaged — lives change</a:t>
            </a:r>
            <a:r>
              <a:rPr lang="en-US" altLang="en-US" dirty="0">
                <a:cs typeface="Arial" panose="020B0604020202020204" pitchFamily="34" charset="0"/>
                <a:sym typeface="Arial" panose="020B0604020202020204" pitchFamily="34" charset="0"/>
              </a:rPr>
              <a:t>.  </a:t>
            </a:r>
          </a:p>
          <a:p>
            <a:endParaRPr lang="en-US" dirty="0"/>
          </a:p>
        </p:txBody>
      </p:sp>
      <p:pic>
        <p:nvPicPr>
          <p:cNvPr id="4" name="Picture 3" descr="A picture containing wheel, drawing&#10;&#10;Description automatically generated">
            <a:extLst>
              <a:ext uri="{FF2B5EF4-FFF2-40B4-BE49-F238E27FC236}">
                <a16:creationId xmlns:a16="http://schemas.microsoft.com/office/drawing/2014/main" id="{C47AF5AA-D1B3-464B-BF5C-91BAD53134F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23572" y="5074345"/>
            <a:ext cx="1679320" cy="126368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34661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91051BF5-74FA-46DC-8F2D-6B9F63F2238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defTabSz="914400" eaLnBrk="1"/>
            <a:r>
              <a:rPr lang="en-US" altLang="en-US" dirty="0"/>
              <a:t> </a:t>
            </a: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122A95E-2BD6-4879-B1EA-6B00B705DA92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187450" y="1717676"/>
            <a:ext cx="7346950" cy="4591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738188" lvl="1" indent="-280988" algn="l" eaLnBrk="1">
              <a:spcBef>
                <a:spcPts val="600"/>
              </a:spcBef>
              <a:buClr>
                <a:srgbClr val="666699"/>
              </a:buClr>
              <a:buSzPct val="75000"/>
              <a:buFont typeface="Wingdings" panose="05000000000000000000" pitchFamily="2" charset="2"/>
              <a:buChar char="•"/>
            </a:pPr>
            <a:endParaRPr lang="en-US" altLang="en-US" sz="27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457200" lvl="1" indent="0" algn="ctr" eaLnBrk="1">
              <a:spcBef>
                <a:spcPts val="600"/>
              </a:spcBef>
              <a:buClr>
                <a:srgbClr val="666699"/>
              </a:buClr>
              <a:buSzPct val="75000"/>
              <a:buNone/>
            </a:pPr>
            <a:r>
              <a:rPr lang="en-US" altLang="en-US" sz="5400" dirty="0"/>
              <a:t>Thank you for your attention.</a:t>
            </a:r>
          </a:p>
          <a:p>
            <a:pPr marL="738188" lvl="1" indent="-280988" algn="l" eaLnBrk="1">
              <a:spcBef>
                <a:spcPts val="600"/>
              </a:spcBef>
              <a:buClr>
                <a:srgbClr val="666699"/>
              </a:buClr>
              <a:buSzPct val="75000"/>
              <a:buFont typeface="Arial" panose="020B0604020202020204" pitchFamily="34" charset="0"/>
              <a:buChar char="•"/>
            </a:pPr>
            <a:endParaRPr lang="en-US" altLang="en-US" sz="4000" dirty="0"/>
          </a:p>
          <a:p>
            <a:pPr marL="738188" lvl="1" indent="-280988" algn="l" eaLnBrk="1">
              <a:spcBef>
                <a:spcPts val="600"/>
              </a:spcBef>
              <a:buClr>
                <a:srgbClr val="666699"/>
              </a:buClr>
              <a:buSzPct val="75000"/>
              <a:buFont typeface="Arial" panose="020B0604020202020204" pitchFamily="34" charset="0"/>
              <a:buChar char="•"/>
            </a:pPr>
            <a:endParaRPr lang="en-US" altLang="en-US" sz="4000" dirty="0"/>
          </a:p>
        </p:txBody>
      </p:sp>
      <p:sp>
        <p:nvSpPr>
          <p:cNvPr id="27652" name="AutoShape 4">
            <a:extLst>
              <a:ext uri="{FF2B5EF4-FFF2-40B4-BE49-F238E27FC236}">
                <a16:creationId xmlns:a16="http://schemas.microsoft.com/office/drawing/2014/main" id="{7C2D791F-2621-477D-BB5B-7EDF6251B1A2}"/>
              </a:ext>
            </a:extLst>
          </p:cNvPr>
          <p:cNvSpPr>
            <a:spLocks/>
          </p:cNvSpPr>
          <p:nvPr/>
        </p:nvSpPr>
        <p:spPr bwMode="auto">
          <a:xfrm>
            <a:off x="3276600" y="6248400"/>
            <a:ext cx="2895600" cy="457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>
            <a:lvl1pPr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pPr algn="ctr" defTabSz="914400" eaLnBrk="1"/>
            <a:r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Rotary Club of Scotts Valley Strategic Plan 2014-2015</a:t>
            </a:r>
            <a:endParaRPr lang="en-US" altLang="en-US"/>
          </a:p>
        </p:txBody>
      </p:sp>
      <p:pic>
        <p:nvPicPr>
          <p:cNvPr id="6" name="Picture 5" descr="A picture containing wheel, drawing&#10;&#10;Description automatically generated">
            <a:extLst>
              <a:ext uri="{FF2B5EF4-FFF2-40B4-BE49-F238E27FC236}">
                <a16:creationId xmlns:a16="http://schemas.microsoft.com/office/drawing/2014/main" id="{0D85277A-09C3-443F-981E-C5D246423EE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323572" y="5074345"/>
            <a:ext cx="1679320" cy="1263688"/>
          </a:xfrm>
          <a:prstGeom prst="rect">
            <a:avLst/>
          </a:prstGeom>
          <a:effectLst/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CDA7D-D159-4F24-8EB2-6D6E9358B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FFC000"/>
                </a:solidFill>
                <a:latin typeface="Roboto Slab"/>
              </a:rPr>
              <a:t>We are People of Action</a:t>
            </a:r>
            <a:br>
              <a:rPr lang="en-US" sz="4400" dirty="0">
                <a:solidFill>
                  <a:srgbClr val="FFC000"/>
                </a:solidFill>
                <a:latin typeface="Roboto Slab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FB89C-FCCD-421E-87D9-116F76174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FFFFF"/>
                </a:solidFill>
              </a:rPr>
              <a:t>Rotary is where neighbors, friends, and problem-solvers share ideas, join leaders, and take action to create lasting change.</a:t>
            </a:r>
          </a:p>
          <a:p>
            <a:endParaRPr lang="en-US" dirty="0"/>
          </a:p>
        </p:txBody>
      </p:sp>
      <p:pic>
        <p:nvPicPr>
          <p:cNvPr id="5" name="Picture 4" descr="A picture containing wheel, drawing&#10;&#10;Description automatically generated">
            <a:extLst>
              <a:ext uri="{FF2B5EF4-FFF2-40B4-BE49-F238E27FC236}">
                <a16:creationId xmlns:a16="http://schemas.microsoft.com/office/drawing/2014/main" id="{9AE10B98-E709-460C-A56A-16BA17E1C40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09242" y="5036405"/>
            <a:ext cx="1679320" cy="126368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07184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535AF74A-1F14-4766-A262-94588F53D58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304800"/>
            <a:ext cx="7010400" cy="152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algn="ctr" defTabSz="914400" eaLnBrk="1"/>
            <a:r>
              <a:rPr lang="en-US" altLang="en-US" sz="4200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Vision</a:t>
            </a:r>
            <a:endParaRPr lang="en-US" altLang="en-US" dirty="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43EF578-ECE8-4F70-B8F4-67AF7D7DB90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" y="1984375"/>
            <a:ext cx="7848600" cy="2889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2" algn="l" eaLnBrk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	</a:t>
            </a:r>
          </a:p>
          <a:p>
            <a:pPr lvl="2" algn="ctr" eaLnBrk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US" altLang="en-US" sz="3200" dirty="0">
                <a:cs typeface="Arial" panose="020B0604020202020204" pitchFamily="34" charset="0"/>
                <a:sym typeface="Arial" panose="020B0604020202020204" pitchFamily="34" charset="0"/>
              </a:rPr>
              <a:t>To be a vibrant, </a:t>
            </a:r>
          </a:p>
          <a:p>
            <a:pPr lvl="2" algn="ctr" eaLnBrk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US" altLang="en-US" sz="3200" dirty="0">
                <a:cs typeface="Arial" panose="020B0604020202020204" pitchFamily="34" charset="0"/>
                <a:sym typeface="Arial" panose="020B0604020202020204" pitchFamily="34" charset="0"/>
              </a:rPr>
              <a:t>service focused club where all</a:t>
            </a:r>
          </a:p>
          <a:p>
            <a:pPr lvl="2" algn="ctr" eaLnBrk="1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en-US" altLang="en-US" sz="3200" dirty="0">
                <a:cs typeface="Arial" panose="020B0604020202020204" pitchFamily="34" charset="0"/>
                <a:sym typeface="Arial" panose="020B0604020202020204" pitchFamily="34" charset="0"/>
              </a:rPr>
              <a:t>members are meaningfully engaged</a:t>
            </a:r>
            <a:endParaRPr lang="en-US" altLang="en-US" dirty="0"/>
          </a:p>
        </p:txBody>
      </p:sp>
      <p:sp>
        <p:nvSpPr>
          <p:cNvPr id="6148" name="AutoShape 4">
            <a:extLst>
              <a:ext uri="{FF2B5EF4-FFF2-40B4-BE49-F238E27FC236}">
                <a16:creationId xmlns:a16="http://schemas.microsoft.com/office/drawing/2014/main" id="{F77B1287-19F2-484D-AF2A-331064C8B9E9}"/>
              </a:ext>
            </a:extLst>
          </p:cNvPr>
          <p:cNvSpPr>
            <a:spLocks/>
          </p:cNvSpPr>
          <p:nvPr/>
        </p:nvSpPr>
        <p:spPr bwMode="auto">
          <a:xfrm>
            <a:off x="3276600" y="6248400"/>
            <a:ext cx="2895600" cy="457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>
            <a:lvl1pPr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pPr algn="ctr" defTabSz="914400" eaLnBrk="1"/>
            <a:endParaRPr lang="en-US" altLang="en-US" dirty="0"/>
          </a:p>
        </p:txBody>
      </p:sp>
      <p:pic>
        <p:nvPicPr>
          <p:cNvPr id="6" name="Picture 5" descr="A picture containing wheel, drawing&#10;&#10;Description automatically generated">
            <a:extLst>
              <a:ext uri="{FF2B5EF4-FFF2-40B4-BE49-F238E27FC236}">
                <a16:creationId xmlns:a16="http://schemas.microsoft.com/office/drawing/2014/main" id="{3DE14A24-701A-404A-848C-2F25EAF5234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23572" y="5393261"/>
            <a:ext cx="1679320" cy="1263688"/>
          </a:xfrm>
          <a:prstGeom prst="rect">
            <a:avLst/>
          </a:prstGeom>
          <a:effectLst/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9BC93010-8D22-4297-BCC6-E1F95A20532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19200" y="317500"/>
            <a:ext cx="7010400" cy="152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defTabSz="914400" eaLnBrk="1"/>
            <a:r>
              <a:rPr lang="en-US" altLang="en-US" sz="4200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What are we known for as </a:t>
            </a:r>
            <a:br>
              <a:rPr lang="en-US" altLang="en-US" sz="4200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</a:br>
            <a:r>
              <a:rPr lang="en-US" altLang="en-US" sz="4200" dirty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 club?</a:t>
            </a:r>
            <a:endParaRPr lang="en-US" altLang="en-US" dirty="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5EF77D5-6C56-4761-88B8-2EFEFC0AB117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295401"/>
            <a:ext cx="8202613" cy="44090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1219200" lvl="2" indent="-304800" algn="l" eaLnBrk="1">
              <a:lnSpc>
                <a:spcPct val="80000"/>
              </a:lnSpc>
              <a:spcBef>
                <a:spcPts val="700"/>
              </a:spcBef>
              <a:buClr>
                <a:srgbClr val="9999FF"/>
              </a:buClr>
              <a:buFontTx/>
              <a:buChar char="•"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1219200" lvl="2" indent="-304800" algn="l" eaLnBrk="1">
              <a:lnSpc>
                <a:spcPct val="80000"/>
              </a:lnSpc>
              <a:spcBef>
                <a:spcPts val="700"/>
              </a:spcBef>
              <a:buClr>
                <a:srgbClr val="9999FF"/>
              </a:buClr>
              <a:buFontTx/>
              <a:buChar char="•"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lvl="2" algn="l" eaLnBrk="1">
              <a:lnSpc>
                <a:spcPct val="80000"/>
              </a:lnSpc>
              <a:spcBef>
                <a:spcPts val="7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dirty="0">
                <a:cs typeface="Arial" panose="020B0604020202020204" pitchFamily="34" charset="0"/>
                <a:sym typeface="Arial" panose="020B0604020202020204" pitchFamily="34" charset="0"/>
              </a:rPr>
              <a:t>We are a group of engaged leaders who believe in serving others, we believe in the object of Rotary and we care deeply about our community and each other</a:t>
            </a:r>
          </a:p>
          <a:p>
            <a:pPr lvl="2" algn="l" eaLnBrk="1">
              <a:lnSpc>
                <a:spcPct val="80000"/>
              </a:lnSpc>
              <a:spcBef>
                <a:spcPts val="7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3200" dirty="0">
              <a:cs typeface="Arial" panose="020B0604020202020204" pitchFamily="34" charset="0"/>
              <a:sym typeface="Arial" panose="020B0604020202020204" pitchFamily="34" charset="0"/>
            </a:endParaRPr>
          </a:p>
          <a:p>
            <a:pPr lvl="2" algn="l" eaLnBrk="1">
              <a:lnSpc>
                <a:spcPct val="80000"/>
              </a:lnSpc>
              <a:spcBef>
                <a:spcPts val="7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dirty="0">
                <a:cs typeface="Arial" panose="020B0604020202020204" pitchFamily="34" charset="0"/>
                <a:sym typeface="Arial" panose="020B0604020202020204" pitchFamily="34" charset="0"/>
              </a:rPr>
              <a:t>We have fun as we serve together</a:t>
            </a:r>
            <a:endParaRPr lang="en-US" altLang="en-US" dirty="0"/>
          </a:p>
        </p:txBody>
      </p:sp>
      <p:sp>
        <p:nvSpPr>
          <p:cNvPr id="7172" name="AutoShape 4">
            <a:extLst>
              <a:ext uri="{FF2B5EF4-FFF2-40B4-BE49-F238E27FC236}">
                <a16:creationId xmlns:a16="http://schemas.microsoft.com/office/drawing/2014/main" id="{F04C3AFF-BB30-400D-92EC-4DBEA2E897E7}"/>
              </a:ext>
            </a:extLst>
          </p:cNvPr>
          <p:cNvSpPr>
            <a:spLocks/>
          </p:cNvSpPr>
          <p:nvPr/>
        </p:nvSpPr>
        <p:spPr bwMode="auto">
          <a:xfrm>
            <a:off x="3276600" y="6248400"/>
            <a:ext cx="2895600" cy="457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>
            <a:lvl1pPr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pPr algn="ctr" defTabSz="914400" eaLnBrk="1"/>
            <a:endParaRPr lang="en-US" altLang="en-US" dirty="0"/>
          </a:p>
        </p:txBody>
      </p:sp>
      <p:pic>
        <p:nvPicPr>
          <p:cNvPr id="6" name="Picture 5" descr="A picture containing wheel, drawing&#10;&#10;Description automatically generated">
            <a:extLst>
              <a:ext uri="{FF2B5EF4-FFF2-40B4-BE49-F238E27FC236}">
                <a16:creationId xmlns:a16="http://schemas.microsoft.com/office/drawing/2014/main" id="{96BF5D47-9684-48E0-8889-35BDC924DE7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89940" y="5463014"/>
            <a:ext cx="1679320" cy="1263688"/>
          </a:xfrm>
          <a:prstGeom prst="rect">
            <a:avLst/>
          </a:prstGeom>
          <a:effectLst/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0A4F4B60-02BB-479D-8939-F7A11392C28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defTabSz="914400" eaLnBrk="1"/>
            <a:r>
              <a:rPr lang="en-US" altLang="en-US" sz="420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What are we known for locally?</a:t>
            </a:r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3C57E924-72DD-44C6-957F-99A3651ACDBA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2285999"/>
            <a:ext cx="8355013" cy="42005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2">
              <a:lnSpc>
                <a:spcPct val="80000"/>
              </a:lnSpc>
              <a:spcBef>
                <a:spcPts val="7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3000" dirty="0">
                <a:cs typeface="Arial" pitchFamily="34" charset="0"/>
                <a:sym typeface="Arial" pitchFamily="34" charset="0"/>
              </a:rPr>
              <a:t>Community Support to numerous </a:t>
            </a:r>
          </a:p>
          <a:p>
            <a:pPr marL="1371600" lvl="3" indent="0">
              <a:lnSpc>
                <a:spcPct val="80000"/>
              </a:lnSpc>
              <a:spcBef>
                <a:spcPts val="700"/>
              </a:spcBef>
              <a:buClr>
                <a:schemeClr val="tx1"/>
              </a:buClr>
              <a:buNone/>
              <a:defRPr/>
            </a:pPr>
            <a:r>
              <a:rPr lang="en-US" altLang="en-US" sz="3200" dirty="0">
                <a:cs typeface="Arial" pitchFamily="34" charset="0"/>
                <a:sym typeface="Arial" pitchFamily="34" charset="0"/>
              </a:rPr>
              <a:t>non-profits</a:t>
            </a:r>
          </a:p>
          <a:p>
            <a:pPr lvl="2">
              <a:lnSpc>
                <a:spcPct val="80000"/>
              </a:lnSpc>
              <a:spcBef>
                <a:spcPts val="7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3000" dirty="0">
                <a:cs typeface="Arial" pitchFamily="34" charset="0"/>
                <a:sym typeface="Arial" pitchFamily="34" charset="0"/>
              </a:rPr>
              <a:t>Educational and Fun programs</a:t>
            </a:r>
          </a:p>
          <a:p>
            <a:pPr lvl="2">
              <a:lnSpc>
                <a:spcPct val="80000"/>
              </a:lnSpc>
              <a:spcBef>
                <a:spcPts val="7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3000" dirty="0">
                <a:cs typeface="Arial" pitchFamily="34" charset="0"/>
                <a:sym typeface="Arial" pitchFamily="34" charset="0"/>
              </a:rPr>
              <a:t>Youth Exchange </a:t>
            </a:r>
          </a:p>
          <a:p>
            <a:pPr lvl="2">
              <a:lnSpc>
                <a:spcPct val="80000"/>
              </a:lnSpc>
              <a:spcBef>
                <a:spcPts val="7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3000" dirty="0">
                <a:cs typeface="Arial" pitchFamily="34" charset="0"/>
                <a:sym typeface="Arial" pitchFamily="34" charset="0"/>
              </a:rPr>
              <a:t>Chena River Run</a:t>
            </a:r>
          </a:p>
          <a:p>
            <a:pPr lvl="2">
              <a:lnSpc>
                <a:spcPct val="80000"/>
              </a:lnSpc>
              <a:spcBef>
                <a:spcPts val="7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3000" dirty="0">
                <a:cs typeface="Arial" pitchFamily="34" charset="0"/>
                <a:sym typeface="Arial" pitchFamily="34" charset="0"/>
              </a:rPr>
              <a:t>Enhancing areas of health, arts, culture and revitalization</a:t>
            </a:r>
          </a:p>
          <a:p>
            <a:pPr marL="914400" lvl="2" indent="0" algn="l" eaLnBrk="1">
              <a:lnSpc>
                <a:spcPct val="80000"/>
              </a:lnSpc>
              <a:spcBef>
                <a:spcPts val="700"/>
              </a:spcBef>
              <a:buClr>
                <a:srgbClr val="9999FF"/>
              </a:buClr>
              <a:buNone/>
              <a:defRPr/>
            </a:pPr>
            <a:endParaRPr lang="en-US" altLang="en-US" sz="32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371600" lvl="2" indent="-457200" algn="l" eaLnBrk="1">
              <a:lnSpc>
                <a:spcPct val="80000"/>
              </a:lnSpc>
              <a:spcBef>
                <a:spcPts val="700"/>
              </a:spcBef>
              <a:buClr>
                <a:srgbClr val="9999FF"/>
              </a:buClr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1219200" lvl="2" indent="-304800" algn="l" eaLnBrk="1">
              <a:lnSpc>
                <a:spcPct val="80000"/>
              </a:lnSpc>
              <a:spcBef>
                <a:spcPts val="700"/>
              </a:spcBef>
              <a:buClr>
                <a:srgbClr val="9999FF"/>
              </a:buClr>
              <a:buFontTx/>
              <a:buChar char="•"/>
              <a:defRPr/>
            </a:pPr>
            <a:endParaRPr lang="en-US" altLang="en-US" dirty="0"/>
          </a:p>
        </p:txBody>
      </p:sp>
      <p:sp>
        <p:nvSpPr>
          <p:cNvPr id="8196" name="AutoShape 4">
            <a:extLst>
              <a:ext uri="{FF2B5EF4-FFF2-40B4-BE49-F238E27FC236}">
                <a16:creationId xmlns:a16="http://schemas.microsoft.com/office/drawing/2014/main" id="{64B66844-68D0-4DA4-8E0E-CB31F23F04F2}"/>
              </a:ext>
            </a:extLst>
          </p:cNvPr>
          <p:cNvSpPr>
            <a:spLocks/>
          </p:cNvSpPr>
          <p:nvPr/>
        </p:nvSpPr>
        <p:spPr bwMode="auto">
          <a:xfrm>
            <a:off x="3276600" y="6248400"/>
            <a:ext cx="2895600" cy="457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>
            <a:lvl1pPr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pPr algn="ctr" defTabSz="914400" eaLnBrk="1"/>
            <a:endParaRPr lang="en-US" altLang="en-US" dirty="0"/>
          </a:p>
        </p:txBody>
      </p:sp>
      <p:pic>
        <p:nvPicPr>
          <p:cNvPr id="6" name="Picture 5" descr="A picture containing wheel, drawing&#10;&#10;Description automatically generated">
            <a:extLst>
              <a:ext uri="{FF2B5EF4-FFF2-40B4-BE49-F238E27FC236}">
                <a16:creationId xmlns:a16="http://schemas.microsoft.com/office/drawing/2014/main" id="{1B848360-3CE7-40AA-903B-D63B3B50699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23572" y="5213312"/>
            <a:ext cx="1679320" cy="1263688"/>
          </a:xfrm>
          <a:prstGeom prst="rect">
            <a:avLst/>
          </a:prstGeom>
          <a:effectLst/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54366F38-5738-40F3-9D82-7F7D93C0FB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defTabSz="914400" eaLnBrk="1"/>
            <a:r>
              <a:rPr lang="en-US" altLang="en-US" sz="420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What are we known for internationally?</a:t>
            </a:r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C91D7A3-63EE-414D-B1CA-5C6A6DD7207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55587" y="1775852"/>
            <a:ext cx="8278813" cy="4570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/>
          </a:bodyPr>
          <a:lstStyle/>
          <a:p>
            <a:pPr lvl="2" algn="l" eaLnBrk="1">
              <a:lnSpc>
                <a:spcPct val="80000"/>
              </a:lnSpc>
              <a:spcBef>
                <a:spcPts val="7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dirty="0">
                <a:cs typeface="Arial" panose="020B0604020202020204" pitchFamily="34" charset="0"/>
                <a:sym typeface="Arial" panose="020B0604020202020204" pitchFamily="34" charset="0"/>
              </a:rPr>
              <a:t>Eradicate Polio worldwide</a:t>
            </a:r>
          </a:p>
          <a:p>
            <a:pPr lvl="2" algn="l" eaLnBrk="1">
              <a:lnSpc>
                <a:spcPct val="80000"/>
              </a:lnSpc>
              <a:spcBef>
                <a:spcPts val="7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dirty="0">
                <a:cs typeface="Arial" panose="020B0604020202020204" pitchFamily="34" charset="0"/>
                <a:sym typeface="Arial" panose="020B0604020202020204" pitchFamily="34" charset="0"/>
              </a:rPr>
              <a:t>Clean Water and Sanitation projects</a:t>
            </a:r>
          </a:p>
          <a:p>
            <a:pPr lvl="2" algn="l" eaLnBrk="1">
              <a:lnSpc>
                <a:spcPct val="80000"/>
              </a:lnSpc>
              <a:spcBef>
                <a:spcPts val="7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dirty="0">
                <a:cs typeface="Arial" panose="020B0604020202020204" pitchFamily="34" charset="0"/>
                <a:sym typeface="Arial" panose="020B0604020202020204" pitchFamily="34" charset="0"/>
              </a:rPr>
              <a:t>Literacy/Education</a:t>
            </a:r>
          </a:p>
          <a:p>
            <a:pPr lvl="2" algn="l" eaLnBrk="1">
              <a:lnSpc>
                <a:spcPct val="80000"/>
              </a:lnSpc>
              <a:spcBef>
                <a:spcPts val="7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dirty="0">
                <a:cs typeface="Arial" panose="020B0604020202020204" pitchFamily="34" charset="0"/>
              </a:rPr>
              <a:t>Fighting Disease</a:t>
            </a:r>
          </a:p>
          <a:p>
            <a:pPr lvl="2" algn="l" eaLnBrk="1">
              <a:lnSpc>
                <a:spcPct val="80000"/>
              </a:lnSpc>
              <a:spcBef>
                <a:spcPts val="7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dirty="0">
                <a:cs typeface="Arial" panose="020B0604020202020204" pitchFamily="34" charset="0"/>
              </a:rPr>
              <a:t>Promoting peace</a:t>
            </a:r>
          </a:p>
          <a:p>
            <a:pPr lvl="2" algn="l" eaLnBrk="1">
              <a:lnSpc>
                <a:spcPct val="80000"/>
              </a:lnSpc>
              <a:spcBef>
                <a:spcPts val="7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dirty="0">
                <a:cs typeface="Arial" panose="020B0604020202020204" pitchFamily="34" charset="0"/>
              </a:rPr>
              <a:t>Girls and Mothers Empowerment</a:t>
            </a:r>
          </a:p>
        </p:txBody>
      </p:sp>
      <p:sp>
        <p:nvSpPr>
          <p:cNvPr id="9220" name="AutoShape 4">
            <a:extLst>
              <a:ext uri="{FF2B5EF4-FFF2-40B4-BE49-F238E27FC236}">
                <a16:creationId xmlns:a16="http://schemas.microsoft.com/office/drawing/2014/main" id="{EF24012E-DFCA-4598-98F6-EFFB38A239BA}"/>
              </a:ext>
            </a:extLst>
          </p:cNvPr>
          <p:cNvSpPr>
            <a:spLocks/>
          </p:cNvSpPr>
          <p:nvPr/>
        </p:nvSpPr>
        <p:spPr bwMode="auto">
          <a:xfrm>
            <a:off x="3276600" y="6248400"/>
            <a:ext cx="2895600" cy="457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/>
          <a:lstStyle>
            <a:lvl1pPr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 eaLnBrk="0"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pPr algn="ctr" defTabSz="914400" eaLnBrk="1"/>
            <a:endParaRPr lang="en-US" altLang="en-US" dirty="0"/>
          </a:p>
        </p:txBody>
      </p:sp>
      <p:pic>
        <p:nvPicPr>
          <p:cNvPr id="6" name="Picture 5" descr="A picture containing wheel, drawing&#10;&#10;Description automatically generated">
            <a:extLst>
              <a:ext uri="{FF2B5EF4-FFF2-40B4-BE49-F238E27FC236}">
                <a16:creationId xmlns:a16="http://schemas.microsoft.com/office/drawing/2014/main" id="{CF5A7E84-07FC-4457-81E4-A1A03070ADA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23572" y="5045062"/>
            <a:ext cx="1679320" cy="1263688"/>
          </a:xfrm>
          <a:prstGeom prst="rect">
            <a:avLst/>
          </a:prstGeom>
          <a:effectLst/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90B1F-2FB9-4BF1-AC38-96DAC41CE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2133599"/>
          </a:xfrm>
        </p:spPr>
        <p:txBody>
          <a:bodyPr>
            <a:normAutofit/>
          </a:bodyPr>
          <a:lstStyle/>
          <a:p>
            <a:r>
              <a:rPr lang="en-US" sz="4000" cap="none" dirty="0">
                <a:latin typeface="+mn-lt"/>
              </a:rPr>
              <a:t>So, </a:t>
            </a:r>
            <a:br>
              <a:rPr lang="en-US" sz="4000" cap="none" dirty="0">
                <a:latin typeface="+mn-lt"/>
              </a:rPr>
            </a:br>
            <a:r>
              <a:rPr lang="en-US" sz="4000" cap="none" dirty="0">
                <a:latin typeface="+mn-lt"/>
              </a:rPr>
              <a:t>how has our club changed?</a:t>
            </a:r>
            <a:br>
              <a:rPr lang="en-US" sz="4000" cap="none" dirty="0">
                <a:latin typeface="+mn-lt"/>
              </a:rPr>
            </a:br>
            <a:r>
              <a:rPr lang="en-US" sz="4000" cap="none" dirty="0">
                <a:latin typeface="+mn-lt"/>
              </a:rPr>
              <a:t>and</a:t>
            </a:r>
            <a:r>
              <a:rPr lang="en-US" dirty="0">
                <a:latin typeface="+mn-lt"/>
              </a:rPr>
              <a:t>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B8129-F92E-4B08-AEBE-28276CF56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712720"/>
            <a:ext cx="7021692" cy="3810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b="1" dirty="0">
                <a:latin typeface="+mj-lt"/>
              </a:rPr>
              <a:t> </a:t>
            </a:r>
            <a:r>
              <a:rPr lang="en-US" sz="2800" b="1" dirty="0"/>
              <a:t>Should we stay the same?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/>
              <a:t> Pandemic has forced us to look at  	our club operations differently.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/>
              <a:t> Are we meeting all needs?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/>
              <a:t> Is membership engaged? Are we 	losing members?</a:t>
            </a:r>
          </a:p>
          <a:p>
            <a:pPr marL="0" indent="0">
              <a:buNone/>
            </a:pPr>
            <a:endParaRPr lang="en-US" sz="3200" b="1" dirty="0">
              <a:latin typeface="+mj-lt"/>
            </a:endParaRPr>
          </a:p>
          <a:p>
            <a:endParaRPr lang="en-US" dirty="0"/>
          </a:p>
        </p:txBody>
      </p:sp>
      <p:pic>
        <p:nvPicPr>
          <p:cNvPr id="4" name="Picture 3" descr="A picture containing wheel, drawing&#10;&#10;Description automatically generated">
            <a:extLst>
              <a:ext uri="{FF2B5EF4-FFF2-40B4-BE49-F238E27FC236}">
                <a16:creationId xmlns:a16="http://schemas.microsoft.com/office/drawing/2014/main" id="{585377E7-91F2-418F-B702-5CF046CA94F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483437" y="5574383"/>
            <a:ext cx="1679320" cy="126368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698141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46D17-8CD7-4F5E-B559-8C197AEEB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2019 Visioning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2C8FF-9C6C-4669-8338-CCF29EBB9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573" y="1597962"/>
            <a:ext cx="6711654" cy="4650437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We engaged in a club visioning exercise.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Engagement and Participation by many of our Rotarians.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Results?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Four areas surface as goals for our club to work on.</a:t>
            </a:r>
          </a:p>
        </p:txBody>
      </p:sp>
      <p:pic>
        <p:nvPicPr>
          <p:cNvPr id="4" name="Picture 3" descr="A picture containing wheel, drawing&#10;&#10;Description automatically generated">
            <a:extLst>
              <a:ext uri="{FF2B5EF4-FFF2-40B4-BE49-F238E27FC236}">
                <a16:creationId xmlns:a16="http://schemas.microsoft.com/office/drawing/2014/main" id="{84F8F5C2-188F-47BD-8C09-3FAD2078321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23572" y="5045062"/>
            <a:ext cx="1679320" cy="126368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834932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6EE1F-C0DA-4021-8054-59993CF57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078" y="370449"/>
            <a:ext cx="7848600" cy="21336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+mn-lt"/>
              </a:rPr>
              <a:t>#1 </a:t>
            </a:r>
            <a:br>
              <a:rPr lang="en-US" sz="3600" b="1" dirty="0">
                <a:latin typeface="+mn-lt"/>
              </a:rPr>
            </a:br>
            <a:r>
              <a:rPr lang="en-US" sz="3600" b="1" dirty="0">
                <a:latin typeface="+mn-lt"/>
              </a:rPr>
              <a:t>Membership:  </a:t>
            </a:r>
            <a:br>
              <a:rPr lang="en-US" sz="3600" b="1" dirty="0">
                <a:latin typeface="+mn-lt"/>
              </a:rPr>
            </a:br>
            <a:r>
              <a:rPr lang="en-US" sz="3100" b="1" dirty="0">
                <a:latin typeface="+mn-lt"/>
              </a:rPr>
              <a:t>Attraction, Retention, Engagement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8B0CA-FBE9-453A-8831-3C0481776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2514600"/>
            <a:ext cx="7765322" cy="32766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Sponsor Role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Committee Assignments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Rotaract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Programs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Fellowship</a:t>
            </a:r>
          </a:p>
        </p:txBody>
      </p:sp>
      <p:pic>
        <p:nvPicPr>
          <p:cNvPr id="5" name="Picture 4" descr="A picture containing wheel, drawing&#10;&#10;Description automatically generated">
            <a:extLst>
              <a:ext uri="{FF2B5EF4-FFF2-40B4-BE49-F238E27FC236}">
                <a16:creationId xmlns:a16="http://schemas.microsoft.com/office/drawing/2014/main" id="{940711DF-C9C1-4B7D-84D6-07DC9F66E31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323572" y="5045062"/>
            <a:ext cx="1679320" cy="126368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265279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572E2D"/>
      </a:dk1>
      <a:lt1>
        <a:srgbClr val="2A5657"/>
      </a:lt1>
      <a:dk2>
        <a:srgbClr val="A7A7A7"/>
      </a:dk2>
      <a:lt2>
        <a:srgbClr val="535353"/>
      </a:lt2>
      <a:accent1>
        <a:srgbClr val="666699"/>
      </a:accent1>
      <a:accent2>
        <a:srgbClr val="9999FF"/>
      </a:accent2>
      <a:accent3>
        <a:srgbClr val="ACB4B4"/>
      </a:accent3>
      <a:accent4>
        <a:srgbClr val="492625"/>
      </a:accent4>
      <a:accent5>
        <a:srgbClr val="B8B8CA"/>
      </a:accent5>
      <a:accent6>
        <a:srgbClr val="8A8AE7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238</TotalTime>
  <Words>507</Words>
  <Application>Microsoft Macintosh PowerPoint</Application>
  <PresentationFormat>On-screen Show (4:3)</PresentationFormat>
  <Paragraphs>97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Roboto Slab</vt:lpstr>
      <vt:lpstr>Arial</vt:lpstr>
      <vt:lpstr>Bookman Old Style</vt:lpstr>
      <vt:lpstr>Courier New</vt:lpstr>
      <vt:lpstr>Helvetica</vt:lpstr>
      <vt:lpstr>Noteworthy Bold</vt:lpstr>
      <vt:lpstr>Rockwell</vt:lpstr>
      <vt:lpstr>Wingdings</vt:lpstr>
      <vt:lpstr>Damask</vt:lpstr>
      <vt:lpstr>Rotary Club of Fairbanks</vt:lpstr>
      <vt:lpstr>We are People of Action </vt:lpstr>
      <vt:lpstr>Vision</vt:lpstr>
      <vt:lpstr>What are we known for as  a club?</vt:lpstr>
      <vt:lpstr>What are we known for locally?</vt:lpstr>
      <vt:lpstr>What are we known for internationally?</vt:lpstr>
      <vt:lpstr>So,  how has our club changed? and……</vt:lpstr>
      <vt:lpstr>Fall 2019 Visioning Process</vt:lpstr>
      <vt:lpstr>#1  Membership:   Attraction, Retention, Engagement </vt:lpstr>
      <vt:lpstr>#1  Membership:   Attraction, Retention,  Engagement</vt:lpstr>
      <vt:lpstr>We must ask…..</vt:lpstr>
      <vt:lpstr>#2  Club Structure </vt:lpstr>
      <vt:lpstr>#2  Club Structure</vt:lpstr>
      <vt:lpstr>#3  Service</vt:lpstr>
      <vt:lpstr>#4  Club Public Image </vt:lpstr>
      <vt:lpstr>Next Steps?</vt:lpstr>
      <vt:lpstr>Rotarians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Club of Fairbanks</dc:title>
  <dc:creator>Jyotsna Heckman</dc:creator>
  <cp:lastModifiedBy>Microsoft Office User</cp:lastModifiedBy>
  <cp:revision>31</cp:revision>
  <dcterms:created xsi:type="dcterms:W3CDTF">2020-05-12T01:48:33Z</dcterms:created>
  <dcterms:modified xsi:type="dcterms:W3CDTF">2020-06-20T15:52:33Z</dcterms:modified>
</cp:coreProperties>
</file>