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5" r:id="rId13"/>
    <p:sldId id="281" r:id="rId14"/>
    <p:sldId id="284" r:id="rId15"/>
    <p:sldId id="282" r:id="rId16"/>
    <p:sldId id="283" r:id="rId17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7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1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1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1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3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4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0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6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4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3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13A72-1743-430A-A2F7-4A801DBAD279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5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52888-CD58-8A36-73AE-A34C501E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6081713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solidFill>
                  <a:srgbClr val="FFFFFF"/>
                </a:solidFill>
              </a:rPr>
              <a:t>Rotary Club of Moscow</a:t>
            </a:r>
            <a:br>
              <a:rPr lang="en-US" sz="4600" dirty="0">
                <a:solidFill>
                  <a:srgbClr val="FFFFFF"/>
                </a:solidFill>
              </a:rPr>
            </a:br>
            <a:br>
              <a:rPr lang="en-US" sz="4600" dirty="0">
                <a:solidFill>
                  <a:srgbClr val="FFFFFF"/>
                </a:solidFill>
              </a:rPr>
            </a:br>
            <a:r>
              <a:rPr lang="en-US" sz="4600" dirty="0">
                <a:solidFill>
                  <a:srgbClr val="FFFFFF"/>
                </a:solidFill>
              </a:rPr>
              <a:t>Club President’s Vision </a:t>
            </a:r>
            <a:br>
              <a:rPr lang="en-US" sz="4600" dirty="0">
                <a:solidFill>
                  <a:srgbClr val="FFFFFF"/>
                </a:solidFill>
              </a:rPr>
            </a:br>
            <a:r>
              <a:rPr lang="en-US" sz="4600" dirty="0">
                <a:solidFill>
                  <a:srgbClr val="FFFFFF"/>
                </a:solidFill>
              </a:rPr>
              <a:t>2024-25 </a:t>
            </a:r>
            <a:br>
              <a:rPr lang="en-US" sz="4600" dirty="0">
                <a:solidFill>
                  <a:srgbClr val="FFFFFF"/>
                </a:solidFill>
              </a:rPr>
            </a:br>
            <a:endParaRPr lang="en-US" sz="4600" dirty="0">
              <a:solidFill>
                <a:srgbClr val="FFFFFF"/>
              </a:solidFill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CD028-C981-7B26-40CD-847E5D1B1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07654" y="4068797"/>
            <a:ext cx="3931920" cy="16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BDFD1-A0E4-D77D-7795-0AA0591C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189" y="484632"/>
            <a:ext cx="45148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35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72A9F-53D0-3149-741D-4A4E3D92A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Grant Programs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31E8F-C821-6CA5-3861-988822FE2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 lnSpcReduction="10000"/>
          </a:bodyPr>
          <a:lstStyle/>
          <a:p>
            <a:r>
              <a:rPr lang="en-US" sz="2000" b="1" dirty="0"/>
              <a:t>$4,200 District Grant</a:t>
            </a:r>
          </a:p>
          <a:p>
            <a:pPr lvl="1"/>
            <a:r>
              <a:rPr lang="en-US" sz="2000" dirty="0"/>
              <a:t>“Learning With Lucky” in partnership with MSD 250; Lena Whitmore Elem</a:t>
            </a:r>
          </a:p>
          <a:p>
            <a:pPr lvl="1"/>
            <a:r>
              <a:rPr lang="en-US" sz="2000" dirty="0"/>
              <a:t>FUNDED!</a:t>
            </a:r>
          </a:p>
          <a:p>
            <a:r>
              <a:rPr lang="en-US" sz="2000" b="1" dirty="0"/>
              <a:t>New District Grant Planning</a:t>
            </a:r>
          </a:p>
          <a:p>
            <a:pPr lvl="1"/>
            <a:endParaRPr lang="en-US" sz="2000" dirty="0"/>
          </a:p>
          <a:p>
            <a:r>
              <a:rPr lang="en-US" sz="2000" b="1" dirty="0"/>
              <a:t>Community Grants</a:t>
            </a:r>
          </a:p>
          <a:p>
            <a:pPr lvl="1"/>
            <a:r>
              <a:rPr lang="en-US" sz="2000" dirty="0"/>
              <a:t>Subject to our fundraising accounts, the board will decide after our Kettle Corn fundraiser whether to fund another round of competitive community grants.</a:t>
            </a:r>
          </a:p>
          <a:p>
            <a:endParaRPr lang="en-US" sz="2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128B4-F69C-4709-36A8-85B7DFE3F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146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48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4719B-C3F1-45E4-3ADC-74604F56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400"/>
              <a:t>Committee Volunteering Opportunities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22969-997A-6FFF-E46E-F12936C1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/>
              <a:t>Community</a:t>
            </a:r>
          </a:p>
          <a:p>
            <a:r>
              <a:rPr lang="en-US" sz="2000"/>
              <a:t>Club</a:t>
            </a:r>
          </a:p>
          <a:p>
            <a:r>
              <a:rPr lang="en-US" sz="2000"/>
              <a:t>International </a:t>
            </a:r>
          </a:p>
          <a:p>
            <a:r>
              <a:rPr lang="en-US" sz="2000"/>
              <a:t>Youth </a:t>
            </a:r>
          </a:p>
          <a:p>
            <a:r>
              <a:rPr lang="en-US" sz="2000"/>
              <a:t>Vocational</a:t>
            </a:r>
          </a:p>
          <a:p>
            <a:r>
              <a:rPr lang="en-US" sz="2000"/>
              <a:t>Finance</a:t>
            </a:r>
          </a:p>
          <a:p>
            <a:r>
              <a:rPr lang="en-US" sz="2000"/>
              <a:t>Kettle Corn Logistics</a:t>
            </a:r>
          </a:p>
          <a:p>
            <a:r>
              <a:rPr lang="en-US" sz="2000"/>
              <a:t>Programs</a:t>
            </a: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tanding next to a banner&#10;&#10;Description automatically generated">
            <a:extLst>
              <a:ext uri="{FF2B5EF4-FFF2-40B4-BE49-F238E27FC236}">
                <a16:creationId xmlns:a16="http://schemas.microsoft.com/office/drawing/2014/main" id="{0850813E-87D0-833D-00B0-49ABDE291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9" r="2" b="279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B708185-20C0-40F2-8F2D-8EB9E34B3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D7722-B1D3-F131-7171-C9809E8F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US" sz="4000"/>
              <a:t>Projects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61E56B4-E39E-96E8-4CB6-5C00F95A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Not just a check writing club</a:t>
            </a:r>
          </a:p>
          <a:p>
            <a:r>
              <a:rPr lang="en-US" sz="2000" dirty="0"/>
              <a:t>More Diverse opportunities</a:t>
            </a:r>
          </a:p>
          <a:p>
            <a:r>
              <a:rPr lang="en-US" sz="2000" dirty="0"/>
              <a:t>Potential Partnerships</a:t>
            </a:r>
          </a:p>
          <a:p>
            <a:r>
              <a:rPr lang="en-US" sz="2000" dirty="0"/>
              <a:t>Special Projects:</a:t>
            </a:r>
          </a:p>
          <a:p>
            <a:pPr lvl="1"/>
            <a:r>
              <a:rPr lang="en-US" sz="2000" dirty="0"/>
              <a:t>Rotary Park Centennial Plaza Development</a:t>
            </a:r>
          </a:p>
          <a:p>
            <a:pPr lvl="1"/>
            <a:r>
              <a:rPr lang="en-US" sz="2000" dirty="0"/>
              <a:t>Shelter Panting</a:t>
            </a:r>
          </a:p>
          <a:p>
            <a:pPr lvl="1"/>
            <a:r>
              <a:rPr lang="en-US" sz="2000" dirty="0"/>
              <a:t>Arbor Day Tree Planting</a:t>
            </a:r>
          </a:p>
        </p:txBody>
      </p:sp>
      <p:pic>
        <p:nvPicPr>
          <p:cNvPr id="5" name="Content Placeholder 4" descr="A person in a vest holding a trash bag&#10;&#10;Description automatically generated">
            <a:extLst>
              <a:ext uri="{FF2B5EF4-FFF2-40B4-BE49-F238E27FC236}">
                <a16:creationId xmlns:a16="http://schemas.microsoft.com/office/drawing/2014/main" id="{609F3524-375A-F768-5287-AA11AA908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r="16226" b="-5"/>
          <a:stretch/>
        </p:blipFill>
        <p:spPr>
          <a:xfrm>
            <a:off x="6946666" y="774285"/>
            <a:ext cx="2112264" cy="1999673"/>
          </a:xfrm>
          <a:prstGeom prst="rect">
            <a:avLst/>
          </a:prstGeom>
        </p:spPr>
      </p:pic>
      <p:pic>
        <p:nvPicPr>
          <p:cNvPr id="9" name="Picture 8" descr="A flag pole in a park&#10;&#10;Description automatically generated">
            <a:extLst>
              <a:ext uri="{FF2B5EF4-FFF2-40B4-BE49-F238E27FC236}">
                <a16:creationId xmlns:a16="http://schemas.microsoft.com/office/drawing/2014/main" id="{CCEF7002-D9E2-5D1C-C7FC-8268D6358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25329" b="2"/>
          <a:stretch/>
        </p:blipFill>
        <p:spPr>
          <a:xfrm rot="5400000">
            <a:off x="9279818" y="717989"/>
            <a:ext cx="1999673" cy="2112264"/>
          </a:xfrm>
          <a:prstGeom prst="rect">
            <a:avLst/>
          </a:prstGeom>
        </p:spPr>
      </p:pic>
      <p:pic>
        <p:nvPicPr>
          <p:cNvPr id="7" name="Picture 6" descr="Presents wrapped presents under a christmas tree&#10;&#10;Description automatically generated">
            <a:extLst>
              <a:ext uri="{FF2B5EF4-FFF2-40B4-BE49-F238E27FC236}">
                <a16:creationId xmlns:a16="http://schemas.microsoft.com/office/drawing/2014/main" id="{2C386C45-6E44-BCD9-0B42-0A6D944469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" r="2" b="2"/>
          <a:stretch/>
        </p:blipFill>
        <p:spPr>
          <a:xfrm>
            <a:off x="6946667" y="2942704"/>
            <a:ext cx="4389120" cy="32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06B2B-9EF8-F9D6-727B-1F6CACF8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en-US" sz="4000" dirty="0"/>
              <a:t>Membership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520B1-3518-2A19-4E7C-593BAAA0F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r>
              <a:rPr lang="en-US" sz="2400" dirty="0"/>
              <a:t>Information Table in Friendship Square at the Moscow Farmers Market </a:t>
            </a:r>
          </a:p>
          <a:p>
            <a:r>
              <a:rPr lang="en-US" sz="2400" dirty="0"/>
              <a:t>Chamber of Commerce monthly meeting</a:t>
            </a:r>
          </a:p>
          <a:p>
            <a:r>
              <a:rPr lang="en-US" sz="2400" dirty="0"/>
              <a:t>Rotary Bingo</a:t>
            </a:r>
          </a:p>
          <a:p>
            <a:r>
              <a:rPr lang="en-US" sz="2400" dirty="0"/>
              <a:t>Another Chamber Business Afterhours</a:t>
            </a:r>
          </a:p>
          <a:p>
            <a:r>
              <a:rPr lang="en-US" sz="2400" dirty="0"/>
              <a:t>Your Ideas are welcomed! </a:t>
            </a:r>
          </a:p>
          <a:p>
            <a:endParaRPr lang="en-US" sz="2000" dirty="0"/>
          </a:p>
        </p:txBody>
      </p:sp>
      <p:pic>
        <p:nvPicPr>
          <p:cNvPr id="6" name="Picture 5" descr="A table with a blue cover and a couple of people in the background&#10;&#10;Description automatically generated">
            <a:extLst>
              <a:ext uri="{FF2B5EF4-FFF2-40B4-BE49-F238E27FC236}">
                <a16:creationId xmlns:a16="http://schemas.microsoft.com/office/drawing/2014/main" id="{C639F4D8-7E6E-F3D9-C1E4-965301AD0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r="17262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08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DBD1A-EB8B-F5FE-08DE-DC426FE9A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Image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4657D-69EF-068E-CDE7-6AD1A5254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Website/Webmaster</a:t>
            </a:r>
          </a:p>
          <a:p>
            <a:pPr lvl="1"/>
            <a:r>
              <a:rPr lang="en-US"/>
              <a:t>Alys Lease</a:t>
            </a:r>
          </a:p>
          <a:p>
            <a:r>
              <a:rPr lang="en-US"/>
              <a:t>Media Releases</a:t>
            </a:r>
          </a:p>
          <a:p>
            <a:pPr lvl="1"/>
            <a:r>
              <a:rPr lang="en-US"/>
              <a:t>Marissa Melton</a:t>
            </a:r>
          </a:p>
          <a:p>
            <a:r>
              <a:rPr lang="en-US"/>
              <a:t>Social Media</a:t>
            </a:r>
          </a:p>
          <a:p>
            <a:pPr lvl="1"/>
            <a:r>
              <a:rPr lang="en-US"/>
              <a:t>Marissa Melton</a:t>
            </a:r>
          </a:p>
          <a:p>
            <a:r>
              <a:rPr lang="en-US"/>
              <a:t>Graphics</a:t>
            </a:r>
          </a:p>
          <a:p>
            <a:pPr lvl="1"/>
            <a:r>
              <a:rPr lang="en-US"/>
              <a:t>Marissa Melton</a:t>
            </a:r>
          </a:p>
          <a:p>
            <a:r>
              <a:rPr lang="en-US"/>
              <a:t>Brochures</a:t>
            </a:r>
          </a:p>
          <a:p>
            <a:pPr lvl="1"/>
            <a:r>
              <a:rPr lang="en-US"/>
              <a:t>Tim and Marissa</a:t>
            </a:r>
            <a:endParaRPr lang="en-US" dirty="0"/>
          </a:p>
        </p:txBody>
      </p:sp>
      <p:pic>
        <p:nvPicPr>
          <p:cNvPr id="5" name="Picture 4" descr="A sign on the side of a building">
            <a:extLst>
              <a:ext uri="{FF2B5EF4-FFF2-40B4-BE49-F238E27FC236}">
                <a16:creationId xmlns:a16="http://schemas.microsoft.com/office/drawing/2014/main" id="{FB0B009D-8173-3EAF-8806-9A72F23EB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7337" y="867041"/>
            <a:ext cx="3450057" cy="2587543"/>
          </a:xfrm>
          <a:prstGeom prst="rect">
            <a:avLst/>
          </a:prstGeom>
        </p:spPr>
      </p:pic>
      <p:pic>
        <p:nvPicPr>
          <p:cNvPr id="7" name="Picture 6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40B4F61E-900C-CAAC-1D88-7AFABE7AD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255" y="435784"/>
            <a:ext cx="2587544" cy="392918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1F16AE2-9FA7-C4A8-F17F-5AB11DC9B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58" y="3213847"/>
            <a:ext cx="6095099" cy="34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07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0BCA8-B44F-C6BF-3616-2B4D96E6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en-US" sz="400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5C51E-E762-410F-8A41-DD5DE873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r>
              <a:rPr lang="en-US" sz="2000" dirty="0"/>
              <a:t>More Members</a:t>
            </a:r>
          </a:p>
          <a:p>
            <a:r>
              <a:rPr lang="en-US" sz="2000" dirty="0"/>
              <a:t>More ways to serve </a:t>
            </a:r>
          </a:p>
          <a:p>
            <a:r>
              <a:rPr lang="en-US" sz="2000" dirty="0"/>
              <a:t>More Projects</a:t>
            </a:r>
          </a:p>
          <a:p>
            <a:r>
              <a:rPr lang="en-US" sz="2000" dirty="0"/>
              <a:t>More Funds</a:t>
            </a:r>
          </a:p>
          <a:p>
            <a:r>
              <a:rPr lang="en-US" sz="2000" dirty="0"/>
              <a:t>More Philanthropy</a:t>
            </a:r>
          </a:p>
          <a:p>
            <a:r>
              <a:rPr lang="en-US" sz="2000" dirty="0"/>
              <a:t>More Visibility</a:t>
            </a:r>
          </a:p>
          <a:p>
            <a:r>
              <a:rPr lang="en-US" sz="2000" b="1" dirty="0"/>
              <a:t>MORE FUN!</a:t>
            </a:r>
          </a:p>
          <a:p>
            <a:endParaRPr lang="en-US" sz="2000" dirty="0"/>
          </a:p>
        </p:txBody>
      </p:sp>
      <p:pic>
        <p:nvPicPr>
          <p:cNvPr id="8" name="Picture 7" descr="A group of people standing in front of a tent&#10;&#10;Description automatically generated">
            <a:extLst>
              <a:ext uri="{FF2B5EF4-FFF2-40B4-BE49-F238E27FC236}">
                <a16:creationId xmlns:a16="http://schemas.microsoft.com/office/drawing/2014/main" id="{2D1E8BB3-9607-4433-B398-E6B326C1C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28" y="839504"/>
            <a:ext cx="7407215" cy="55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F199F-465A-93B7-8E17-0B8770FC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End!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356674C0-DA87-67F5-5CE9-B5C3B546E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2" b="1"/>
          <a:stretch/>
        </p:blipFill>
        <p:spPr>
          <a:xfrm rot="5400000">
            <a:off x="5486400" y="349378"/>
            <a:ext cx="5550408" cy="61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69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C2889-35A7-07E6-5A47-851E27AB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44170-D5E8-E475-D97E-7EFC18BC5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96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78325-5131-9CF4-A9F5-630613E0A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1700" dirty="0"/>
              <a:t>Mission</a:t>
            </a:r>
          </a:p>
          <a:p>
            <a:r>
              <a:rPr lang="en-US" sz="1700" dirty="0"/>
              <a:t>Club Leaders</a:t>
            </a:r>
          </a:p>
          <a:p>
            <a:r>
              <a:rPr lang="en-US" sz="1700" dirty="0"/>
              <a:t>Club Goals taken from Club Action Plan</a:t>
            </a:r>
          </a:p>
          <a:p>
            <a:r>
              <a:rPr lang="en-US" sz="1700" dirty="0"/>
              <a:t>President’s Goals</a:t>
            </a:r>
          </a:p>
          <a:p>
            <a:r>
              <a:rPr lang="en-US" sz="1700" dirty="0"/>
              <a:t>Budget</a:t>
            </a:r>
          </a:p>
          <a:p>
            <a:r>
              <a:rPr lang="en-US" sz="1700" dirty="0"/>
              <a:t>Grant Programs</a:t>
            </a:r>
          </a:p>
          <a:p>
            <a:r>
              <a:rPr lang="en-US" sz="1700" dirty="0"/>
              <a:t>Avenues of Service  &amp; Committee Volunteering Opportunities</a:t>
            </a:r>
          </a:p>
          <a:p>
            <a:r>
              <a:rPr lang="en-US" sz="1700" dirty="0"/>
              <a:t>Membership Initiatives</a:t>
            </a:r>
          </a:p>
          <a:p>
            <a:r>
              <a:rPr lang="en-US" sz="1700" dirty="0"/>
              <a:t>Summary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13933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15BBC-CDBF-72B2-800D-11EF98196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Mission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3BF9-2594-3CD2-240A-E4E7ED68C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Mission Statement:</a:t>
            </a:r>
            <a:r>
              <a:rPr lang="en-US" sz="1600" dirty="0"/>
              <a:t>  </a:t>
            </a:r>
            <a:br>
              <a:rPr lang="en-US" sz="1600" dirty="0"/>
            </a:br>
            <a:br>
              <a:rPr lang="en-US" sz="2200" dirty="0"/>
            </a:br>
            <a:r>
              <a:rPr lang="en-US" sz="2200" dirty="0"/>
              <a:t>The Rotary Club of Moscow is a growing, vibrant club known for its comradery, outreach, and generous contributions to the Moscow and Latah County community.</a:t>
            </a:r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973EF-4CFD-116A-8E2B-512F7B40F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123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7553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A0C05-1660-A55C-17AE-B6B6DE403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Club Leadership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73386-BC0A-9689-B06C-9CF3CED49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447" y="2093975"/>
            <a:ext cx="6519211" cy="4525485"/>
          </a:xfrm>
        </p:spPr>
        <p:txBody>
          <a:bodyPr anchor="t">
            <a:noAutofit/>
          </a:bodyPr>
          <a:lstStyle/>
          <a:p>
            <a:pPr>
              <a:tabLst>
                <a:tab pos="4108450" algn="l"/>
              </a:tabLst>
            </a:pPr>
            <a:r>
              <a:rPr lang="en-US" sz="1600" dirty="0"/>
              <a:t>President	Tim Thomson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President-Elect	David Nelson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Treasurer	Renee Magee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Secretary	Brenda </a:t>
            </a:r>
            <a:r>
              <a:rPr lang="en-US" sz="1600" dirty="0" err="1"/>
              <a:t>Helbling</a:t>
            </a:r>
            <a:endParaRPr lang="en-US" sz="1600" dirty="0"/>
          </a:p>
          <a:p>
            <a:pPr>
              <a:tabLst>
                <a:tab pos="4108450" algn="l"/>
              </a:tabLst>
            </a:pPr>
            <a:r>
              <a:rPr lang="en-US" sz="1600" dirty="0"/>
              <a:t>Club Service	Jackie Coan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Community Service	Beau Melton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Vocation Service	Nancy Lyle/Connie Hall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International Service (new)	Carol Bennett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Youth Exchange	David Nelson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Foundation	Dave Ostrom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Public Image	Marisa Lloyd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Past President	Joy Lunsford</a:t>
            </a:r>
          </a:p>
          <a:p>
            <a:pPr>
              <a:tabLst>
                <a:tab pos="4108450" algn="l"/>
              </a:tabLst>
            </a:pPr>
            <a:r>
              <a:rPr lang="en-US" sz="1600" dirty="0"/>
              <a:t>Programs 	Mona Roach</a:t>
            </a:r>
          </a:p>
          <a:p>
            <a:pPr marL="0" indent="0">
              <a:buNone/>
              <a:tabLst>
                <a:tab pos="4108450" algn="l"/>
              </a:tabLs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852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B99D6-23D4-D52A-5175-AFC20279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Club Goals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CE3C2-F354-078A-9F55-BE43F1984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270751"/>
            <a:ext cx="7103165" cy="3851810"/>
          </a:xfrm>
        </p:spPr>
        <p:txBody>
          <a:bodyPr anchor="t">
            <a:normAutofit/>
          </a:bodyPr>
          <a:lstStyle/>
          <a:p>
            <a:pPr marL="288925" indent="-288925">
              <a:buNone/>
            </a:pPr>
            <a:r>
              <a:rPr lang="en-US" sz="2200" dirty="0"/>
              <a:t>1. Increase the presence of our Rotary Club in the community. </a:t>
            </a:r>
          </a:p>
          <a:p>
            <a:pPr marL="288925" indent="-288925">
              <a:buNone/>
            </a:pPr>
            <a:r>
              <a:rPr lang="en-US" sz="2200" dirty="0"/>
              <a:t>2. Increase the membership of our club. </a:t>
            </a:r>
          </a:p>
          <a:p>
            <a:pPr marL="288925" indent="-288925">
              <a:buNone/>
            </a:pPr>
            <a:r>
              <a:rPr lang="en-US" sz="2200" dirty="0"/>
              <a:t>3. Provide multiple and different opportunities for member   participation. </a:t>
            </a:r>
          </a:p>
          <a:p>
            <a:pPr marL="288925" indent="-288925">
              <a:buNone/>
            </a:pPr>
            <a:r>
              <a:rPr lang="en-US" sz="2200" dirty="0"/>
              <a:t>4. Contribute to housing, food, and youth programs in our community. </a:t>
            </a:r>
          </a:p>
          <a:p>
            <a:pPr marL="288925" indent="-288925">
              <a:buNone/>
            </a:pPr>
            <a:r>
              <a:rPr lang="en-US" sz="2200" dirty="0"/>
              <a:t>5. Expand the service projects of our club. </a:t>
            </a:r>
          </a:p>
          <a:p>
            <a:pPr marL="288925" indent="-288925">
              <a:buNone/>
            </a:pPr>
            <a:r>
              <a:rPr lang="en-US" sz="2200" dirty="0"/>
              <a:t>6. Maintain the friendliness, comradery of our Moscow Club.</a:t>
            </a:r>
          </a:p>
          <a:p>
            <a:endParaRPr lang="en-US" sz="2200" dirty="0"/>
          </a:p>
        </p:txBody>
      </p:sp>
      <p:pic>
        <p:nvPicPr>
          <p:cNvPr id="5" name="Picture 4" descr="A group of people standing on a street&#10;&#10;Description automatically generated">
            <a:extLst>
              <a:ext uri="{FF2B5EF4-FFF2-40B4-BE49-F238E27FC236}">
                <a16:creationId xmlns:a16="http://schemas.microsoft.com/office/drawing/2014/main" id="{D865D4FD-492A-3EE3-C6E0-8A1DCD612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34031" y="1754502"/>
            <a:ext cx="5559953" cy="416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5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1119C-38A3-CC8A-47F3-5148E181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President’s Goals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347F4-EBF3-9A80-C8D9-A13092971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1700" dirty="0"/>
              <a:t>Membership &amp; Engagement</a:t>
            </a:r>
          </a:p>
          <a:p>
            <a:pPr lvl="1"/>
            <a:r>
              <a:rPr lang="en-US" sz="1700" dirty="0"/>
              <a:t>Increase members to 43 (6 new)</a:t>
            </a:r>
          </a:p>
          <a:p>
            <a:pPr lvl="1"/>
            <a:r>
              <a:rPr lang="en-US" sz="1700" dirty="0"/>
              <a:t>5 Members’ Sponsorships</a:t>
            </a:r>
          </a:p>
          <a:p>
            <a:pPr lvl="1"/>
            <a:r>
              <a:rPr lang="en-US" sz="1700" dirty="0"/>
              <a:t>5 Members at District Training Events</a:t>
            </a:r>
          </a:p>
          <a:p>
            <a:pPr lvl="1"/>
            <a:r>
              <a:rPr lang="en-US" sz="1700" dirty="0"/>
              <a:t>35 Members to participate in Club Service Activities/Projects</a:t>
            </a:r>
          </a:p>
          <a:p>
            <a:pPr lvl="1"/>
            <a:r>
              <a:rPr lang="en-US" sz="1700" dirty="0"/>
              <a:t>Update Club Action (Strat) Plan </a:t>
            </a:r>
          </a:p>
          <a:p>
            <a:r>
              <a:rPr lang="en-US" sz="1700" dirty="0"/>
              <a:t>Foundation/Giving from members</a:t>
            </a:r>
          </a:p>
          <a:p>
            <a:pPr lvl="1"/>
            <a:r>
              <a:rPr lang="en-US" sz="1700" dirty="0"/>
              <a:t>$6,000 for Annual Fund</a:t>
            </a:r>
          </a:p>
          <a:p>
            <a:pPr lvl="1"/>
            <a:r>
              <a:rPr lang="en-US" sz="1700" dirty="0"/>
              <a:t>$1,000 for Polio Plus</a:t>
            </a:r>
          </a:p>
          <a:p>
            <a:pPr lvl="1"/>
            <a:r>
              <a:rPr lang="en-US" sz="1700" dirty="0"/>
              <a:t>$100 per Year “Every Rotarian Every Year” (EREY)</a:t>
            </a:r>
          </a:p>
          <a:p>
            <a:pPr lvl="1"/>
            <a:r>
              <a:rPr lang="en-US" sz="1700" dirty="0"/>
              <a:t>$250 Per Capita average of giving</a:t>
            </a:r>
          </a:p>
          <a:p>
            <a:endParaRPr lang="en-US" sz="17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person holding signs&#10;&#10;Description automatically generated">
            <a:extLst>
              <a:ext uri="{FF2B5EF4-FFF2-40B4-BE49-F238E27FC236}">
                <a16:creationId xmlns:a16="http://schemas.microsoft.com/office/drawing/2014/main" id="{617A0659-D535-A4A4-9B83-2FC91E78C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r="26261" b="2"/>
          <a:stretch/>
        </p:blipFill>
        <p:spPr>
          <a:xfrm rot="5400000">
            <a:off x="6060845" y="716295"/>
            <a:ext cx="5259296" cy="54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0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D6B6A-217A-E2B6-EC9A-11778A5B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President’s Goals (cont’d)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CC6A-B90A-1904-F729-21F55803E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12" y="1911493"/>
            <a:ext cx="6713552" cy="4548145"/>
          </a:xfrm>
        </p:spPr>
        <p:txBody>
          <a:bodyPr anchor="t">
            <a:noAutofit/>
          </a:bodyPr>
          <a:lstStyle/>
          <a:p>
            <a:r>
              <a:rPr lang="en-US" sz="2000" dirty="0"/>
              <a:t>8 Service Projects  (Plus Up of 2)</a:t>
            </a:r>
          </a:p>
          <a:p>
            <a:r>
              <a:rPr lang="en-US" sz="2000" dirty="0"/>
              <a:t>Young Leaders</a:t>
            </a:r>
          </a:p>
          <a:p>
            <a:pPr lvl="1"/>
            <a:r>
              <a:rPr lang="en-US" sz="2000" dirty="0"/>
              <a:t>Sponsor One Outbound and Inbound Exchange Student (RYE)</a:t>
            </a:r>
          </a:p>
          <a:p>
            <a:pPr lvl="1"/>
            <a:r>
              <a:rPr lang="en-US" sz="2000" dirty="0"/>
              <a:t>Sponsor two RYLA students</a:t>
            </a:r>
          </a:p>
          <a:p>
            <a:r>
              <a:rPr lang="en-US" sz="2000" dirty="0"/>
              <a:t>Public Image</a:t>
            </a:r>
          </a:p>
          <a:p>
            <a:pPr lvl="1"/>
            <a:r>
              <a:rPr lang="en-US" sz="2000" dirty="0"/>
              <a:t>Strategic Plan (update this year)</a:t>
            </a:r>
          </a:p>
          <a:p>
            <a:pPr lvl="1"/>
            <a:r>
              <a:rPr lang="en-US" sz="2000" dirty="0"/>
              <a:t>Online Presence:  10 Media Stories</a:t>
            </a:r>
          </a:p>
          <a:p>
            <a:r>
              <a:rPr lang="en-US" sz="2000" dirty="0"/>
              <a:t>5 Social Activities</a:t>
            </a:r>
          </a:p>
          <a:p>
            <a:r>
              <a:rPr lang="en-US" sz="2000" dirty="0"/>
              <a:t>2 Website and Social Media monthly updates </a:t>
            </a:r>
          </a:p>
          <a:p>
            <a:r>
              <a:rPr lang="en-US" sz="2000" dirty="0"/>
              <a:t>Community Competitive Grant???</a:t>
            </a:r>
          </a:p>
          <a:p>
            <a:r>
              <a:rPr lang="en-US" sz="2000" dirty="0"/>
              <a:t>1 Designated District Grant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A562D-A4AB-990B-0592-4856FC46A006}"/>
              </a:ext>
            </a:extLst>
          </p:cNvPr>
          <p:cNvSpPr txBox="1"/>
          <p:nvPr/>
        </p:nvSpPr>
        <p:spPr>
          <a:xfrm>
            <a:off x="7879976" y="6333565"/>
            <a:ext cx="373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RI President Gordon McInally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E14F689-3B39-ADFC-A001-5B693893A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77" y="3020489"/>
            <a:ext cx="5398458" cy="35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BDA2C-7584-4570-9B31-7518C4F5A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4800"/>
              <a:t>Club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A96C0-A977-74F6-CF69-103CD83F2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rmAutofit/>
          </a:bodyPr>
          <a:lstStyle/>
          <a:p>
            <a:r>
              <a:rPr lang="en-US" sz="1300"/>
              <a:t>Budget Summary:</a:t>
            </a:r>
          </a:p>
          <a:p>
            <a:pPr lvl="1"/>
            <a:r>
              <a:rPr lang="en-US" sz="1300" u="sng"/>
              <a:t>OPERATIONS ACCOUNT</a:t>
            </a:r>
          </a:p>
          <a:p>
            <a:pPr lvl="2"/>
            <a:r>
              <a:rPr lang="en-US" sz="1300"/>
              <a:t>Operations Income (Dues, Happy $$, Polio +, etc.):  </a:t>
            </a:r>
          </a:p>
          <a:p>
            <a:pPr marL="685800" lvl="4">
              <a:tabLst>
                <a:tab pos="5878513" algn="dec"/>
              </a:tabLst>
            </a:pPr>
            <a:r>
              <a:rPr lang="en-US" sz="1300" b="1"/>
              <a:t>Total Ops Income:	$19,850</a:t>
            </a:r>
          </a:p>
          <a:p>
            <a:pPr marL="1143000" lvl="4">
              <a:tabLst>
                <a:tab pos="5878513" algn="dec"/>
              </a:tabLst>
            </a:pPr>
            <a:r>
              <a:rPr lang="en-US" sz="1300"/>
              <a:t>Operations Expenses:</a:t>
            </a:r>
          </a:p>
          <a:p>
            <a:pPr marL="1600200" lvl="7">
              <a:tabLst>
                <a:tab pos="5878513" algn="dec"/>
              </a:tabLst>
            </a:pPr>
            <a:r>
              <a:rPr lang="en-US" sz="1300"/>
              <a:t>Club Admin expense (District Dues, DACdb,</a:t>
            </a:r>
          </a:p>
          <a:p>
            <a:pPr marL="1371600" lvl="7" indent="0">
              <a:buNone/>
              <a:tabLst>
                <a:tab pos="5878513" algn="dec"/>
              </a:tabLst>
            </a:pPr>
            <a:r>
              <a:rPr lang="en-US" sz="1300"/>
              <a:t>     Guest Meals, Assemblies, Conferences, etc.):	$19,000</a:t>
            </a:r>
          </a:p>
          <a:p>
            <a:pPr marL="1600200" lvl="7">
              <a:tabLst>
                <a:tab pos="5878513" algn="dec"/>
              </a:tabLst>
            </a:pPr>
            <a:r>
              <a:rPr lang="en-US" sz="1300"/>
              <a:t>Club Service (Parties)	$1,500</a:t>
            </a:r>
          </a:p>
          <a:p>
            <a:pPr marL="1600200" lvl="7">
              <a:tabLst>
                <a:tab pos="5878513" algn="dec"/>
              </a:tabLst>
            </a:pPr>
            <a:r>
              <a:rPr lang="en-US" sz="1300"/>
              <a:t>Membership (COC BAH, Brochures, etc.)	$700</a:t>
            </a:r>
          </a:p>
          <a:p>
            <a:pPr marL="1600200" lvl="7">
              <a:tabLst>
                <a:tab pos="5878513" algn="dec"/>
              </a:tabLst>
            </a:pPr>
            <a:r>
              <a:rPr lang="en-US" sz="1300"/>
              <a:t>Public Relations (advertising, etc.)	$750</a:t>
            </a:r>
            <a:endParaRPr lang="en-US" sz="1300" b="1"/>
          </a:p>
          <a:p>
            <a:pPr marL="685800" lvl="4">
              <a:tabLst>
                <a:tab pos="5878513" algn="dec"/>
              </a:tabLst>
            </a:pPr>
            <a:r>
              <a:rPr lang="en-US" sz="1300" b="1"/>
              <a:t>Total Ops Expenses	$21,900</a:t>
            </a:r>
          </a:p>
          <a:p>
            <a:pPr>
              <a:tabLst>
                <a:tab pos="5878513" algn="dec"/>
              </a:tabLst>
            </a:pPr>
            <a:r>
              <a:rPr lang="en-US" sz="1300"/>
              <a:t>Projected Carry Over	$2,299.</a:t>
            </a:r>
          </a:p>
          <a:p>
            <a:endParaRPr lang="en-US" sz="13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haking hands with a police officer&#10;&#10;Description automatically generated">
            <a:extLst>
              <a:ext uri="{FF2B5EF4-FFF2-40B4-BE49-F238E27FC236}">
                <a16:creationId xmlns:a16="http://schemas.microsoft.com/office/drawing/2014/main" id="{89C1E137-7EF9-69C2-A34C-04F46C43D6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203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31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4B600-3091-90FE-847C-A2ED2350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Club Budget (cont’d)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9A767-A35B-2476-D970-5147CD825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indent="-219075">
              <a:tabLst>
                <a:tab pos="5478463" algn="dec"/>
              </a:tabLst>
            </a:pPr>
            <a:r>
              <a:rPr lang="en-US" sz="1300" u="sng"/>
              <a:t>FUNDRAISING ACCOUNT</a:t>
            </a:r>
          </a:p>
          <a:p>
            <a:pPr marL="685800" lvl="3" indent="-219075">
              <a:tabLst>
                <a:tab pos="5478463" algn="dec"/>
              </a:tabLst>
            </a:pPr>
            <a:r>
              <a:rPr lang="en-US" sz="1300"/>
              <a:t>Fundraising Income</a:t>
            </a:r>
          </a:p>
          <a:p>
            <a:pPr marL="1143000" lvl="6" indent="-219075">
              <a:tabLst>
                <a:tab pos="5478463" algn="dec"/>
              </a:tabLst>
            </a:pPr>
            <a:r>
              <a:rPr lang="en-US" sz="1300"/>
              <a:t>Kettle Corn Sales:	$55,000</a:t>
            </a:r>
          </a:p>
          <a:p>
            <a:pPr marL="685800" lvl="4" indent="-219075">
              <a:tabLst>
                <a:tab pos="5478463" algn="dec"/>
              </a:tabLst>
            </a:pPr>
            <a:r>
              <a:rPr lang="en-US" sz="1300" b="1"/>
              <a:t>Total Income</a:t>
            </a:r>
            <a:r>
              <a:rPr lang="en-US" sz="1300"/>
              <a:t>:	</a:t>
            </a:r>
            <a:r>
              <a:rPr lang="en-US" sz="1300" b="1"/>
              <a:t>$55,000</a:t>
            </a:r>
          </a:p>
          <a:p>
            <a:pPr marL="685800" lvl="3" indent="-219075">
              <a:tabLst>
                <a:tab pos="5478463" algn="dec"/>
              </a:tabLst>
            </a:pPr>
            <a:r>
              <a:rPr lang="en-US" sz="1300"/>
              <a:t>Fundraising Expenses</a:t>
            </a:r>
          </a:p>
          <a:p>
            <a:pPr marL="1143000" lvl="6" indent="-219075">
              <a:tabLst>
                <a:tab pos="5478463" algn="dec"/>
              </a:tabLst>
            </a:pPr>
            <a:r>
              <a:rPr lang="en-US" sz="1300"/>
              <a:t>Fundraising (KC Equip, Corn, Oil, etc.)	$22,100</a:t>
            </a:r>
          </a:p>
          <a:p>
            <a:pPr marL="1143000" lvl="6" indent="-219075">
              <a:tabLst>
                <a:tab pos="5478463" algn="dec"/>
              </a:tabLst>
            </a:pPr>
            <a:r>
              <a:rPr lang="en-US" sz="1300"/>
              <a:t>Community Service	$16,000</a:t>
            </a:r>
          </a:p>
          <a:p>
            <a:pPr marL="1143000" lvl="6" indent="-219075">
              <a:tabLst>
                <a:tab pos="5478463" algn="dec"/>
              </a:tabLst>
            </a:pPr>
            <a:r>
              <a:rPr lang="en-US" sz="1300"/>
              <a:t>Grant Management	$2,100</a:t>
            </a:r>
          </a:p>
          <a:p>
            <a:pPr marL="1143000" lvl="6" indent="-219075">
              <a:tabLst>
                <a:tab pos="5478463" algn="dec"/>
              </a:tabLst>
            </a:pPr>
            <a:r>
              <a:rPr lang="en-US" sz="1300"/>
              <a:t>Special Projects (Rotary Park etc.)	$3,500</a:t>
            </a:r>
          </a:p>
          <a:p>
            <a:pPr marL="1143000" lvl="6" indent="-219075">
              <a:tabLst>
                <a:tab pos="5478463" algn="dec"/>
              </a:tabLst>
            </a:pPr>
            <a:r>
              <a:rPr lang="en-US" sz="1300"/>
              <a:t>International Service 	$3,500</a:t>
            </a:r>
          </a:p>
          <a:p>
            <a:pPr marL="1143000" lvl="6" indent="-219075">
              <a:tabLst>
                <a:tab pos="5478463" algn="dec"/>
              </a:tabLst>
            </a:pPr>
            <a:r>
              <a:rPr lang="en-US" sz="1300"/>
              <a:t>Youth Services (RYE, RYLA)	$5,450</a:t>
            </a:r>
          </a:p>
          <a:p>
            <a:pPr marL="1143000" lvl="6" indent="-219075">
              <a:tabLst>
                <a:tab pos="5478463" algn="dec"/>
              </a:tabLst>
            </a:pPr>
            <a:r>
              <a:rPr lang="en-US" sz="1300"/>
              <a:t>Vocation	$3,000</a:t>
            </a:r>
          </a:p>
          <a:p>
            <a:pPr marL="685800" lvl="3" indent="-219075">
              <a:tabLst>
                <a:tab pos="5478463" algn="dec"/>
              </a:tabLst>
            </a:pPr>
            <a:r>
              <a:rPr lang="en-US" sz="1300" b="1"/>
              <a:t>Total Expense	$55,600</a:t>
            </a:r>
          </a:p>
          <a:p>
            <a:pPr marL="228600" lvl="2" indent="-219075">
              <a:tabLst>
                <a:tab pos="5478463" algn="dec"/>
              </a:tabLst>
            </a:pPr>
            <a:r>
              <a:rPr lang="en-US" sz="1300"/>
              <a:t>Projected Carryover 	$27,523</a:t>
            </a:r>
          </a:p>
          <a:p>
            <a:pPr marL="352425" lvl="2" indent="-342900">
              <a:tabLst>
                <a:tab pos="5478463" algn="dec"/>
              </a:tabLst>
            </a:pPr>
            <a:r>
              <a:rPr lang="en-US" sz="1300"/>
              <a:t>New this last year:  Edward Jones Invst:     $10,257	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and child standing on the street&#10;&#10;Description automatically generated">
            <a:extLst>
              <a:ext uri="{FF2B5EF4-FFF2-40B4-BE49-F238E27FC236}">
                <a16:creationId xmlns:a16="http://schemas.microsoft.com/office/drawing/2014/main" id="{F33145A4-14CB-D824-CD86-A33AAF148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r="21239" b="2"/>
          <a:stretch/>
        </p:blipFill>
        <p:spPr>
          <a:xfrm rot="5400000">
            <a:off x="6060845" y="716295"/>
            <a:ext cx="5259296" cy="54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9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2861</TotalTime>
  <Words>710</Words>
  <Application>Microsoft Office PowerPoint</Application>
  <PresentationFormat>Widescreen</PresentationFormat>
  <Paragraphs>139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Rotary Club of Moscow  Club President’s Vision  2024-25  </vt:lpstr>
      <vt:lpstr>Agenda</vt:lpstr>
      <vt:lpstr>Mission</vt:lpstr>
      <vt:lpstr>Club Leadership</vt:lpstr>
      <vt:lpstr>Club Goals</vt:lpstr>
      <vt:lpstr>President’s Goals</vt:lpstr>
      <vt:lpstr>President’s Goals (cont’d)</vt:lpstr>
      <vt:lpstr>Club Budget</vt:lpstr>
      <vt:lpstr>Club Budget (cont’d)</vt:lpstr>
      <vt:lpstr>Grant Programs</vt:lpstr>
      <vt:lpstr>Committee Volunteering Opportunities</vt:lpstr>
      <vt:lpstr>Projects</vt:lpstr>
      <vt:lpstr>Membership Initiatives</vt:lpstr>
      <vt:lpstr>Public Image</vt:lpstr>
      <vt:lpstr>Summary</vt:lpstr>
      <vt:lpstr>The End!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Club of Moscow  Club President’s Vision  2023-24</dc:title>
  <dc:creator>Tim Thomson</dc:creator>
  <cp:lastModifiedBy>Tim Thomson</cp:lastModifiedBy>
  <cp:revision>28</cp:revision>
  <cp:lastPrinted>2023-07-17T16:58:40Z</cp:lastPrinted>
  <dcterms:created xsi:type="dcterms:W3CDTF">2023-07-15T17:54:14Z</dcterms:created>
  <dcterms:modified xsi:type="dcterms:W3CDTF">2024-07-15T16:43:26Z</dcterms:modified>
</cp:coreProperties>
</file>