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61" r:id="rId5"/>
    <p:sldId id="266" r:id="rId6"/>
    <p:sldId id="265" r:id="rId7"/>
    <p:sldId id="258" r:id="rId8"/>
    <p:sldId id="257" r:id="rId9"/>
    <p:sldId id="276" r:id="rId10"/>
    <p:sldId id="277" r:id="rId11"/>
    <p:sldId id="267" r:id="rId12"/>
    <p:sldId id="271" r:id="rId13"/>
    <p:sldId id="270" r:id="rId14"/>
    <p:sldId id="272" r:id="rId15"/>
    <p:sldId id="259" r:id="rId16"/>
    <p:sldId id="264" r:id="rId17"/>
    <p:sldId id="263" r:id="rId18"/>
    <p:sldId id="262" r:id="rId19"/>
    <p:sldId id="274" r:id="rId20"/>
    <p:sldId id="275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C2D4-C6F1-476D-9F52-DFBC89E92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06169-6B40-4BBD-A4E3-8B4782F54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6B844-984F-4FC6-BC54-1FC2A875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B39E1-AD16-405B-A4C9-05B4F6FA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BAE32-22A6-4962-A919-3AE5BBF8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FECF-0C49-465D-A294-042958C7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B5345-1BAA-47DB-9FB0-4010B1CBD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CB094-D21B-4A28-B4DB-20010AEF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17EC-A594-43D9-B9EF-1E1D8D2E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E7DB-12F0-40D3-9B15-68AD180A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0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68C7D-38B3-4BAE-9A94-F0F858A38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059B8-F84A-4538-BAB2-F6EC15891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0E941-B021-40EA-8CCC-D091101D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E31BD-C2F2-4709-832D-DD74167B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CFC9E-6181-4CAC-93D8-3EC4CA38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D649-9060-4FAF-8E96-0B12ED45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EAD8-5041-4522-95C5-DAF030994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8BAB1-D7F1-4907-A1DB-5BAD4C14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0087-3683-4F33-83CB-8A1A88D7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11554-CA00-4B1E-A110-32276D13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5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3ABD1-B41A-404C-AFF9-85876F66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57DBB-E2A9-4D33-BA47-1A743CE54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A93AE-4DA2-4682-B9B6-7A3F0EDC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24CD6-44FF-449A-964A-7C43035E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C68EB-8BDE-445F-B51C-8BDF95B1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65E0-70EF-499D-AF79-942E3537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D2ED8-C798-4478-B25C-DD92FE636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23224-0581-4BEE-ABC8-53AB3C362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B5970-E986-484B-BA70-8ED6C564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17EF9-E800-467B-8DD2-7CFFB4FB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24EE5-3271-478B-A2CA-B8BE9730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6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BA92-6690-463A-B170-CD4669B7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FA9D5-490C-4B6E-8E6A-86C3D4E2D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4BE6B-E43E-4687-83BA-262D57ACB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117C0-27A8-4107-AD9D-9ABA6B73E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A0F57-3CBD-4E19-87DB-FD5937346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EF824-3579-4625-BFDF-3415DAA3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FA3D4-A056-4661-A3DD-4EFF1350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FA254-D20C-47BA-A084-CADD3CC5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02F0C-A0B4-4282-B018-276BB421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7D4C8-773A-4A9E-98FC-788C6C2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CAA3-478C-47D3-A4AF-EBFED469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1D1E8-F97F-4188-AA4A-E53408D3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5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8CC1E-9DE3-4485-91C3-A437C3CE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A1003-1ABE-48DD-86A7-C684D2F9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9216D-21C6-4555-A178-F6028BB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DC7D-509F-417C-967D-FC1C842F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4E12-8882-4DC0-B831-1B77D70A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D3FA5-D0D5-4ECF-8C57-27D523A5B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E1167-0539-4866-9EBE-E302007B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E7562-E9BE-4A4D-8F46-C10BE7B8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672C7-B69B-4496-A3FF-BFB8F20C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1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7120-4C7A-43AC-A1E7-D98FFB4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7CBD7-9EEF-46BA-B69C-D07428763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2738B-C6A8-4E4D-9F7E-2DDB9DACE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671F3-2910-4483-AE18-2EFC2526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50567-B026-4944-8E97-BEC467BF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163A1-2CB9-4A63-AB9A-E022DB7B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4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34B3A-987C-4F62-8DEC-F2B38550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C86A-35EF-427A-A0A9-0468C9AF6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F0F10-5A02-4F70-8DEC-52499FB50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73EE7-11B4-4FBB-97DF-98399C975E63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5E68-CF25-43AD-BA87-FA7771227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E1AE1-76EB-41F1-879D-756F1A4FB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06867-9723-4DDF-AD2E-0B1CDFC8B2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51C48B-EC1A-4B67-A6BA-E0A0F1A94C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5" y="108430"/>
            <a:ext cx="3143127" cy="1325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DF881-96F1-4B92-9FEA-6E6C50046C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50" y="9524"/>
            <a:ext cx="323320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A80A-822B-4842-AF26-9844D8EBC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238" y="2896437"/>
            <a:ext cx="10875524" cy="1065125"/>
          </a:xfrm>
        </p:spPr>
        <p:txBody>
          <a:bodyPr>
            <a:noAutofit/>
          </a:bodyPr>
          <a:lstStyle/>
          <a:p>
            <a:r>
              <a:rPr lang="en-US" sz="5400" dirty="0">
                <a:latin typeface="Stratum2 Black" panose="020B0506030000020004" pitchFamily="34" charset="0"/>
              </a:rPr>
              <a:t>Rotary Club of Oregon City</a:t>
            </a:r>
            <a:br>
              <a:rPr lang="en-US" sz="5400" dirty="0">
                <a:latin typeface="Stratum2 Black" panose="020B0506030000020004" pitchFamily="34" charset="0"/>
              </a:rPr>
            </a:br>
            <a:r>
              <a:rPr lang="en-US" sz="5400" dirty="0">
                <a:latin typeface="Stratum2 Black" panose="020B0506030000020004" pitchFamily="34" charset="0"/>
              </a:rPr>
              <a:t>(Annual Report as of 26JUN24)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17136-4697-4EB6-A67E-5ABC18C07092}"/>
              </a:ext>
            </a:extLst>
          </p:cNvPr>
          <p:cNvSpPr txBox="1"/>
          <p:nvPr/>
        </p:nvSpPr>
        <p:spPr>
          <a:xfrm>
            <a:off x="3940343" y="55132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tratum2 Black" panose="020B0506030000020004" pitchFamily="34" charset="0"/>
              </a:rPr>
              <a:t>Leah R Sundquist</a:t>
            </a:r>
          </a:p>
          <a:p>
            <a:pPr algn="ctr"/>
            <a:r>
              <a:rPr lang="en-US" sz="2400" dirty="0">
                <a:latin typeface="Stratum2 Black" panose="020B0506030000020004" pitchFamily="34" charset="0"/>
              </a:rPr>
              <a:t>President 2023-2024</a:t>
            </a:r>
          </a:p>
        </p:txBody>
      </p:sp>
    </p:spTree>
    <p:extLst>
      <p:ext uri="{BB962C8B-B14F-4D97-AF65-F5344CB8AC3E}">
        <p14:creationId xmlns:p14="http://schemas.microsoft.com/office/powerpoint/2010/main" val="317386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BBDC-4A31-4CD0-A658-26E55CF0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144462"/>
            <a:ext cx="5905500" cy="1325563"/>
          </a:xfrm>
        </p:spPr>
        <p:txBody>
          <a:bodyPr/>
          <a:lstStyle/>
          <a:p>
            <a:pPr algn="ctr"/>
            <a:r>
              <a:rPr lang="en-US" b="1" dirty="0"/>
              <a:t>Total Club </a:t>
            </a:r>
            <a:br>
              <a:rPr lang="en-US" b="1" dirty="0"/>
            </a:br>
            <a:r>
              <a:rPr lang="en-US" b="1" dirty="0"/>
              <a:t>Volunteer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353F4-15BB-4AE1-BDDE-F40ADCB3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34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We completed the 12 project and the fundraising event this year and had many members helping more at more than 1 event so the total volunteer hours could be from several members “helping hands” at many events.</a:t>
            </a:r>
          </a:p>
          <a:p>
            <a:endParaRPr lang="en-US" dirty="0"/>
          </a:p>
          <a:p>
            <a:r>
              <a:rPr lang="en-US" dirty="0"/>
              <a:t>We had 282 volunteers not including the 29 volunteers for the Derby days event.  311 volunteers (some repeats events)</a:t>
            </a:r>
          </a:p>
          <a:p>
            <a:endParaRPr lang="en-US" dirty="0"/>
          </a:p>
          <a:p>
            <a:r>
              <a:rPr lang="en-US" dirty="0"/>
              <a:t>Total Volunteer Hours this year: 1740 hours from 1 JUL to 30 JUN </a:t>
            </a:r>
          </a:p>
          <a:p>
            <a:pPr marL="0" indent="0">
              <a:buNone/>
            </a:pPr>
            <a:r>
              <a:rPr lang="en-US" dirty="0"/>
              <a:t>  (not including the Board Meeting and Committee meeting hours monthly)</a:t>
            </a:r>
          </a:p>
        </p:txBody>
      </p:sp>
    </p:spTree>
    <p:extLst>
      <p:ext uri="{BB962C8B-B14F-4D97-AF65-F5344CB8AC3E}">
        <p14:creationId xmlns:p14="http://schemas.microsoft.com/office/powerpoint/2010/main" val="201628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6F3D-0BB3-43B4-892B-057D40F3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543" y="0"/>
            <a:ext cx="5803760" cy="1325563"/>
          </a:xfrm>
        </p:spPr>
        <p:txBody>
          <a:bodyPr/>
          <a:lstStyle/>
          <a:p>
            <a:r>
              <a:rPr lang="en-US" b="1" dirty="0"/>
              <a:t>Youth Exchange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829AB-672B-4066-A3DC-6A0F8D2D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066" y="1149620"/>
            <a:ext cx="11445073" cy="28066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Goal: 2 for the year (Inbound and Outbound)/ </a:t>
            </a:r>
            <a:r>
              <a:rPr lang="en-US" dirty="0">
                <a:solidFill>
                  <a:srgbClr val="00B050"/>
                </a:solidFill>
              </a:rPr>
              <a:t>2 accomplished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We currently have 2 here this year- Juan and Rasmus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We currently have 2 out of country- Natalie in Japan and Carver in Denmark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B050"/>
                </a:solidFill>
              </a:rPr>
              <a:t>               We have 2 outbound- Valkyrie and 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AFAFCE-67E2-4C9E-A3AA-DF8FA14BC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205" y="3364699"/>
            <a:ext cx="2265795" cy="245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B8B08-A74C-4593-92BD-19324DD42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2" y="4051291"/>
            <a:ext cx="2245367" cy="2806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44624-0CA0-456B-9C86-77C20358F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11" y="4051291"/>
            <a:ext cx="2073282" cy="2806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DAC2A-7363-4842-BA4C-3D50AB77A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31" y="3740150"/>
            <a:ext cx="2073282" cy="311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4C4DF7-18BC-4E97-9743-2D926ADFE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3364699"/>
            <a:ext cx="2043763" cy="193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60662-31BE-4FC5-A68C-09D74BF27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13" y="3750922"/>
            <a:ext cx="1904176" cy="30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6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024A-3377-48DA-B9CF-81D76A8A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41" y="264642"/>
            <a:ext cx="4497475" cy="1325563"/>
          </a:xfrm>
        </p:spPr>
        <p:txBody>
          <a:bodyPr/>
          <a:lstStyle/>
          <a:p>
            <a:r>
              <a:rPr lang="en-US" b="1" dirty="0" err="1"/>
              <a:t>RYLA</a:t>
            </a:r>
            <a:r>
              <a:rPr lang="en-US" b="1" dirty="0"/>
              <a:t>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E644-E163-4EBB-A868-53C73549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151" y="2220162"/>
            <a:ext cx="6442249" cy="2083184"/>
          </a:xfrm>
        </p:spPr>
        <p:txBody>
          <a:bodyPr/>
          <a:lstStyle/>
          <a:p>
            <a:r>
              <a:rPr lang="en-US" dirty="0"/>
              <a:t>Goal: 1 for this year/ 1 attended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Hoping for another to attend this next year</a:t>
            </a:r>
          </a:p>
        </p:txBody>
      </p:sp>
    </p:spTree>
    <p:extLst>
      <p:ext uri="{BB962C8B-B14F-4D97-AF65-F5344CB8AC3E}">
        <p14:creationId xmlns:p14="http://schemas.microsoft.com/office/powerpoint/2010/main" val="1162187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CBAF-6CB7-41A1-9543-7DC887B5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240" y="221696"/>
            <a:ext cx="3345228" cy="1325563"/>
          </a:xfrm>
        </p:spPr>
        <p:txBody>
          <a:bodyPr/>
          <a:lstStyle/>
          <a:p>
            <a:r>
              <a:rPr lang="en-US" b="1" dirty="0"/>
              <a:t>Media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8F0D8-1268-43B5-8DB2-110828E75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982" y="1825625"/>
            <a:ext cx="9456729" cy="2444818"/>
          </a:xfrm>
        </p:spPr>
        <p:txBody>
          <a:bodyPr/>
          <a:lstStyle/>
          <a:p>
            <a:r>
              <a:rPr lang="en-US" dirty="0"/>
              <a:t>Goal: 4 for this year (Includes Social media)</a:t>
            </a:r>
          </a:p>
          <a:p>
            <a:r>
              <a:rPr lang="en-US" dirty="0">
                <a:solidFill>
                  <a:srgbClr val="00B050"/>
                </a:solidFill>
              </a:rPr>
              <a:t>Currently at over 50 since JUL</a:t>
            </a:r>
            <a:r>
              <a:rPr lang="en-US" dirty="0"/>
              <a:t>(only online via Facebook and </a:t>
            </a:r>
            <a:r>
              <a:rPr lang="en-US" i="1" dirty="0" err="1"/>
              <a:t>autolinked</a:t>
            </a:r>
            <a:r>
              <a:rPr lang="en-US" dirty="0"/>
              <a:t> to Instagram)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Website is updated with meetings, events, and articles of community service the club as done and fundraising events.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00A6B-20B7-4BB7-9CC2-FF2D7185F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" y="5368246"/>
            <a:ext cx="2918297" cy="1489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5BAA7-5365-4F2B-920A-758D0B5D0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74" y="4122096"/>
            <a:ext cx="1447902" cy="1813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7A756-2947-4CBE-A0D8-511B7F087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15" y="5028924"/>
            <a:ext cx="1418795" cy="1775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ACD520-19EC-4B76-9B38-ABAC600FB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75" y="4122096"/>
            <a:ext cx="1290376" cy="1615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F7366-5892-4BC5-BC38-7C8428DF1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39" y="4270443"/>
            <a:ext cx="2080098" cy="20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7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88E3-F3B3-471E-B110-422BD29F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899" y="174206"/>
            <a:ext cx="4236218" cy="1325563"/>
          </a:xfrm>
        </p:spPr>
        <p:txBody>
          <a:bodyPr/>
          <a:lstStyle/>
          <a:p>
            <a:r>
              <a:rPr lang="en-US" b="1" dirty="0"/>
              <a:t>On line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C06E8-3262-437A-9247-62D32829D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792" y="1582433"/>
            <a:ext cx="9953730" cy="4351338"/>
          </a:xfrm>
        </p:spPr>
        <p:txBody>
          <a:bodyPr>
            <a:normAutofit/>
          </a:bodyPr>
          <a:lstStyle/>
          <a:p>
            <a:r>
              <a:rPr lang="en-US" dirty="0"/>
              <a:t>Goal: to have branding, promotional materials, website and social media accounts current and with correct branding of logo’s and naming conventions</a:t>
            </a:r>
          </a:p>
          <a:p>
            <a:r>
              <a:rPr lang="en-US" dirty="0"/>
              <a:t>Also, naming People of Action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New Webmaster.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New Webpage and updated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Speakers posted weekly on line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Community service projects posted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Fundraising event advertised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C9257-41E1-4352-BE22-6E7C2C6E5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40" y="3051397"/>
            <a:ext cx="2960003" cy="3233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DBCD0-E972-4B90-B3AF-C102C9DD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2" y="4523362"/>
            <a:ext cx="2176058" cy="22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10B5-ECD7-4C4A-9448-C5A3C4DB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790" y="847292"/>
            <a:ext cx="6386565" cy="1325563"/>
          </a:xfrm>
        </p:spPr>
        <p:txBody>
          <a:bodyPr/>
          <a:lstStyle/>
          <a:p>
            <a:r>
              <a:rPr lang="en-US" b="1" dirty="0"/>
              <a:t>Annual Fund Contributions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1AEF4-2B78-473E-932C-5A7F8EEBC1D8}"/>
              </a:ext>
            </a:extLst>
          </p:cNvPr>
          <p:cNvSpPr txBox="1"/>
          <p:nvPr/>
        </p:nvSpPr>
        <p:spPr>
          <a:xfrm>
            <a:off x="2034881" y="2017771"/>
            <a:ext cx="80487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Goal:  $6,000-  (Include Every Rotarian contributing $25, Polio Fund,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	Current Contribution is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$7, 039 </a:t>
            </a:r>
            <a:r>
              <a:rPr lang="en-US" sz="2400" dirty="0"/>
              <a:t>as of 26JUN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	      </a:t>
            </a:r>
            <a:r>
              <a:rPr lang="en-US" sz="2400" b="1" dirty="0">
                <a:solidFill>
                  <a:srgbClr val="0BABCB"/>
                </a:solidFill>
              </a:rPr>
              <a:t>We exceeded the goal by </a:t>
            </a:r>
            <a:r>
              <a:rPr lang="en-US" sz="2400" b="1" u="sng" dirty="0">
                <a:solidFill>
                  <a:srgbClr val="0BABCB"/>
                </a:solidFill>
              </a:rPr>
              <a:t>$1039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               </a:t>
            </a:r>
            <a:r>
              <a:rPr lang="en-US" sz="2400" b="1" dirty="0">
                <a:solidFill>
                  <a:srgbClr val="00B050"/>
                </a:solidFill>
              </a:rPr>
              <a:t>Every Rotarian to give $25 or more to RI.</a:t>
            </a:r>
          </a:p>
          <a:p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                Thank you to everyone who contributed.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322BF-84E3-4496-ADB2-91900EF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26" y="4120409"/>
            <a:ext cx="3163810" cy="2597443"/>
          </a:xfrm>
          <a:prstGeom prst="rect">
            <a:avLst/>
          </a:prstGeom>
        </p:spPr>
      </p:pic>
      <p:pic>
        <p:nvPicPr>
          <p:cNvPr id="7" name="Graphic 6" descr="Fireworks">
            <a:extLst>
              <a:ext uri="{FF2B5EF4-FFF2-40B4-BE49-F238E27FC236}">
                <a16:creationId xmlns:a16="http://schemas.microsoft.com/office/drawing/2014/main" id="{F3E00321-A9A8-4F60-A9EF-86B7E8AC3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8390" y="3129809"/>
            <a:ext cx="914400" cy="914400"/>
          </a:xfrm>
          <a:prstGeom prst="rect">
            <a:avLst/>
          </a:prstGeom>
        </p:spPr>
      </p:pic>
      <p:pic>
        <p:nvPicPr>
          <p:cNvPr id="8" name="Graphic 7" descr="Fireworks">
            <a:extLst>
              <a:ext uri="{FF2B5EF4-FFF2-40B4-BE49-F238E27FC236}">
                <a16:creationId xmlns:a16="http://schemas.microsoft.com/office/drawing/2014/main" id="{68D88D91-B4A0-4573-BE7E-054ADD209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4955" y="3088530"/>
            <a:ext cx="914400" cy="914400"/>
          </a:xfrm>
          <a:prstGeom prst="rect">
            <a:avLst/>
          </a:prstGeom>
        </p:spPr>
      </p:pic>
      <p:pic>
        <p:nvPicPr>
          <p:cNvPr id="9" name="Graphic 8" descr="Fireworks">
            <a:extLst>
              <a:ext uri="{FF2B5EF4-FFF2-40B4-BE49-F238E27FC236}">
                <a16:creationId xmlns:a16="http://schemas.microsoft.com/office/drawing/2014/main" id="{1F197608-6418-4AAF-BA10-62919C4A2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71" y="5372102"/>
            <a:ext cx="914400" cy="914400"/>
          </a:xfrm>
          <a:prstGeom prst="rect">
            <a:avLst/>
          </a:prstGeom>
        </p:spPr>
      </p:pic>
      <p:pic>
        <p:nvPicPr>
          <p:cNvPr id="10" name="Graphic 9" descr="Fireworks">
            <a:extLst>
              <a:ext uri="{FF2B5EF4-FFF2-40B4-BE49-F238E27FC236}">
                <a16:creationId xmlns:a16="http://schemas.microsoft.com/office/drawing/2014/main" id="{735DD1A3-87C9-4920-9761-29B870C21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036" y="3968602"/>
            <a:ext cx="914400" cy="914400"/>
          </a:xfrm>
          <a:prstGeom prst="rect">
            <a:avLst/>
          </a:prstGeom>
        </p:spPr>
      </p:pic>
      <p:pic>
        <p:nvPicPr>
          <p:cNvPr id="11" name="Graphic 10" descr="Fireworks">
            <a:extLst>
              <a:ext uri="{FF2B5EF4-FFF2-40B4-BE49-F238E27FC236}">
                <a16:creationId xmlns:a16="http://schemas.microsoft.com/office/drawing/2014/main" id="{7A027A5C-BA6C-4FA3-A407-9943B791D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90" y="5743724"/>
            <a:ext cx="914400" cy="914400"/>
          </a:xfrm>
          <a:prstGeom prst="rect">
            <a:avLst/>
          </a:prstGeom>
        </p:spPr>
      </p:pic>
      <p:pic>
        <p:nvPicPr>
          <p:cNvPr id="12" name="Graphic 11" descr="Fireworks">
            <a:extLst>
              <a:ext uri="{FF2B5EF4-FFF2-40B4-BE49-F238E27FC236}">
                <a16:creationId xmlns:a16="http://schemas.microsoft.com/office/drawing/2014/main" id="{19CFD2A5-4B88-4B34-927F-FBE79266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104" y="57437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5F13-27BA-48A0-A6E3-D5F30EDC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530" y="500062"/>
            <a:ext cx="5582697" cy="1325563"/>
          </a:xfrm>
        </p:spPr>
        <p:txBody>
          <a:bodyPr/>
          <a:lstStyle/>
          <a:p>
            <a:r>
              <a:rPr lang="en-US" b="1" dirty="0"/>
              <a:t>Polio Plus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41F53-08DB-4A9C-BB21-9FA1F220B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356" y="1718124"/>
            <a:ext cx="7321062" cy="1962604"/>
          </a:xfrm>
        </p:spPr>
        <p:txBody>
          <a:bodyPr/>
          <a:lstStyle/>
          <a:p>
            <a:r>
              <a:rPr lang="en-US" dirty="0"/>
              <a:t>Goal: $1500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Currently at $2,270 (as of 23JUN)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5B8F3-91D6-4DAF-B135-B176EAD11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54" y="3748823"/>
            <a:ext cx="3212518" cy="310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42E75-DE0E-4ED4-A856-648040725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54" y="3625477"/>
            <a:ext cx="3539745" cy="3212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1B16DF-81F2-420F-B074-801B7BEEC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376"/>
            <a:ext cx="4013200" cy="33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8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9370-C73B-4921-9BF2-10A3E878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539" y="1059129"/>
            <a:ext cx="6617677" cy="1325563"/>
          </a:xfrm>
        </p:spPr>
        <p:txBody>
          <a:bodyPr/>
          <a:lstStyle/>
          <a:p>
            <a:r>
              <a:rPr lang="en-US" b="1" dirty="0"/>
              <a:t>Paul Harris Society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0F53-233B-49C4-B5C1-9956F6CF2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719" y="2293509"/>
            <a:ext cx="5040086" cy="1129515"/>
          </a:xfrm>
        </p:spPr>
        <p:txBody>
          <a:bodyPr/>
          <a:lstStyle/>
          <a:p>
            <a:r>
              <a:rPr lang="en-US" dirty="0"/>
              <a:t>We currently have 8 members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1B44EF-E380-4CAF-A6A5-A4116DFF80CF}"/>
              </a:ext>
            </a:extLst>
          </p:cNvPr>
          <p:cNvSpPr txBox="1">
            <a:spLocks/>
          </p:cNvSpPr>
          <p:nvPr/>
        </p:nvSpPr>
        <p:spPr>
          <a:xfrm>
            <a:off x="2357923" y="3808279"/>
            <a:ext cx="66176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Major Donors, Arch </a:t>
            </a:r>
            <a:r>
              <a:rPr lang="en-US" b="1" dirty="0" err="1"/>
              <a:t>Klumph</a:t>
            </a:r>
            <a:r>
              <a:rPr lang="en-US" b="1" dirty="0"/>
              <a:t> Society and Bequest Society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68CADB-F9F5-4E04-8F6A-DF3CE6F18CE9}"/>
              </a:ext>
            </a:extLst>
          </p:cNvPr>
          <p:cNvSpPr txBox="1">
            <a:spLocks/>
          </p:cNvSpPr>
          <p:nvPr/>
        </p:nvSpPr>
        <p:spPr>
          <a:xfrm>
            <a:off x="2901956" y="5519097"/>
            <a:ext cx="5040086" cy="1129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currently have 6 members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A794E-BC6A-4CE9-817B-AA0C4EBF5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" y="1554207"/>
            <a:ext cx="2575457" cy="4066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67903-FF69-4696-83B4-A22FD7A0E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26301" r="2656" b="4885"/>
          <a:stretch/>
        </p:blipFill>
        <p:spPr>
          <a:xfrm>
            <a:off x="9172216" y="3808279"/>
            <a:ext cx="2977973" cy="29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5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413D-783A-4A73-87ED-1AA42502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449" y="823335"/>
            <a:ext cx="5321440" cy="1325563"/>
          </a:xfrm>
        </p:spPr>
        <p:txBody>
          <a:bodyPr/>
          <a:lstStyle/>
          <a:p>
            <a:pPr algn="ctr"/>
            <a:r>
              <a:rPr lang="en-US" b="1" dirty="0"/>
              <a:t>Paul Harris Fellow and Benefactor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5203-AAA9-47F4-9F53-8D0BE04F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969" y="2502964"/>
            <a:ext cx="8838363" cy="18520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27 who are Paul Harris Fellow members </a:t>
            </a:r>
          </a:p>
          <a:p>
            <a:pPr marL="457200" lvl="1" indent="0">
              <a:buNone/>
            </a:pPr>
            <a:r>
              <a:rPr lang="en-US" dirty="0"/>
              <a:t>                           </a:t>
            </a:r>
            <a:r>
              <a:rPr lang="en-US" b="1" dirty="0">
                <a:solidFill>
                  <a:srgbClr val="00B050"/>
                </a:solidFill>
              </a:rPr>
              <a:t>Over half the club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 Benefactor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AC647-F71B-4956-B7D7-87B15071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38" y="3112851"/>
            <a:ext cx="3719494" cy="36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0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55E8-55F1-42DF-A45E-5A48390E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322" y="218812"/>
            <a:ext cx="6054968" cy="1325563"/>
          </a:xfrm>
        </p:spPr>
        <p:txBody>
          <a:bodyPr/>
          <a:lstStyle/>
          <a:p>
            <a:pPr algn="ctr"/>
            <a:r>
              <a:rPr lang="en-US" b="1" dirty="0"/>
              <a:t>2024- 2025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0CCE-E403-4296-B57D-AC3DE3E7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600" y="1366575"/>
            <a:ext cx="5918200" cy="54914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                                                </a:t>
            </a:r>
            <a:endParaRPr lang="en-US" sz="3600" b="1" dirty="0"/>
          </a:p>
          <a:p>
            <a:r>
              <a:rPr lang="en-US" sz="3600" dirty="0"/>
              <a:t>President- Gil Crowell</a:t>
            </a:r>
          </a:p>
          <a:p>
            <a:r>
              <a:rPr lang="en-US" sz="3600" dirty="0"/>
              <a:t>President Elect- Mark Meek</a:t>
            </a:r>
          </a:p>
          <a:p>
            <a:r>
              <a:rPr lang="en-US" sz="3600" dirty="0"/>
              <a:t>Secretary- Vicki Yates</a:t>
            </a:r>
          </a:p>
          <a:p>
            <a:r>
              <a:rPr lang="en-US" sz="3600" dirty="0"/>
              <a:t>Treasurer- Brian Nava</a:t>
            </a:r>
          </a:p>
          <a:p>
            <a:r>
              <a:rPr lang="en-US" sz="3600" dirty="0"/>
              <a:t>Directors (Committee Chairs)</a:t>
            </a:r>
          </a:p>
          <a:p>
            <a:pPr lvl="1"/>
            <a:r>
              <a:rPr lang="en-US" sz="3600" dirty="0"/>
              <a:t>Club Service- Dave Sumpter</a:t>
            </a:r>
          </a:p>
          <a:p>
            <a:pPr lvl="1"/>
            <a:r>
              <a:rPr lang="en-US" sz="3600" dirty="0"/>
              <a:t>Speaker/ Programs- Greg Williams/ Karen Martini</a:t>
            </a:r>
          </a:p>
          <a:p>
            <a:pPr lvl="1"/>
            <a:r>
              <a:rPr lang="en-US" sz="3600" dirty="0"/>
              <a:t>Community Service- Leah Sundquist</a:t>
            </a:r>
          </a:p>
          <a:p>
            <a:pPr lvl="1"/>
            <a:r>
              <a:rPr lang="en-US" sz="3600" dirty="0"/>
              <a:t>Fundraising- Cindy Crowell</a:t>
            </a:r>
          </a:p>
          <a:p>
            <a:pPr lvl="1"/>
            <a:r>
              <a:rPr lang="en-US" sz="3600" dirty="0"/>
              <a:t>Membership- Marcia Wimmer</a:t>
            </a:r>
          </a:p>
          <a:p>
            <a:pPr lvl="1"/>
            <a:r>
              <a:rPr lang="en-US" sz="3600" dirty="0"/>
              <a:t>YEO- Mimi Cogswell</a:t>
            </a:r>
          </a:p>
          <a:p>
            <a:pPr lvl="2"/>
            <a:r>
              <a:rPr lang="en-US" sz="3600" dirty="0" err="1"/>
              <a:t>RYLA</a:t>
            </a:r>
            <a:r>
              <a:rPr lang="en-US" sz="3600" dirty="0"/>
              <a:t>- Kevin Bartel</a:t>
            </a:r>
          </a:p>
          <a:p>
            <a:pPr lvl="2"/>
            <a:r>
              <a:rPr lang="en-US" sz="3600" dirty="0"/>
              <a:t>Vocational/ New Generations- Tim Cook</a:t>
            </a:r>
          </a:p>
          <a:p>
            <a:pPr lvl="1"/>
            <a:r>
              <a:rPr lang="en-US" sz="3600" dirty="0"/>
              <a:t>International Projects- Marilyn Morrissey</a:t>
            </a:r>
          </a:p>
          <a:p>
            <a:pPr lvl="1"/>
            <a:r>
              <a:rPr lang="en-US" sz="3600" dirty="0"/>
              <a:t>Publicity/ Public Image- Trieste Andrews</a:t>
            </a:r>
          </a:p>
          <a:p>
            <a:pPr lvl="1"/>
            <a:r>
              <a:rPr lang="en-US" sz="3600" dirty="0"/>
              <a:t>Satellite Committee/ Club- Greg Geist</a:t>
            </a:r>
          </a:p>
          <a:p>
            <a:pPr lvl="1"/>
            <a:r>
              <a:rPr lang="en-US" sz="3600" dirty="0"/>
              <a:t>Foundation Chair- TBD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4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440F-4696-4328-97E9-BB185A27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441" y="373043"/>
            <a:ext cx="3372059" cy="1325563"/>
          </a:xfrm>
        </p:spPr>
        <p:txBody>
          <a:bodyPr>
            <a:normAutofit/>
          </a:bodyPr>
          <a:lstStyle/>
          <a:p>
            <a:r>
              <a:rPr lang="en-US" b="1" dirty="0"/>
              <a:t>Membership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2EC8E-4337-49D2-B120-5CF76FD6FAD7}"/>
              </a:ext>
            </a:extLst>
          </p:cNvPr>
          <p:cNvSpPr txBox="1"/>
          <p:nvPr/>
        </p:nvSpPr>
        <p:spPr>
          <a:xfrm>
            <a:off x="2783417" y="1812906"/>
            <a:ext cx="6299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Goal: 51 members/ As of 26JUN- </a:t>
            </a:r>
            <a:r>
              <a:rPr lang="en-US" sz="2800" b="1" dirty="0">
                <a:solidFill>
                  <a:srgbClr val="00B050"/>
                </a:solidFill>
              </a:rPr>
              <a:t>55 </a:t>
            </a:r>
            <a:r>
              <a:rPr lang="en-US" sz="2800" dirty="0"/>
              <a:t>(of all combinations- R85, Honorary,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  <a:endParaRPr lang="en-US" sz="2800" b="1" dirty="0">
              <a:solidFill>
                <a:srgbClr val="00B050"/>
              </a:solidFill>
            </a:endParaRP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We currently have 54 w/ 1 Honorary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Satellite Club: 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	</a:t>
            </a:r>
            <a:r>
              <a:rPr lang="en-US" sz="2800" b="1" dirty="0">
                <a:solidFill>
                  <a:srgbClr val="00B050"/>
                </a:solidFill>
              </a:rPr>
              <a:t>26%</a:t>
            </a:r>
            <a:r>
              <a:rPr lang="en-US" sz="2800" dirty="0"/>
              <a:t> Growth this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15656-92DC-4B0D-B89D-2A1CEBC34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88" y="2015591"/>
            <a:ext cx="2712598" cy="3068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C91DB8-A926-4E4F-919A-B38A222EA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21" y="3943170"/>
            <a:ext cx="2421517" cy="26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9E5F2-686E-46BD-9567-A5EF626AC341}"/>
              </a:ext>
            </a:extLst>
          </p:cNvPr>
          <p:cNvSpPr txBox="1"/>
          <p:nvPr/>
        </p:nvSpPr>
        <p:spPr>
          <a:xfrm>
            <a:off x="3561605" y="229471"/>
            <a:ext cx="5181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+mj-lt"/>
              </a:rPr>
              <a:t>Rotarians At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635B8-8E92-4EEB-8851-857FAD479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71" y="4484451"/>
            <a:ext cx="2110647" cy="2340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BC9264-89F6-401C-936A-F5003B916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" y="1530915"/>
            <a:ext cx="2561617" cy="1917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2CBAF0-EBB4-4DBC-82D2-E8F63622D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973625" cy="2973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A86AA-0384-4A6B-ADC5-81E1347ED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16" y="4226997"/>
            <a:ext cx="2528151" cy="2597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F5D779-1A54-48B1-886F-E4F01E084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66" y="1789766"/>
            <a:ext cx="2604697" cy="17808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F84AB0-73BC-4B46-94F6-6850A7CAB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49" y="1358225"/>
            <a:ext cx="1909936" cy="2226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115D6-CD13-4784-B1E6-07F757713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23" y="1998319"/>
            <a:ext cx="2999571" cy="2249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2796B-2FFB-4C91-AF44-76832B77E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00" y="4598598"/>
            <a:ext cx="2968119" cy="2226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196E14-551B-43EF-AB53-7DF7C9DF1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09" y="2335525"/>
            <a:ext cx="3330102" cy="249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6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59D-921D-4C94-B754-F183FFD3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100" y="86981"/>
            <a:ext cx="45846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for letting me serve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9AA7C-FAD2-453E-88BF-DEF49FFC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" y="4343453"/>
            <a:ext cx="3229007" cy="241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F1B450-8E4F-4ACC-938F-483EF6AD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04" y="4490682"/>
            <a:ext cx="2957208" cy="2270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DC8B6-31D9-40A4-9487-6E55815E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4" y="1576743"/>
            <a:ext cx="2033256" cy="2541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8C3F8-E7DF-4747-82B6-1D7AF7EB2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114" y="1244612"/>
            <a:ext cx="2078594" cy="2598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00ADED-3639-4AF7-8642-68CDEDBD1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2" y="2543734"/>
            <a:ext cx="2724723" cy="2943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D1F5EB-606D-4D5C-89D8-45FEA2E91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74" y="4814457"/>
            <a:ext cx="2724724" cy="2043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739085-37B2-45CB-BD27-93EBF52DC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62" y="1446625"/>
            <a:ext cx="3352682" cy="2509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0D7B1-C70C-4CFC-A16C-B77A445FB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92" y="2964362"/>
            <a:ext cx="2801429" cy="21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5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33B0-6321-438B-8F8F-FE89A1E4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96" y="478329"/>
            <a:ext cx="5522407" cy="1325563"/>
          </a:xfrm>
        </p:spPr>
        <p:txBody>
          <a:bodyPr/>
          <a:lstStyle/>
          <a:p>
            <a:r>
              <a:rPr lang="en-US" b="1" dirty="0"/>
              <a:t>New Member 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861C1-54E6-4577-96AA-2C3ECD09C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048" y="2432625"/>
            <a:ext cx="7592367" cy="1992749"/>
          </a:xfrm>
        </p:spPr>
        <p:txBody>
          <a:bodyPr>
            <a:noAutofit/>
          </a:bodyPr>
          <a:lstStyle/>
          <a:p>
            <a:r>
              <a:rPr lang="en-US" sz="3600" dirty="0"/>
              <a:t>Goal: 5/ </a:t>
            </a:r>
            <a:r>
              <a:rPr lang="en-US" sz="3600" b="1" dirty="0">
                <a:solidFill>
                  <a:srgbClr val="00B050"/>
                </a:solidFill>
              </a:rPr>
              <a:t>5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>
                <a:solidFill>
                  <a:srgbClr val="00B050"/>
                </a:solidFill>
              </a:rPr>
              <a:t>Achieved Goal by MAR</a:t>
            </a:r>
          </a:p>
          <a:p>
            <a:endParaRPr lang="en-US" sz="3600" b="1" dirty="0">
              <a:solidFill>
                <a:srgbClr val="00B050"/>
              </a:solidFill>
            </a:endParaRPr>
          </a:p>
          <a:p>
            <a:endParaRPr lang="en-US" sz="36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B050"/>
                </a:solidFill>
              </a:rPr>
              <a:t>(Leah , Craig, Vicki, John A, Greg G) </a:t>
            </a:r>
          </a:p>
        </p:txBody>
      </p:sp>
    </p:spTree>
    <p:extLst>
      <p:ext uri="{BB962C8B-B14F-4D97-AF65-F5344CB8AC3E}">
        <p14:creationId xmlns:p14="http://schemas.microsoft.com/office/powerpoint/2010/main" val="402789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6F51-2BE1-499B-AF80-5217B7D0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756" y="646479"/>
            <a:ext cx="6125308" cy="1325563"/>
          </a:xfrm>
        </p:spPr>
        <p:txBody>
          <a:bodyPr/>
          <a:lstStyle/>
          <a:p>
            <a:r>
              <a:rPr lang="en-US" b="1" dirty="0"/>
              <a:t>Leadership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28DFD-8707-4768-9CAB-1E587C178E72}"/>
              </a:ext>
            </a:extLst>
          </p:cNvPr>
          <p:cNvSpPr txBox="1"/>
          <p:nvPr/>
        </p:nvSpPr>
        <p:spPr>
          <a:xfrm>
            <a:off x="2131979" y="1972042"/>
            <a:ext cx="79280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 for this year is 8 (includes the District Training, PE and other training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are currently at: 100%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 for Image </a:t>
            </a:r>
            <a:r>
              <a:rPr lang="en-US" sz="2400" dirty="0" err="1"/>
              <a:t>Trng</a:t>
            </a:r>
            <a:r>
              <a:rPr lang="en-US" sz="2400" dirty="0"/>
              <a:t>- Leah and Gil,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 for PE training- Gil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 for </a:t>
            </a:r>
            <a:r>
              <a:rPr lang="en-US" sz="2400" dirty="0" err="1"/>
              <a:t>YEX</a:t>
            </a:r>
            <a:r>
              <a:rPr lang="en-US" sz="2400" dirty="0"/>
              <a:t> training- Leah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 for In Person </a:t>
            </a:r>
            <a:r>
              <a:rPr lang="en-US" sz="2400" dirty="0" err="1"/>
              <a:t>YEX</a:t>
            </a:r>
            <a:r>
              <a:rPr lang="en-US" sz="2400" dirty="0"/>
              <a:t> training –APR- Leah/ Mimi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4 at the conference for position training</a:t>
            </a:r>
          </a:p>
          <a:p>
            <a:pPr lvl="1"/>
            <a:br>
              <a:rPr lang="en-US" sz="2400" dirty="0"/>
            </a:br>
            <a:r>
              <a:rPr lang="en-US" sz="2400" dirty="0"/>
              <a:t>10 total attended Leader Development training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D7E9A-5F57-40EA-AEAB-2C6EA0CB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93804" y="2568102"/>
            <a:ext cx="3269760" cy="24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5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8E2E-FB38-4995-91F1-FC006493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41" y="332037"/>
            <a:ext cx="4055347" cy="1325563"/>
          </a:xfrm>
        </p:spPr>
        <p:txBody>
          <a:bodyPr/>
          <a:lstStyle/>
          <a:p>
            <a:r>
              <a:rPr lang="en-US" b="1" dirty="0"/>
              <a:t>District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E5D56-AE42-422B-9A70-E7E9AEE1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32" y="1805528"/>
            <a:ext cx="10144649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Goal is 8 to attend trainings/  </a:t>
            </a:r>
            <a:r>
              <a:rPr lang="en-US" dirty="0">
                <a:highlight>
                  <a:srgbClr val="00FF00"/>
                </a:highlight>
              </a:rPr>
              <a:t>10</a:t>
            </a:r>
            <a:r>
              <a:rPr lang="en-US" dirty="0"/>
              <a:t> attended training this year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District training is online, in person or at the actual District training day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As of MAR we have had 5 attend training/ EOM APR= 9</a:t>
            </a:r>
          </a:p>
          <a:p>
            <a:pPr lvl="1"/>
            <a:r>
              <a:rPr lang="en-US" dirty="0"/>
              <a:t>Leah and Gil to Image training</a:t>
            </a:r>
          </a:p>
          <a:p>
            <a:pPr lvl="1"/>
            <a:r>
              <a:rPr lang="en-US" dirty="0"/>
              <a:t>Gil to PE online training</a:t>
            </a:r>
          </a:p>
          <a:p>
            <a:pPr lvl="1"/>
            <a:r>
              <a:rPr lang="en-US" dirty="0"/>
              <a:t>Leah to all of </a:t>
            </a:r>
            <a:r>
              <a:rPr lang="en-US" dirty="0" err="1"/>
              <a:t>YEX</a:t>
            </a:r>
            <a:r>
              <a:rPr lang="en-US" dirty="0"/>
              <a:t> training</a:t>
            </a:r>
          </a:p>
          <a:p>
            <a:pPr lvl="1"/>
            <a:r>
              <a:rPr lang="en-US" dirty="0"/>
              <a:t>Mimi to do </a:t>
            </a:r>
            <a:r>
              <a:rPr lang="en-US" dirty="0" err="1"/>
              <a:t>YEX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As of JUN with District Training Day April 26-28  we met the Goal (Conference is the same weekend) We had Leah, Gil, Mark, Trieste, Cindy, Alexa, and Chris,)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4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8DB9-FB3C-4B93-AB54-E3421EC2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392" y="507528"/>
            <a:ext cx="4859215" cy="1325563"/>
          </a:xfrm>
        </p:spPr>
        <p:txBody>
          <a:bodyPr/>
          <a:lstStyle/>
          <a:p>
            <a:r>
              <a:rPr lang="en-US" b="1" dirty="0"/>
              <a:t>District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4AF24-88DA-48A7-B775-18ADB6B5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68" y="2495454"/>
            <a:ext cx="11183815" cy="2495166"/>
          </a:xfrm>
        </p:spPr>
        <p:txBody>
          <a:bodyPr/>
          <a:lstStyle/>
          <a:p>
            <a:r>
              <a:rPr lang="en-US" dirty="0"/>
              <a:t>Goal is 5 to attend- </a:t>
            </a:r>
            <a:r>
              <a:rPr lang="en-US" b="1" dirty="0">
                <a:solidFill>
                  <a:srgbClr val="00B050"/>
                </a:solidFill>
              </a:rPr>
              <a:t>8+</a:t>
            </a:r>
            <a:r>
              <a:rPr lang="en-US" dirty="0"/>
              <a:t> attended (Goal is met)</a:t>
            </a:r>
          </a:p>
          <a:p>
            <a:endParaRPr lang="en-US" dirty="0"/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2800" dirty="0"/>
              <a:t>President, PE, PEN, new Bd members, new Committee Members </a:t>
            </a:r>
          </a:p>
          <a:p>
            <a:pPr marL="0" indent="0">
              <a:buNone/>
            </a:pPr>
            <a:r>
              <a:rPr lang="en-US" dirty="0"/>
              <a:t>		and 2 members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8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054F-EF99-47C2-992D-E75A497E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903" y="795823"/>
            <a:ext cx="6459362" cy="1325563"/>
          </a:xfrm>
        </p:spPr>
        <p:txBody>
          <a:bodyPr/>
          <a:lstStyle/>
          <a:p>
            <a:r>
              <a:rPr lang="en-US" b="1" dirty="0"/>
              <a:t>Social/ Fellowship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993E2-663C-4908-93B0-CF9CBC20F034}"/>
              </a:ext>
            </a:extLst>
          </p:cNvPr>
          <p:cNvSpPr txBox="1"/>
          <p:nvPr/>
        </p:nvSpPr>
        <p:spPr>
          <a:xfrm>
            <a:off x="4052838" y="1941898"/>
            <a:ext cx="7636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 for this year is 5 Social Activities to include the Fundraising event =</a:t>
            </a:r>
            <a:r>
              <a:rPr lang="en-US" sz="2400" dirty="0">
                <a:highlight>
                  <a:srgbClr val="00FF00"/>
                </a:highlight>
              </a:rPr>
              <a:t> 6 </a:t>
            </a:r>
            <a:r>
              <a:rPr lang="en-US" sz="2400" dirty="0"/>
              <a:t>by end of May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Currently we have had 7 activities w/the Handover party with 22who have RSVP’d</a:t>
            </a:r>
            <a:endParaRPr lang="en-US" sz="2400" dirty="0"/>
          </a:p>
          <a:p>
            <a:r>
              <a:rPr lang="en-US" sz="2400" dirty="0"/>
              <a:t>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88FB3-D676-4340-83C1-44260E111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753630"/>
            <a:ext cx="2913504" cy="359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13D5E-48AA-4E71-9826-0739116C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42" y="3723737"/>
            <a:ext cx="2419693" cy="2677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E2C62-FBF6-4C85-8638-E8DEE551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3" y="4640370"/>
            <a:ext cx="2693138" cy="2019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85674-EC9E-435F-A7DF-F1BE7D281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30" y="4007114"/>
            <a:ext cx="2819758" cy="2110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F64B8-D6C2-4116-B6B1-7985C7877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06" y="4067782"/>
            <a:ext cx="3107929" cy="26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9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95B9-C5C8-4E65-8FBB-E5037A60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921" y="805934"/>
            <a:ext cx="4879313" cy="840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Community Service Projects</a:t>
            </a:r>
            <a:r>
              <a:rPr lang="en-US" sz="49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EEE0A-A33E-4DC0-9942-0F2E11953CEB}"/>
              </a:ext>
            </a:extLst>
          </p:cNvPr>
          <p:cNvSpPr txBox="1"/>
          <p:nvPr/>
        </p:nvSpPr>
        <p:spPr>
          <a:xfrm>
            <a:off x="299877" y="1555994"/>
            <a:ext cx="102418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Goal: 1 Service Project a month= 12 for the year  </a:t>
            </a:r>
            <a:endParaRPr lang="en-US" sz="2400" dirty="0">
              <a:highlight>
                <a:srgbClr val="00FF00"/>
              </a:highlight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We have completed 12 projects (JUL-JUN)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First City celebration-JUL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Canby Rodeo-AUG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Love One Sundry packets-SEP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Blood Drive with Red Cross- OCT (1 pint= $180-$300)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Pioneer Pantry Food Security (Grant funded)- NOV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Supporting the Elks Food Drive/Delivery- DEC (2 </a:t>
            </a:r>
            <a:r>
              <a:rPr lang="en-US" sz="2400" dirty="0" err="1"/>
              <a:t>wkends</a:t>
            </a:r>
            <a:r>
              <a:rPr lang="en-US" sz="24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Fathers Heart Sandwich making monthly (Grant funded)- JAN 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</a:t>
            </a:r>
            <a:r>
              <a:rPr lang="en-US" sz="2400" dirty="0" err="1"/>
              <a:t>Brax</a:t>
            </a:r>
            <a:r>
              <a:rPr lang="en-US" sz="2400" dirty="0"/>
              <a:t> Laundry service event- FEB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	Environmental/ Literacy books delivered to 3</a:t>
            </a:r>
            <a:r>
              <a:rPr lang="en-US" sz="2400" baseline="30000" dirty="0"/>
              <a:t>rd</a:t>
            </a:r>
            <a:r>
              <a:rPr lang="en-US" sz="2400" dirty="0"/>
              <a:t> gr classes- MAR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        Friend of Trees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        </a:t>
            </a:r>
            <a:r>
              <a:rPr lang="en-US" sz="2400" dirty="0" err="1"/>
              <a:t>BRAX</a:t>
            </a:r>
            <a:r>
              <a:rPr lang="en-US" sz="2400" dirty="0"/>
              <a:t> laundry- 2</a:t>
            </a:r>
            <a:r>
              <a:rPr lang="en-US" sz="2400" baseline="30000" dirty="0"/>
              <a:t>nd</a:t>
            </a:r>
            <a:r>
              <a:rPr lang="en-US" sz="2400" dirty="0"/>
              <a:t> one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        Cleaning of Art Sculpture in downtown OC.	</a:t>
            </a:r>
          </a:p>
          <a:p>
            <a:endParaRPr lang="en-US" sz="2400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46E31-992A-4BC1-87C0-8F9BE36DD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96" y="1425254"/>
            <a:ext cx="2347782" cy="175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C7883-92E8-40A3-9B7D-6B1C2D151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57" y="3315333"/>
            <a:ext cx="2727860" cy="1547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3B556-4E87-49E0-8874-95AA41F12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03" y="1556117"/>
            <a:ext cx="2350138" cy="1759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AF011-6D87-4763-B193-AD72EF98E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63" y="5042848"/>
            <a:ext cx="2758045" cy="16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3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8AA1-FA30-4290-9999-C295FFC2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00" y="365125"/>
            <a:ext cx="5549900" cy="1325563"/>
          </a:xfrm>
        </p:spPr>
        <p:txBody>
          <a:bodyPr/>
          <a:lstStyle/>
          <a:p>
            <a:pPr algn="ctr"/>
            <a:r>
              <a:rPr lang="en-US" dirty="0"/>
              <a:t>Derby Day</a:t>
            </a:r>
            <a:br>
              <a:rPr lang="en-US" dirty="0"/>
            </a:br>
            <a:r>
              <a:rPr lang="en-US" dirty="0"/>
              <a:t>Fundraising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872AD-9CB3-4621-B927-D9FE98E9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2257425"/>
            <a:ext cx="10515600" cy="30384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Goal: $20K from the Club Action plan </a:t>
            </a:r>
          </a:p>
          <a:p>
            <a:endParaRPr lang="en-US" dirty="0"/>
          </a:p>
          <a:p>
            <a:r>
              <a:rPr lang="en-US" dirty="0"/>
              <a:t>Final event raised $16, 848 (for Community engagement/support)</a:t>
            </a:r>
          </a:p>
          <a:p>
            <a:endParaRPr lang="en-US" dirty="0"/>
          </a:p>
          <a:p>
            <a:r>
              <a:rPr lang="en-US" dirty="0"/>
              <a:t>Over 20 volunteers and approximately 120 guests</a:t>
            </a:r>
          </a:p>
          <a:p>
            <a:endParaRPr lang="en-US" dirty="0"/>
          </a:p>
          <a:p>
            <a:r>
              <a:rPr lang="en-US" dirty="0"/>
              <a:t>Over 900 volunteer hours</a:t>
            </a:r>
          </a:p>
        </p:txBody>
      </p:sp>
    </p:spTree>
    <p:extLst>
      <p:ext uri="{BB962C8B-B14F-4D97-AF65-F5344CB8AC3E}">
        <p14:creationId xmlns:p14="http://schemas.microsoft.com/office/powerpoint/2010/main" val="100266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954</Words>
  <Application>Microsoft Office PowerPoint</Application>
  <PresentationFormat>Widescreen</PresentationFormat>
  <Paragraphs>155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Stratum2 Black</vt:lpstr>
      <vt:lpstr>Wingdings</vt:lpstr>
      <vt:lpstr>Office Theme</vt:lpstr>
      <vt:lpstr>Rotary Club of Oregon City (Annual Report as of 26JUN24)</vt:lpstr>
      <vt:lpstr>Membership</vt:lpstr>
      <vt:lpstr>New Member Sponsors</vt:lpstr>
      <vt:lpstr>Leadership Development</vt:lpstr>
      <vt:lpstr>District Training</vt:lpstr>
      <vt:lpstr>District Conference</vt:lpstr>
      <vt:lpstr>Social/ Fellowship Activities</vt:lpstr>
      <vt:lpstr>Community Service Projects  </vt:lpstr>
      <vt:lpstr>Derby Day Fundraising Event</vt:lpstr>
      <vt:lpstr>Total Club  Volunteer Hours</vt:lpstr>
      <vt:lpstr>Youth Exchange Program</vt:lpstr>
      <vt:lpstr>RYLA participation</vt:lpstr>
      <vt:lpstr>Media Stories</vt:lpstr>
      <vt:lpstr>On line Presence</vt:lpstr>
      <vt:lpstr>Annual Fund Contributions</vt:lpstr>
      <vt:lpstr>Polio Plus Contributions</vt:lpstr>
      <vt:lpstr>Paul Harris Society members</vt:lpstr>
      <vt:lpstr>Paul Harris Fellow and Benefactor</vt:lpstr>
      <vt:lpstr>2024- 2025 Leadership</vt:lpstr>
      <vt:lpstr>PowerPoint Presentation</vt:lpstr>
      <vt:lpstr>Thank you for letting me serve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Oregon City (Annual Report as of DEC23)</dc:title>
  <dc:creator>Sundquist, Leah R</dc:creator>
  <cp:lastModifiedBy>Sundquist, Leah R</cp:lastModifiedBy>
  <cp:revision>77</cp:revision>
  <dcterms:created xsi:type="dcterms:W3CDTF">2023-12-05T18:54:05Z</dcterms:created>
  <dcterms:modified xsi:type="dcterms:W3CDTF">2024-06-26T17:42:35Z</dcterms:modified>
</cp:coreProperties>
</file>