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9" r:id="rId3"/>
    <p:sldId id="320" r:id="rId4"/>
    <p:sldId id="293" r:id="rId5"/>
    <p:sldId id="321" r:id="rId6"/>
    <p:sldId id="300" r:id="rId7"/>
    <p:sldId id="318" r:id="rId8"/>
    <p:sldId id="309" r:id="rId9"/>
    <p:sldId id="316" r:id="rId10"/>
    <p:sldId id="288" r:id="rId11"/>
    <p:sldId id="304" r:id="rId12"/>
    <p:sldId id="303" r:id="rId13"/>
    <p:sldId id="305" r:id="rId1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4660"/>
  </p:normalViewPr>
  <p:slideViewPr>
    <p:cSldViewPr snapToGrid="0">
      <p:cViewPr varScale="1">
        <p:scale>
          <a:sx n="128" d="100"/>
          <a:sy n="128" d="100"/>
        </p:scale>
        <p:origin x="5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5324E8-0CA4-42CE-9768-949253B55811}" type="datetimeFigureOut">
              <a:rPr lang="en-US" smtClean="0"/>
              <a:t>7/25/24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175769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5324E8-0CA4-42CE-9768-949253B55811}" type="datetimeFigureOut">
              <a:rPr lang="en-US" smtClean="0"/>
              <a:t>7/25/24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2368885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5324E8-0CA4-42CE-9768-949253B55811}" type="datetimeFigureOut">
              <a:rPr lang="en-US" smtClean="0"/>
              <a:t>7/25/24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3363713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5324E8-0CA4-42CE-9768-949253B55811}" type="datetimeFigureOut">
              <a:rPr lang="en-US" smtClean="0"/>
              <a:t>7/25/24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257506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5324E8-0CA4-42CE-9768-949253B55811}" type="datetimeFigureOut">
              <a:rPr lang="en-US" smtClean="0"/>
              <a:t>7/25/24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385409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5324E8-0CA4-42CE-9768-949253B55811}" type="datetimeFigureOut">
              <a:rPr lang="en-US" smtClean="0"/>
              <a:t>7/25/24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3389284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5324E8-0CA4-42CE-9768-949253B55811}" type="datetimeFigureOut">
              <a:rPr lang="en-US" smtClean="0"/>
              <a:t>7/25/24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2948008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5324E8-0CA4-42CE-9768-949253B55811}" type="datetimeFigureOut">
              <a:rPr lang="en-US" smtClean="0"/>
              <a:t>7/25/24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607539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5324E8-0CA4-42CE-9768-949253B55811}" type="datetimeFigureOut">
              <a:rPr lang="en-US" smtClean="0"/>
              <a:t>7/25/24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3630550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5324E8-0CA4-42CE-9768-949253B55811}" type="datetimeFigureOut">
              <a:rPr lang="en-US" smtClean="0"/>
              <a:t>7/25/24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1061569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5324E8-0CA4-42CE-9768-949253B55811}" type="datetimeFigureOut">
              <a:rPr lang="en-US" smtClean="0"/>
              <a:t>7/25/24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3993197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5324E8-0CA4-42CE-9768-949253B55811}" type="datetimeFigureOut">
              <a:rPr lang="en-US" smtClean="0"/>
              <a:t>7/25/24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8C251-1488-4426-9EEA-A70980760907}" type="slidenum">
              <a:rPr lang="en-US" smtClean="0"/>
              <a:t>‹#›</a:t>
            </a:fld>
            <a:endParaRPr lang="en-US" dirty="0"/>
          </a:p>
        </p:txBody>
      </p:sp>
    </p:spTree>
    <p:extLst>
      <p:ext uri="{BB962C8B-B14F-4D97-AF65-F5344CB8AC3E}">
        <p14:creationId xmlns:p14="http://schemas.microsoft.com/office/powerpoint/2010/main" val="43173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eckhartbud@gmail.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gvrotary@yahoo.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usd30.us/volunteer-inf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2" name="Rectangle 138">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3" name="Freeform: Shape 140">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15780" y="2319980"/>
            <a:ext cx="8353842" cy="1125562"/>
          </a:xfrm>
        </p:spPr>
        <p:txBody>
          <a:bodyPr>
            <a:normAutofit fontScale="90000"/>
          </a:bodyPr>
          <a:lstStyle/>
          <a:p>
            <a:pPr algn="l"/>
            <a:br>
              <a:rPr lang="en-US" sz="6100" dirty="0"/>
            </a:br>
            <a:r>
              <a:rPr lang="en-US" sz="6100" dirty="0"/>
              <a:t>Rotary Club of Green Valley</a:t>
            </a:r>
          </a:p>
        </p:txBody>
      </p:sp>
      <p:cxnSp>
        <p:nvCxnSpPr>
          <p:cNvPr id="143" name="Straight Connector 142">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itle 1">
            <a:extLst>
              <a:ext uri="{FF2B5EF4-FFF2-40B4-BE49-F238E27FC236}">
                <a16:creationId xmlns:a16="http://schemas.microsoft.com/office/drawing/2014/main" id="{D5650F86-8B1B-773C-7613-1B2104D68F8E}"/>
              </a:ext>
            </a:extLst>
          </p:cNvPr>
          <p:cNvSpPr txBox="1">
            <a:spLocks/>
          </p:cNvSpPr>
          <p:nvPr/>
        </p:nvSpPr>
        <p:spPr>
          <a:xfrm>
            <a:off x="319816" y="103984"/>
            <a:ext cx="8353842" cy="2387600"/>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7300" dirty="0">
                <a:solidFill>
                  <a:schemeClr val="accent1">
                    <a:lumMod val="50000"/>
                  </a:schemeClr>
                </a:solidFill>
              </a:rPr>
              <a:t>THE MAGIC OF ROTARY!</a:t>
            </a:r>
            <a:br>
              <a:rPr lang="en-US" sz="7300" dirty="0"/>
            </a:br>
            <a:endParaRPr lang="en-US" sz="6100" dirty="0"/>
          </a:p>
        </p:txBody>
      </p:sp>
      <p:sp>
        <p:nvSpPr>
          <p:cNvPr id="6" name="TextBox 5">
            <a:extLst>
              <a:ext uri="{FF2B5EF4-FFF2-40B4-BE49-F238E27FC236}">
                <a16:creationId xmlns:a16="http://schemas.microsoft.com/office/drawing/2014/main" id="{059E1D14-6A07-478B-B604-F690595B333F}"/>
              </a:ext>
            </a:extLst>
          </p:cNvPr>
          <p:cNvSpPr txBox="1"/>
          <p:nvPr/>
        </p:nvSpPr>
        <p:spPr>
          <a:xfrm>
            <a:off x="176579" y="5475952"/>
            <a:ext cx="6201294" cy="1077218"/>
          </a:xfrm>
          <a:prstGeom prst="rect">
            <a:avLst/>
          </a:prstGeom>
          <a:noFill/>
        </p:spPr>
        <p:txBody>
          <a:bodyPr wrap="square">
            <a:spAutoFit/>
          </a:bodyPr>
          <a:lstStyle/>
          <a:p>
            <a:pPr algn="ctr"/>
            <a:r>
              <a:rPr lang="en-US" sz="3200" dirty="0"/>
              <a:t>Rotary is a Membership Club </a:t>
            </a:r>
          </a:p>
          <a:p>
            <a:pPr algn="ctr"/>
            <a:r>
              <a:rPr lang="en-US" sz="3200" dirty="0"/>
              <a:t>that Volunteers!!</a:t>
            </a:r>
          </a:p>
        </p:txBody>
      </p:sp>
      <p:pic>
        <p:nvPicPr>
          <p:cNvPr id="2058" name="Picture 10">
            <a:extLst>
              <a:ext uri="{FF2B5EF4-FFF2-40B4-BE49-F238E27FC236}">
                <a16:creationId xmlns:a16="http://schemas.microsoft.com/office/drawing/2014/main" id="{449E980E-D573-31D9-0F0C-E80B0CF93A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9547" y="4794330"/>
            <a:ext cx="3428332" cy="201228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ark of Excellence">
            <a:extLst>
              <a:ext uri="{FF2B5EF4-FFF2-40B4-BE49-F238E27FC236}">
                <a16:creationId xmlns:a16="http://schemas.microsoft.com/office/drawing/2014/main" id="{D9B20E7C-2AFA-4B03-8BA0-468DA442C55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201" r="10404"/>
          <a:stretch/>
        </p:blipFill>
        <p:spPr bwMode="auto">
          <a:xfrm>
            <a:off x="9140804" y="2290040"/>
            <a:ext cx="2962088" cy="2962088"/>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2B5C7C44-2078-E1F1-FCC2-FF79A0E384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22291" y="-402998"/>
            <a:ext cx="4017040" cy="4017040"/>
          </a:xfrm>
          <a:prstGeom prst="rect">
            <a:avLst/>
          </a:prstGeom>
          <a:noFill/>
          <a:ln>
            <a:noFill/>
          </a:ln>
        </p:spPr>
      </p:pic>
      <p:sp>
        <p:nvSpPr>
          <p:cNvPr id="5" name="Rectangle 4">
            <a:extLst>
              <a:ext uri="{FF2B5EF4-FFF2-40B4-BE49-F238E27FC236}">
                <a16:creationId xmlns:a16="http://schemas.microsoft.com/office/drawing/2014/main" id="{CC5A6DFF-5820-09A6-6971-A117ED4F0F6C}"/>
              </a:ext>
            </a:extLst>
          </p:cNvPr>
          <p:cNvSpPr/>
          <p:nvPr/>
        </p:nvSpPr>
        <p:spPr>
          <a:xfrm>
            <a:off x="10191508" y="1425901"/>
            <a:ext cx="2009104" cy="88846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ubtitle 7">
            <a:extLst>
              <a:ext uri="{FF2B5EF4-FFF2-40B4-BE49-F238E27FC236}">
                <a16:creationId xmlns:a16="http://schemas.microsoft.com/office/drawing/2014/main" id="{35BD82CD-F351-17FC-FEAA-9E0BFBC84F0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19157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13B39-37F3-4CB8-B974-E119B226FBDD}"/>
              </a:ext>
            </a:extLst>
          </p:cNvPr>
          <p:cNvSpPr>
            <a:spLocks noGrp="1"/>
          </p:cNvSpPr>
          <p:nvPr>
            <p:ph type="title"/>
          </p:nvPr>
        </p:nvSpPr>
        <p:spPr>
          <a:xfrm>
            <a:off x="1314216" y="168616"/>
            <a:ext cx="8874813" cy="969866"/>
          </a:xfrm>
        </p:spPr>
        <p:txBody>
          <a:bodyPr>
            <a:normAutofit fontScale="90000"/>
          </a:bodyPr>
          <a:lstStyle/>
          <a:p>
            <a:r>
              <a:rPr lang="en-US" sz="4400" b="1" i="1" dirty="0">
                <a:solidFill>
                  <a:schemeClr val="accent5">
                    <a:lumMod val="75000"/>
                  </a:schemeClr>
                </a:solidFill>
                <a:latin typeface="+mj-lt"/>
              </a:rPr>
              <a:t>Speaker Chairs </a:t>
            </a:r>
            <a:r>
              <a:rPr lang="en-US" b="1" i="1" dirty="0">
                <a:solidFill>
                  <a:schemeClr val="accent5">
                    <a:lumMod val="75000"/>
                  </a:schemeClr>
                </a:solidFill>
              </a:rPr>
              <a:t>Aug</a:t>
            </a:r>
            <a:r>
              <a:rPr lang="en-US" sz="4400" b="1" i="1" dirty="0">
                <a:solidFill>
                  <a:schemeClr val="accent5">
                    <a:lumMod val="75000"/>
                  </a:schemeClr>
                </a:solidFill>
                <a:latin typeface="+mj-lt"/>
              </a:rPr>
              <a:t> 2024 to June 2025*</a:t>
            </a:r>
            <a:endParaRPr lang="en-US" dirty="0"/>
          </a:p>
        </p:txBody>
      </p:sp>
      <p:graphicFrame>
        <p:nvGraphicFramePr>
          <p:cNvPr id="4" name="Table 3">
            <a:extLst>
              <a:ext uri="{FF2B5EF4-FFF2-40B4-BE49-F238E27FC236}">
                <a16:creationId xmlns:a16="http://schemas.microsoft.com/office/drawing/2014/main" id="{BBFF0487-2CF7-F6B0-E88F-AAC46B95312D}"/>
              </a:ext>
            </a:extLst>
          </p:cNvPr>
          <p:cNvGraphicFramePr>
            <a:graphicFrameLocks noGrp="1"/>
          </p:cNvGraphicFramePr>
          <p:nvPr>
            <p:extLst>
              <p:ext uri="{D42A27DB-BD31-4B8C-83A1-F6EECF244321}">
                <p14:modId xmlns:p14="http://schemas.microsoft.com/office/powerpoint/2010/main" val="3223519763"/>
              </p:ext>
            </p:extLst>
          </p:nvPr>
        </p:nvGraphicFramePr>
        <p:xfrm>
          <a:off x="2628806" y="1160029"/>
          <a:ext cx="5291691" cy="5558228"/>
        </p:xfrm>
        <a:graphic>
          <a:graphicData uri="http://schemas.openxmlformats.org/drawingml/2006/table">
            <a:tbl>
              <a:tblPr>
                <a:tableStyleId>{5C22544A-7EE6-4342-B048-85BDC9FD1C3A}</a:tableStyleId>
              </a:tblPr>
              <a:tblGrid>
                <a:gridCol w="1979758">
                  <a:extLst>
                    <a:ext uri="{9D8B030D-6E8A-4147-A177-3AD203B41FA5}">
                      <a16:colId xmlns:a16="http://schemas.microsoft.com/office/drawing/2014/main" val="1475105816"/>
                    </a:ext>
                  </a:extLst>
                </a:gridCol>
                <a:gridCol w="3311933">
                  <a:extLst>
                    <a:ext uri="{9D8B030D-6E8A-4147-A177-3AD203B41FA5}">
                      <a16:colId xmlns:a16="http://schemas.microsoft.com/office/drawing/2014/main" val="459044008"/>
                    </a:ext>
                  </a:extLst>
                </a:gridCol>
              </a:tblGrid>
              <a:tr h="474336">
                <a:tc>
                  <a:txBody>
                    <a:bodyPr/>
                    <a:lstStyle/>
                    <a:p>
                      <a:pPr algn="l" fontAlgn="ct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117341111"/>
                  </a:ext>
                </a:extLst>
              </a:tr>
              <a:tr h="462172">
                <a:tc>
                  <a:txBody>
                    <a:bodyPr/>
                    <a:lstStyle/>
                    <a:p>
                      <a:pPr algn="l" fontAlgn="ctr"/>
                      <a:r>
                        <a:rPr lang="en-US" sz="2800" u="none" strike="noStrike" dirty="0">
                          <a:effectLst/>
                        </a:rPr>
                        <a:t>August</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Scott Lamb</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1243745401"/>
                  </a:ext>
                </a:extLst>
              </a:tr>
              <a:tr h="462172">
                <a:tc>
                  <a:txBody>
                    <a:bodyPr/>
                    <a:lstStyle/>
                    <a:p>
                      <a:pPr algn="l" fontAlgn="ctr"/>
                      <a:r>
                        <a:rPr lang="en-US" sz="2800" u="none" strike="noStrike" dirty="0">
                          <a:effectLst/>
                        </a:rPr>
                        <a:t>September</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Yesenia Porras</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525223385"/>
                  </a:ext>
                </a:extLst>
              </a:tr>
              <a:tr h="462172">
                <a:tc>
                  <a:txBody>
                    <a:bodyPr/>
                    <a:lstStyle/>
                    <a:p>
                      <a:pPr algn="l" fontAlgn="ctr"/>
                      <a:r>
                        <a:rPr lang="en-US" sz="2800" u="none" strike="noStrike" dirty="0">
                          <a:effectLst/>
                        </a:rPr>
                        <a:t>October</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Chris Ashcraft</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992150173"/>
                  </a:ext>
                </a:extLst>
              </a:tr>
              <a:tr h="462172">
                <a:tc>
                  <a:txBody>
                    <a:bodyPr/>
                    <a:lstStyle/>
                    <a:p>
                      <a:pPr algn="l" fontAlgn="ctr"/>
                      <a:r>
                        <a:rPr lang="en-US" sz="2800" u="none" strike="noStrike" dirty="0">
                          <a:effectLst/>
                        </a:rPr>
                        <a:t>November</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Jerry Kriebel</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300075536"/>
                  </a:ext>
                </a:extLst>
              </a:tr>
              <a:tr h="462172">
                <a:tc>
                  <a:txBody>
                    <a:bodyPr/>
                    <a:lstStyle/>
                    <a:p>
                      <a:pPr algn="l" fontAlgn="ctr"/>
                      <a:r>
                        <a:rPr lang="en-US" sz="2800" u="none" strike="noStrike" dirty="0">
                          <a:effectLst/>
                        </a:rPr>
                        <a:t>December</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Eveline Eaton</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282876921"/>
                  </a:ext>
                </a:extLst>
              </a:tr>
              <a:tr h="462172">
                <a:tc>
                  <a:txBody>
                    <a:bodyPr/>
                    <a:lstStyle/>
                    <a:p>
                      <a:pPr algn="l" fontAlgn="ctr"/>
                      <a:r>
                        <a:rPr lang="en-US" sz="2800" u="none" strike="noStrike" dirty="0">
                          <a:effectLst/>
                        </a:rPr>
                        <a:t>January</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Pam Pine</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1527543797"/>
                  </a:ext>
                </a:extLst>
              </a:tr>
              <a:tr h="462172">
                <a:tc>
                  <a:txBody>
                    <a:bodyPr/>
                    <a:lstStyle/>
                    <a:p>
                      <a:pPr algn="l" fontAlgn="ctr"/>
                      <a:r>
                        <a:rPr lang="en-US" sz="2800" u="none" strike="noStrike" dirty="0">
                          <a:effectLst/>
                        </a:rPr>
                        <a:t>February</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Mike Conley</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196646061"/>
                  </a:ext>
                </a:extLst>
              </a:tr>
              <a:tr h="462172">
                <a:tc>
                  <a:txBody>
                    <a:bodyPr/>
                    <a:lstStyle/>
                    <a:p>
                      <a:pPr algn="l" fontAlgn="ctr"/>
                      <a:r>
                        <a:rPr lang="en-US" sz="2800" u="none" strike="noStrike" dirty="0">
                          <a:effectLst/>
                        </a:rPr>
                        <a:t>March</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Joe Potter</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178591577"/>
                  </a:ext>
                </a:extLst>
              </a:tr>
              <a:tr h="462172">
                <a:tc>
                  <a:txBody>
                    <a:bodyPr/>
                    <a:lstStyle/>
                    <a:p>
                      <a:pPr algn="l" fontAlgn="ctr"/>
                      <a:r>
                        <a:rPr lang="en-US" sz="2800" u="none" strike="noStrike" dirty="0">
                          <a:effectLst/>
                        </a:rPr>
                        <a:t>April</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Ken Frahm</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4042025128"/>
                  </a:ext>
                </a:extLst>
              </a:tr>
              <a:tr h="462172">
                <a:tc>
                  <a:txBody>
                    <a:bodyPr/>
                    <a:lstStyle/>
                    <a:p>
                      <a:pPr algn="l" fontAlgn="ctr"/>
                      <a:r>
                        <a:rPr lang="en-US" sz="2800" u="none" strike="noStrike" dirty="0">
                          <a:effectLst/>
                        </a:rPr>
                        <a:t>May</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Katie Carter</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3928456010"/>
                  </a:ext>
                </a:extLst>
              </a:tr>
              <a:tr h="462172">
                <a:tc>
                  <a:txBody>
                    <a:bodyPr/>
                    <a:lstStyle/>
                    <a:p>
                      <a:pPr algn="l" fontAlgn="ctr"/>
                      <a:r>
                        <a:rPr lang="en-US" sz="2800" u="none" strike="noStrike" dirty="0">
                          <a:effectLst/>
                        </a:rPr>
                        <a:t>June</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Pat Pease</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3471887628"/>
                  </a:ext>
                </a:extLst>
              </a:tr>
            </a:tbl>
          </a:graphicData>
        </a:graphic>
      </p:graphicFrame>
      <p:sp>
        <p:nvSpPr>
          <p:cNvPr id="3" name="Title 1">
            <a:extLst>
              <a:ext uri="{FF2B5EF4-FFF2-40B4-BE49-F238E27FC236}">
                <a16:creationId xmlns:a16="http://schemas.microsoft.com/office/drawing/2014/main" id="{85BA5278-F33D-A06C-AD2B-40A15032A645}"/>
              </a:ext>
            </a:extLst>
          </p:cNvPr>
          <p:cNvSpPr txBox="1">
            <a:spLocks/>
          </p:cNvSpPr>
          <p:nvPr/>
        </p:nvSpPr>
        <p:spPr>
          <a:xfrm>
            <a:off x="7920497" y="3015634"/>
            <a:ext cx="3442721" cy="6625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solidFill>
                  <a:srgbClr val="333333"/>
                </a:solidFill>
                <a:highlight>
                  <a:srgbClr val="00FF00"/>
                </a:highlight>
                <a:latin typeface="+mn-lt"/>
              </a:rPr>
              <a:t>Nov 12 DG Sue Archibald Visit!!</a:t>
            </a:r>
          </a:p>
        </p:txBody>
      </p:sp>
    </p:spTree>
    <p:extLst>
      <p:ext uri="{BB962C8B-B14F-4D97-AF65-F5344CB8AC3E}">
        <p14:creationId xmlns:p14="http://schemas.microsoft.com/office/powerpoint/2010/main" val="862010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13B39-37F3-4CB8-B974-E119B226FBDD}"/>
              </a:ext>
            </a:extLst>
          </p:cNvPr>
          <p:cNvSpPr>
            <a:spLocks noGrp="1"/>
          </p:cNvSpPr>
          <p:nvPr>
            <p:ph type="title"/>
          </p:nvPr>
        </p:nvSpPr>
        <p:spPr>
          <a:xfrm>
            <a:off x="225074" y="135936"/>
            <a:ext cx="10515600" cy="850912"/>
          </a:xfrm>
        </p:spPr>
        <p:txBody>
          <a:bodyPr>
            <a:normAutofit fontScale="90000"/>
          </a:bodyPr>
          <a:lstStyle/>
          <a:p>
            <a:r>
              <a:rPr lang="en-US" b="1" i="1" dirty="0">
                <a:solidFill>
                  <a:schemeClr val="accent5">
                    <a:lumMod val="75000"/>
                  </a:schemeClr>
                </a:solidFill>
              </a:rPr>
              <a:t>Greeter / Sgt-at-Arms Aug 2024 to June 2025*</a:t>
            </a:r>
            <a:endParaRPr lang="en-US" dirty="0"/>
          </a:p>
        </p:txBody>
      </p:sp>
      <p:graphicFrame>
        <p:nvGraphicFramePr>
          <p:cNvPr id="7" name="Table 6">
            <a:extLst>
              <a:ext uri="{FF2B5EF4-FFF2-40B4-BE49-F238E27FC236}">
                <a16:creationId xmlns:a16="http://schemas.microsoft.com/office/drawing/2014/main" id="{2D4B450A-E7E3-6881-31F7-9E208731C913}"/>
              </a:ext>
            </a:extLst>
          </p:cNvPr>
          <p:cNvGraphicFramePr>
            <a:graphicFrameLocks noGrp="1"/>
          </p:cNvGraphicFramePr>
          <p:nvPr>
            <p:extLst>
              <p:ext uri="{D42A27DB-BD31-4B8C-83A1-F6EECF244321}">
                <p14:modId xmlns:p14="http://schemas.microsoft.com/office/powerpoint/2010/main" val="3480303798"/>
              </p:ext>
            </p:extLst>
          </p:nvPr>
        </p:nvGraphicFramePr>
        <p:xfrm>
          <a:off x="775855" y="986848"/>
          <a:ext cx="4793672" cy="5386250"/>
        </p:xfrm>
        <a:graphic>
          <a:graphicData uri="http://schemas.openxmlformats.org/drawingml/2006/table">
            <a:tbl>
              <a:tblPr>
                <a:tableStyleId>{5C22544A-7EE6-4342-B048-85BDC9FD1C3A}</a:tableStyleId>
              </a:tblPr>
              <a:tblGrid>
                <a:gridCol w="1793436">
                  <a:extLst>
                    <a:ext uri="{9D8B030D-6E8A-4147-A177-3AD203B41FA5}">
                      <a16:colId xmlns:a16="http://schemas.microsoft.com/office/drawing/2014/main" val="1650253852"/>
                    </a:ext>
                  </a:extLst>
                </a:gridCol>
                <a:gridCol w="3000236">
                  <a:extLst>
                    <a:ext uri="{9D8B030D-6E8A-4147-A177-3AD203B41FA5}">
                      <a16:colId xmlns:a16="http://schemas.microsoft.com/office/drawing/2014/main" val="2461073277"/>
                    </a:ext>
                  </a:extLst>
                </a:gridCol>
              </a:tblGrid>
              <a:tr h="459658">
                <a:tc>
                  <a:txBody>
                    <a:bodyPr/>
                    <a:lstStyle/>
                    <a:p>
                      <a:pPr algn="l" fontAlgn="ct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671186812"/>
                  </a:ext>
                </a:extLst>
              </a:tr>
              <a:tr h="447872">
                <a:tc>
                  <a:txBody>
                    <a:bodyPr/>
                    <a:lstStyle/>
                    <a:p>
                      <a:pPr algn="l" fontAlgn="ctr"/>
                      <a:r>
                        <a:rPr lang="en-US" sz="2200" u="none" strike="noStrike" dirty="0">
                          <a:effectLst/>
                        </a:rPr>
                        <a:t>August</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Phil Brooke</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1796573754"/>
                  </a:ext>
                </a:extLst>
              </a:tr>
              <a:tr h="447872">
                <a:tc>
                  <a:txBody>
                    <a:bodyPr/>
                    <a:lstStyle/>
                    <a:p>
                      <a:pPr algn="l" fontAlgn="ctr"/>
                      <a:r>
                        <a:rPr lang="en-US" sz="2200" u="none" strike="noStrike" dirty="0">
                          <a:effectLst/>
                        </a:rPr>
                        <a:t>September</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Becky Mansfield</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478452472"/>
                  </a:ext>
                </a:extLst>
              </a:tr>
              <a:tr h="447872">
                <a:tc>
                  <a:txBody>
                    <a:bodyPr/>
                    <a:lstStyle/>
                    <a:p>
                      <a:pPr algn="l" fontAlgn="ctr"/>
                      <a:r>
                        <a:rPr lang="en-US" sz="2200" u="none" strike="noStrike" dirty="0">
                          <a:effectLst/>
                        </a:rPr>
                        <a:t>October</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Ken Frahm</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3864487412"/>
                  </a:ext>
                </a:extLst>
              </a:tr>
              <a:tr h="447872">
                <a:tc>
                  <a:txBody>
                    <a:bodyPr/>
                    <a:lstStyle/>
                    <a:p>
                      <a:pPr algn="l" fontAlgn="ctr"/>
                      <a:r>
                        <a:rPr lang="en-US" sz="2200" u="none" strike="noStrike" dirty="0">
                          <a:effectLst/>
                        </a:rPr>
                        <a:t>November</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Paul Loomans</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654556520"/>
                  </a:ext>
                </a:extLst>
              </a:tr>
              <a:tr h="447872">
                <a:tc>
                  <a:txBody>
                    <a:bodyPr/>
                    <a:lstStyle/>
                    <a:p>
                      <a:pPr algn="l" fontAlgn="ctr"/>
                      <a:r>
                        <a:rPr lang="en-US" sz="2200" u="none" strike="noStrike" dirty="0">
                          <a:effectLst/>
                        </a:rPr>
                        <a:t>December</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Jerry Kriebel</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140322343"/>
                  </a:ext>
                </a:extLst>
              </a:tr>
              <a:tr h="447872">
                <a:tc>
                  <a:txBody>
                    <a:bodyPr/>
                    <a:lstStyle/>
                    <a:p>
                      <a:pPr algn="l" fontAlgn="ctr"/>
                      <a:r>
                        <a:rPr lang="en-US" sz="2200" u="none" strike="noStrike" dirty="0">
                          <a:effectLst/>
                        </a:rPr>
                        <a:t>January</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Jeff Mansfield</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3190693767"/>
                  </a:ext>
                </a:extLst>
              </a:tr>
              <a:tr h="447872">
                <a:tc>
                  <a:txBody>
                    <a:bodyPr/>
                    <a:lstStyle/>
                    <a:p>
                      <a:pPr algn="l" fontAlgn="ctr"/>
                      <a:r>
                        <a:rPr lang="en-US" sz="2200" u="none" strike="noStrike" dirty="0">
                          <a:effectLst/>
                        </a:rPr>
                        <a:t>February</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Betty Pierce</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4036201211"/>
                  </a:ext>
                </a:extLst>
              </a:tr>
              <a:tr h="447872">
                <a:tc>
                  <a:txBody>
                    <a:bodyPr/>
                    <a:lstStyle/>
                    <a:p>
                      <a:pPr algn="l" fontAlgn="ctr"/>
                      <a:r>
                        <a:rPr lang="en-US" sz="2200" u="none" strike="noStrike" dirty="0">
                          <a:effectLst/>
                        </a:rPr>
                        <a:t>March</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Pam Pine</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47572619"/>
                  </a:ext>
                </a:extLst>
              </a:tr>
              <a:tr h="447872">
                <a:tc>
                  <a:txBody>
                    <a:bodyPr/>
                    <a:lstStyle/>
                    <a:p>
                      <a:pPr algn="l" fontAlgn="ctr"/>
                      <a:r>
                        <a:rPr lang="en-US" sz="2200" u="none" strike="noStrike" dirty="0">
                          <a:effectLst/>
                        </a:rPr>
                        <a:t>April</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GV Food Bank</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3046379171"/>
                  </a:ext>
                </a:extLst>
              </a:tr>
              <a:tr h="447872">
                <a:tc>
                  <a:txBody>
                    <a:bodyPr/>
                    <a:lstStyle/>
                    <a:p>
                      <a:pPr algn="l" fontAlgn="ctr"/>
                      <a:r>
                        <a:rPr lang="en-US" sz="2200" u="none" strike="noStrike" dirty="0">
                          <a:effectLst/>
                        </a:rPr>
                        <a:t>May (1)</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Joyce Finkelstein</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901053587"/>
                  </a:ext>
                </a:extLst>
              </a:tr>
              <a:tr h="447872">
                <a:tc>
                  <a:txBody>
                    <a:bodyPr/>
                    <a:lstStyle/>
                    <a:p>
                      <a:pPr algn="l" fontAlgn="ctr"/>
                      <a:r>
                        <a:rPr lang="en-US" sz="2200" u="none" strike="noStrike" dirty="0">
                          <a:effectLst/>
                        </a:rPr>
                        <a:t>June</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Eveline Eaton</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865390565"/>
                  </a:ext>
                </a:extLst>
              </a:tr>
            </a:tbl>
          </a:graphicData>
        </a:graphic>
      </p:graphicFrame>
      <p:sp>
        <p:nvSpPr>
          <p:cNvPr id="10" name="TextBox 9">
            <a:extLst>
              <a:ext uri="{FF2B5EF4-FFF2-40B4-BE49-F238E27FC236}">
                <a16:creationId xmlns:a16="http://schemas.microsoft.com/office/drawing/2014/main" id="{27A0A535-C061-4FF7-324F-41041A9335B6}"/>
              </a:ext>
            </a:extLst>
          </p:cNvPr>
          <p:cNvSpPr txBox="1"/>
          <p:nvPr/>
        </p:nvSpPr>
        <p:spPr>
          <a:xfrm>
            <a:off x="5742709" y="1344600"/>
            <a:ext cx="6109854" cy="3108543"/>
          </a:xfrm>
          <a:prstGeom prst="rect">
            <a:avLst/>
          </a:prstGeom>
          <a:noFill/>
        </p:spPr>
        <p:txBody>
          <a:bodyPr wrap="square">
            <a:spAutoFit/>
          </a:bodyPr>
          <a:lstStyle/>
          <a:p>
            <a:r>
              <a:rPr lang="en-US" sz="2800" dirty="0"/>
              <a:t>*  Sgt-at-Arms:  10:50am to help Secretary set up for meeting.  Ring bell, call meeting to order.  Select member to lead club in Pledge of Allegiance, maintain order and keep President on schedule/track, help secretary to tear down after meeting.</a:t>
            </a:r>
          </a:p>
        </p:txBody>
      </p:sp>
      <p:sp>
        <p:nvSpPr>
          <p:cNvPr id="12" name="TextBox 11">
            <a:extLst>
              <a:ext uri="{FF2B5EF4-FFF2-40B4-BE49-F238E27FC236}">
                <a16:creationId xmlns:a16="http://schemas.microsoft.com/office/drawing/2014/main" id="{7C4EF28D-714C-AC45-D2E2-05E4A2F05D9A}"/>
              </a:ext>
            </a:extLst>
          </p:cNvPr>
          <p:cNvSpPr txBox="1"/>
          <p:nvPr/>
        </p:nvSpPr>
        <p:spPr>
          <a:xfrm>
            <a:off x="5742709" y="4720621"/>
            <a:ext cx="6109854" cy="1384995"/>
          </a:xfrm>
          <a:prstGeom prst="rect">
            <a:avLst/>
          </a:prstGeom>
          <a:noFill/>
        </p:spPr>
        <p:txBody>
          <a:bodyPr wrap="square">
            <a:spAutoFit/>
          </a:bodyPr>
          <a:lstStyle/>
          <a:p>
            <a:r>
              <a:rPr lang="en-US" sz="2800" dirty="0"/>
              <a:t>*  Greeter:  Greet members starting ~11:15 when Sgt-at-Arms setup duties are completed.</a:t>
            </a:r>
          </a:p>
        </p:txBody>
      </p:sp>
      <p:sp>
        <p:nvSpPr>
          <p:cNvPr id="14" name="TextBox 13">
            <a:extLst>
              <a:ext uri="{FF2B5EF4-FFF2-40B4-BE49-F238E27FC236}">
                <a16:creationId xmlns:a16="http://schemas.microsoft.com/office/drawing/2014/main" id="{04446CDF-35C7-DA72-BB94-81AA14EA8C91}"/>
              </a:ext>
            </a:extLst>
          </p:cNvPr>
          <p:cNvSpPr txBox="1"/>
          <p:nvPr/>
        </p:nvSpPr>
        <p:spPr>
          <a:xfrm>
            <a:off x="775855" y="6352732"/>
            <a:ext cx="6109854" cy="369332"/>
          </a:xfrm>
          <a:prstGeom prst="rect">
            <a:avLst/>
          </a:prstGeom>
          <a:noFill/>
        </p:spPr>
        <p:txBody>
          <a:bodyPr wrap="square">
            <a:spAutoFit/>
          </a:bodyPr>
          <a:lstStyle/>
          <a:p>
            <a:r>
              <a:rPr lang="en-US" sz="1800" b="0" i="0" u="none" strike="noStrike" dirty="0">
                <a:solidFill>
                  <a:srgbClr val="000000"/>
                </a:solidFill>
                <a:effectLst/>
                <a:latin typeface="Calibri" panose="020F0502020204030204" pitchFamily="34" charset="0"/>
              </a:rPr>
              <a:t>(*) Joyce out on May 21st, Merril will cover.</a:t>
            </a:r>
            <a:r>
              <a:rPr lang="en-US" dirty="0"/>
              <a:t> </a:t>
            </a:r>
          </a:p>
        </p:txBody>
      </p:sp>
    </p:spTree>
    <p:extLst>
      <p:ext uri="{BB962C8B-B14F-4D97-AF65-F5344CB8AC3E}">
        <p14:creationId xmlns:p14="http://schemas.microsoft.com/office/powerpoint/2010/main" val="2590698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771267" y="481914"/>
            <a:ext cx="10381735" cy="991629"/>
          </a:xfrm>
        </p:spPr>
        <p:txBody>
          <a:bodyPr>
            <a:normAutofit/>
          </a:bodyPr>
          <a:lstStyle/>
          <a:p>
            <a:r>
              <a:rPr lang="en-US" sz="4400" b="1" i="1" dirty="0">
                <a:solidFill>
                  <a:schemeClr val="accent5">
                    <a:lumMod val="75000"/>
                  </a:schemeClr>
                </a:solidFill>
                <a:latin typeface="+mj-lt"/>
              </a:rPr>
              <a:t>Speakers</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637402" y="1473543"/>
            <a:ext cx="10515600" cy="4946307"/>
          </a:xfrm>
        </p:spPr>
        <p:txBody>
          <a:bodyPr>
            <a:noAutofit/>
          </a:bodyPr>
          <a:lstStyle/>
          <a:p>
            <a:pPr marL="457200" lvl="1" indent="0">
              <a:buNone/>
            </a:pPr>
            <a:endParaRPr lang="en-US" sz="3200" dirty="0"/>
          </a:p>
          <a:p>
            <a:r>
              <a:rPr lang="en-US" dirty="0">
                <a:latin typeface="Times New Roman" panose="02020603050405020304" pitchFamily="18" charset="0"/>
                <a:cs typeface="Times New Roman" panose="02020603050405020304" pitchFamily="18" charset="0"/>
              </a:rPr>
              <a:t>Chris Erickson, Valley Assistance Services</a:t>
            </a:r>
          </a:p>
          <a:p>
            <a:r>
              <a:rPr lang="en-US" dirty="0">
                <a:latin typeface="Times New Roman" panose="02020603050405020304" pitchFamily="18" charset="0"/>
                <a:cs typeface="Times New Roman" panose="02020603050405020304" pitchFamily="18" charset="0"/>
              </a:rPr>
              <a:t>Aug. 5 – Past Club President Doug Shumway on Arizona Vocational Education Programs</a:t>
            </a:r>
          </a:p>
          <a:p>
            <a:r>
              <a:rPr lang="en-US" b="0" i="0" u="none" strike="noStrike" dirty="0">
                <a:solidFill>
                  <a:srgbClr val="000000"/>
                </a:solidFill>
                <a:effectLst/>
                <a:latin typeface="TimesNewRomanPSMT"/>
              </a:rPr>
              <a:t>Aug. 13 - Barbara Blake on establishing a girls school in Ethiopia</a:t>
            </a:r>
            <a:endParaRPr lang="en-US" sz="2000" b="0" i="0" u="none" strike="noStrike" dirty="0">
              <a:solidFill>
                <a:srgbClr val="000000"/>
              </a:solidFill>
              <a:effectLst/>
              <a:latin typeface="TimesNewRomanPSMT"/>
            </a:endParaRPr>
          </a:p>
          <a:p>
            <a:r>
              <a:rPr lang="en-US" sz="3200" dirty="0">
                <a:solidFill>
                  <a:srgbClr val="000000"/>
                </a:solidFill>
                <a:latin typeface="TimesNewRomanPSMT"/>
              </a:rPr>
              <a:t>Aug. </a:t>
            </a:r>
            <a:r>
              <a:rPr lang="en-US" b="0" i="0" u="none" strike="noStrike" dirty="0">
                <a:solidFill>
                  <a:srgbClr val="000000"/>
                </a:solidFill>
                <a:effectLst/>
                <a:latin typeface="TimesNewRomanPSMT"/>
              </a:rPr>
              <a:t>20th - Lenny Friedman, founder Disk Golf Green Valley</a:t>
            </a:r>
            <a:endParaRPr lang="nl-NL" sz="2400" b="0" i="0" u="none" strike="noStrike" dirty="0">
              <a:solidFill>
                <a:srgbClr val="000000"/>
              </a:solidFill>
              <a:effectLst/>
              <a:latin typeface="TimesNewRomanPSMT"/>
            </a:endParaRPr>
          </a:p>
          <a:p>
            <a:r>
              <a:rPr lang="en-US" b="0" i="0" u="none" strike="noStrike" dirty="0">
                <a:solidFill>
                  <a:srgbClr val="000000"/>
                </a:solidFill>
                <a:effectLst/>
                <a:latin typeface="TimesNewRomanPSMT"/>
              </a:rPr>
              <a:t>Aug. 27</a:t>
            </a:r>
            <a:r>
              <a:rPr lang="en-US" b="0" i="0" u="none" strike="noStrike" baseline="30000" dirty="0">
                <a:solidFill>
                  <a:srgbClr val="000000"/>
                </a:solidFill>
                <a:effectLst/>
                <a:latin typeface="TimesNewRomanPSMT"/>
              </a:rPr>
              <a:t>th</a:t>
            </a:r>
            <a:r>
              <a:rPr lang="en-US" b="0" i="0" u="none" strike="noStrike" dirty="0">
                <a:solidFill>
                  <a:srgbClr val="000000"/>
                </a:solidFill>
                <a:effectLst/>
                <a:latin typeface="TimesNewRomanPSMT"/>
              </a:rPr>
              <a:t> - Holly Farris, CEO, Salvation Army</a:t>
            </a:r>
            <a:endParaRPr lang="en-US" sz="2800" dirty="0"/>
          </a:p>
        </p:txBody>
      </p:sp>
    </p:spTree>
    <p:extLst>
      <p:ext uri="{BB962C8B-B14F-4D97-AF65-F5344CB8AC3E}">
        <p14:creationId xmlns:p14="http://schemas.microsoft.com/office/powerpoint/2010/main" val="2506154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771267" y="481914"/>
            <a:ext cx="10381735" cy="991629"/>
          </a:xfrm>
        </p:spPr>
        <p:txBody>
          <a:bodyPr>
            <a:normAutofit/>
          </a:bodyPr>
          <a:lstStyle/>
          <a:p>
            <a:r>
              <a:rPr lang="en-US" b="1" i="1" dirty="0">
                <a:solidFill>
                  <a:schemeClr val="accent5">
                    <a:lumMod val="75000"/>
                  </a:schemeClr>
                </a:solidFill>
              </a:rPr>
              <a:t>4-Way Test Plus One</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524239" y="1576848"/>
            <a:ext cx="10515600" cy="5014440"/>
          </a:xfrm>
        </p:spPr>
        <p:txBody>
          <a:bodyPr>
            <a:noAutofit/>
          </a:bodyPr>
          <a:lstStyle/>
          <a:p>
            <a:r>
              <a:rPr lang="en-US" dirty="0"/>
              <a:t>Is it the Truth?</a:t>
            </a:r>
          </a:p>
          <a:p>
            <a:r>
              <a:rPr lang="en-US" dirty="0"/>
              <a:t>Is it Fair to All Concerned?</a:t>
            </a:r>
            <a:endParaRPr lang="en-US" b="1" dirty="0"/>
          </a:p>
          <a:p>
            <a:r>
              <a:rPr lang="nl-NL" dirty="0"/>
              <a:t>Will it Build Goodwill and Better Friendships?</a:t>
            </a:r>
          </a:p>
          <a:p>
            <a:r>
              <a:rPr lang="nl-NL" dirty="0"/>
              <a:t>Well it be Beneficial to all Concerned?</a:t>
            </a:r>
          </a:p>
          <a:p>
            <a:pPr marL="0" indent="0">
              <a:buNone/>
            </a:pPr>
            <a:endParaRPr lang="nl-NL" dirty="0"/>
          </a:p>
          <a:p>
            <a:pPr marL="0" indent="0" algn="ctr">
              <a:buNone/>
            </a:pPr>
            <a:r>
              <a:rPr lang="nl-NL" dirty="0"/>
              <a:t>AND.....</a:t>
            </a:r>
          </a:p>
          <a:p>
            <a:pPr marL="0" indent="0" algn="ctr">
              <a:buNone/>
            </a:pPr>
            <a:endParaRPr lang="nl-NL" dirty="0"/>
          </a:p>
          <a:p>
            <a:pPr marL="0" indent="0" algn="ctr">
              <a:buNone/>
            </a:pPr>
            <a:r>
              <a:rPr lang="nl-NL" sz="4800" dirty="0">
                <a:solidFill>
                  <a:srgbClr val="00B050"/>
                </a:solidFill>
              </a:rPr>
              <a:t>LET’S HAVE FUN!!!</a:t>
            </a:r>
          </a:p>
        </p:txBody>
      </p:sp>
      <p:pic>
        <p:nvPicPr>
          <p:cNvPr id="5" name="Picture 10">
            <a:extLst>
              <a:ext uri="{FF2B5EF4-FFF2-40B4-BE49-F238E27FC236}">
                <a16:creationId xmlns:a16="http://schemas.microsoft.com/office/drawing/2014/main" id="{6BB6026A-7177-16C8-A72B-6404C7C916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0912" y="4363804"/>
            <a:ext cx="3428332" cy="201228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Mark of Excellence">
            <a:extLst>
              <a:ext uri="{FF2B5EF4-FFF2-40B4-BE49-F238E27FC236}">
                <a16:creationId xmlns:a16="http://schemas.microsoft.com/office/drawing/2014/main" id="{ABF9905B-74A0-C2D0-99D7-DA3A892F3BF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201" r="10404"/>
          <a:stretch/>
        </p:blipFill>
        <p:spPr bwMode="auto">
          <a:xfrm>
            <a:off x="216307" y="3685980"/>
            <a:ext cx="3108961" cy="3108961"/>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DD0B6C29-50A3-8246-0845-D5745DC55F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52204" y="0"/>
            <a:ext cx="4439796" cy="4439796"/>
          </a:xfrm>
          <a:prstGeom prst="rect">
            <a:avLst/>
          </a:prstGeom>
          <a:noFill/>
          <a:ln>
            <a:noFill/>
          </a:ln>
        </p:spPr>
      </p:pic>
      <p:sp>
        <p:nvSpPr>
          <p:cNvPr id="8" name="Rectangle 7">
            <a:extLst>
              <a:ext uri="{FF2B5EF4-FFF2-40B4-BE49-F238E27FC236}">
                <a16:creationId xmlns:a16="http://schemas.microsoft.com/office/drawing/2014/main" id="{9A1A4688-6F3B-5D18-2C51-425228BB207B}"/>
              </a:ext>
            </a:extLst>
          </p:cNvPr>
          <p:cNvSpPr/>
          <p:nvPr/>
        </p:nvSpPr>
        <p:spPr>
          <a:xfrm>
            <a:off x="9816076" y="2004061"/>
            <a:ext cx="2220543" cy="9662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89782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905132" y="266701"/>
            <a:ext cx="10381735" cy="991629"/>
          </a:xfrm>
        </p:spPr>
        <p:txBody>
          <a:bodyPr>
            <a:normAutofit/>
          </a:bodyPr>
          <a:lstStyle/>
          <a:p>
            <a:r>
              <a:rPr lang="en-US" b="1" i="1" dirty="0">
                <a:solidFill>
                  <a:schemeClr val="accent5">
                    <a:lumMod val="75000"/>
                  </a:schemeClr>
                </a:solidFill>
              </a:rPr>
              <a:t>Club Board Meeting Highlights</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564423" y="1153826"/>
            <a:ext cx="10563226" cy="5332970"/>
          </a:xfrm>
        </p:spPr>
        <p:txBody>
          <a:bodyPr>
            <a:noAutofit/>
          </a:bodyPr>
          <a:lstStyle/>
          <a:p>
            <a:r>
              <a:rPr lang="en-US" sz="2400" dirty="0"/>
              <a:t>Board Meeting Held 7/9/24       </a:t>
            </a:r>
            <a:r>
              <a:rPr lang="en-US" sz="2400" dirty="0">
                <a:highlight>
                  <a:srgbClr val="00FF00"/>
                </a:highlight>
              </a:rPr>
              <a:t>Updates:</a:t>
            </a:r>
          </a:p>
          <a:p>
            <a:pPr lvl="1"/>
            <a:r>
              <a:rPr lang="en-US" sz="2000" dirty="0"/>
              <a:t>Family of Rotary:  concluded committee would be a benefit –  </a:t>
            </a:r>
            <a:r>
              <a:rPr lang="en-US" sz="2000" dirty="0">
                <a:highlight>
                  <a:srgbClr val="00FF00"/>
                </a:highlight>
              </a:rPr>
              <a:t>Bob </a:t>
            </a:r>
            <a:r>
              <a:rPr lang="en-US" sz="2000" dirty="0" err="1">
                <a:highlight>
                  <a:srgbClr val="00FF00"/>
                </a:highlight>
              </a:rPr>
              <a:t>Auflick</a:t>
            </a:r>
            <a:r>
              <a:rPr lang="en-US" sz="2000" dirty="0">
                <a:highlight>
                  <a:srgbClr val="00FF00"/>
                </a:highlight>
              </a:rPr>
              <a:t> accepted Chair position.  Board will make official/document next Board meeting 8/13/24</a:t>
            </a:r>
            <a:endParaRPr lang="en-US" sz="1200" dirty="0">
              <a:highlight>
                <a:srgbClr val="00FF00"/>
              </a:highlight>
            </a:endParaRPr>
          </a:p>
          <a:p>
            <a:r>
              <a:rPr lang="en-US" sz="2400" dirty="0"/>
              <a:t>Chair approvals:  Interact, John O’Rourke        Youth Services, Katie Carter</a:t>
            </a:r>
          </a:p>
          <a:p>
            <a:r>
              <a:rPr lang="en-US" sz="2400" dirty="0">
                <a:highlight>
                  <a:srgbClr val="00FF00"/>
                </a:highlight>
              </a:rPr>
              <a:t>Ongoing</a:t>
            </a:r>
            <a:r>
              <a:rPr lang="en-US" sz="2400" dirty="0"/>
              <a:t> Treasurer transition from Becky to Doug</a:t>
            </a:r>
          </a:p>
          <a:p>
            <a:pPr lvl="1"/>
            <a:r>
              <a:rPr lang="en-US" sz="2000" dirty="0"/>
              <a:t>Becky mentoring / helping Doug while Doug comes up to speed with DACdb finance module</a:t>
            </a:r>
          </a:p>
          <a:p>
            <a:r>
              <a:rPr lang="en-US" sz="2400" dirty="0"/>
              <a:t>Transition to DACdb from ClubRunner (and QuickBooks for finances) </a:t>
            </a:r>
            <a:r>
              <a:rPr lang="en-US" sz="2400" dirty="0">
                <a:highlight>
                  <a:srgbClr val="00FF00"/>
                </a:highlight>
              </a:rPr>
              <a:t>ongoing</a:t>
            </a:r>
            <a:r>
              <a:rPr lang="en-US" sz="2400" dirty="0"/>
              <a:t>:</a:t>
            </a:r>
          </a:p>
          <a:p>
            <a:pPr lvl="1"/>
            <a:r>
              <a:rPr lang="en-US" sz="2000" dirty="0"/>
              <a:t>Doug Shumway (Club Finances), Jerry Kriebel (Foundation Finances), Mike Pease (member data transition), Phil Noble (website development w DACDB, newsletter / data transition, interface with VV Steve Sibulsky), Pat Pease (Grant module).</a:t>
            </a:r>
          </a:p>
          <a:p>
            <a:pPr lvl="1"/>
            <a:r>
              <a:rPr lang="en-US" sz="2000" dirty="0"/>
              <a:t>Cost comparable to ClubRunner but with additional features (finance modules, better website, ease of use, etc) </a:t>
            </a:r>
          </a:p>
          <a:p>
            <a:pPr lvl="1"/>
            <a:r>
              <a:rPr lang="en-US" sz="2000" dirty="0"/>
              <a:t>All members go to DACdb.com, sign in with their ClubRunner password to use new system</a:t>
            </a:r>
          </a:p>
          <a:p>
            <a:r>
              <a:rPr lang="en-US" sz="2400" dirty="0"/>
              <a:t>24-25 List of projects / fundraisers approved, additional may be added later</a:t>
            </a:r>
          </a:p>
          <a:p>
            <a:pPr lvl="1"/>
            <a:r>
              <a:rPr lang="en-US" sz="2000" dirty="0"/>
              <a:t>Program committee chair position discussed, will discuss with possible candidate</a:t>
            </a:r>
          </a:p>
        </p:txBody>
      </p:sp>
    </p:spTree>
    <p:extLst>
      <p:ext uri="{BB962C8B-B14F-4D97-AF65-F5344CB8AC3E}">
        <p14:creationId xmlns:p14="http://schemas.microsoft.com/office/powerpoint/2010/main" val="1522701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F77C95C-39EB-8460-2C6E-09C967209C63}"/>
              </a:ext>
            </a:extLst>
          </p:cNvPr>
          <p:cNvGraphicFramePr>
            <a:graphicFrameLocks noGrp="1"/>
          </p:cNvGraphicFramePr>
          <p:nvPr>
            <p:extLst>
              <p:ext uri="{D42A27DB-BD31-4B8C-83A1-F6EECF244321}">
                <p14:modId xmlns:p14="http://schemas.microsoft.com/office/powerpoint/2010/main" val="2886490430"/>
              </p:ext>
            </p:extLst>
          </p:nvPr>
        </p:nvGraphicFramePr>
        <p:xfrm>
          <a:off x="1484852" y="60312"/>
          <a:ext cx="8498044" cy="6403460"/>
        </p:xfrm>
        <a:graphic>
          <a:graphicData uri="http://schemas.openxmlformats.org/drawingml/2006/table">
            <a:tbl>
              <a:tblPr/>
              <a:tblGrid>
                <a:gridCol w="629355">
                  <a:extLst>
                    <a:ext uri="{9D8B030D-6E8A-4147-A177-3AD203B41FA5}">
                      <a16:colId xmlns:a16="http://schemas.microsoft.com/office/drawing/2014/main" val="1968327765"/>
                    </a:ext>
                  </a:extLst>
                </a:gridCol>
                <a:gridCol w="1223150">
                  <a:extLst>
                    <a:ext uri="{9D8B030D-6E8A-4147-A177-3AD203B41FA5}">
                      <a16:colId xmlns:a16="http://schemas.microsoft.com/office/drawing/2014/main" val="4148016306"/>
                    </a:ext>
                  </a:extLst>
                </a:gridCol>
                <a:gridCol w="1056034">
                  <a:extLst>
                    <a:ext uri="{9D8B030D-6E8A-4147-A177-3AD203B41FA5}">
                      <a16:colId xmlns:a16="http://schemas.microsoft.com/office/drawing/2014/main" val="2557486768"/>
                    </a:ext>
                  </a:extLst>
                </a:gridCol>
                <a:gridCol w="1095145">
                  <a:extLst>
                    <a:ext uri="{9D8B030D-6E8A-4147-A177-3AD203B41FA5}">
                      <a16:colId xmlns:a16="http://schemas.microsoft.com/office/drawing/2014/main" val="3734705874"/>
                    </a:ext>
                  </a:extLst>
                </a:gridCol>
                <a:gridCol w="1123590">
                  <a:extLst>
                    <a:ext uri="{9D8B030D-6E8A-4147-A177-3AD203B41FA5}">
                      <a16:colId xmlns:a16="http://schemas.microsoft.com/office/drawing/2014/main" val="1382992803"/>
                    </a:ext>
                  </a:extLst>
                </a:gridCol>
                <a:gridCol w="1123590">
                  <a:extLst>
                    <a:ext uri="{9D8B030D-6E8A-4147-A177-3AD203B41FA5}">
                      <a16:colId xmlns:a16="http://schemas.microsoft.com/office/drawing/2014/main" val="3157282234"/>
                    </a:ext>
                  </a:extLst>
                </a:gridCol>
                <a:gridCol w="1123590">
                  <a:extLst>
                    <a:ext uri="{9D8B030D-6E8A-4147-A177-3AD203B41FA5}">
                      <a16:colId xmlns:a16="http://schemas.microsoft.com/office/drawing/2014/main" val="4280575218"/>
                    </a:ext>
                  </a:extLst>
                </a:gridCol>
                <a:gridCol w="1123590">
                  <a:extLst>
                    <a:ext uri="{9D8B030D-6E8A-4147-A177-3AD203B41FA5}">
                      <a16:colId xmlns:a16="http://schemas.microsoft.com/office/drawing/2014/main" val="2560963233"/>
                    </a:ext>
                  </a:extLst>
                </a:gridCol>
              </a:tblGrid>
              <a:tr h="333331">
                <a:tc gridSpan="8">
                  <a:txBody>
                    <a:bodyPr/>
                    <a:lstStyle/>
                    <a:p>
                      <a:pPr algn="ctr" fontAlgn="b"/>
                      <a:r>
                        <a:rPr lang="en-US" sz="2000" b="0" i="0" u="none" strike="noStrike" dirty="0">
                          <a:solidFill>
                            <a:srgbClr val="000000"/>
                          </a:solidFill>
                          <a:effectLst/>
                          <a:latin typeface="Times New Roman" panose="02020603050405020304" pitchFamily="18" charset="0"/>
                        </a:rPr>
                        <a:t>24 - 25 Projects/Fundraisers;  Chairs, CoChairs, Chair Elects, Past Chairs</a:t>
                      </a:r>
                    </a:p>
                  </a:txBody>
                  <a:tcPr marL="6129" marR="6129" marT="6129"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33130669"/>
                  </a:ext>
                </a:extLst>
              </a:tr>
              <a:tr h="574088">
                <a:tc>
                  <a:txBody>
                    <a:bodyPr/>
                    <a:lstStyle/>
                    <a:p>
                      <a:pPr algn="l" fontAlgn="b"/>
                      <a:endParaRPr lang="en-US" sz="700" b="0" i="0" u="none" strike="noStrike" dirty="0">
                        <a:solidFill>
                          <a:srgbClr val="000000"/>
                        </a:solidFill>
                        <a:effectLst/>
                        <a:latin typeface="Aptos Narrow" panose="020B0004020202020204" pitchFamily="34" charset="0"/>
                      </a:endParaRPr>
                    </a:p>
                  </a:txBody>
                  <a:tcPr marL="6129" marR="6129" marT="612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July 4th &amp; Social with VV</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Food Bank Hunger Walk Sponsorship</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Dictionary / Thesaurus 3rd / 4th Continental</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13th Year Mentoring</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Octoberfest Fundraiser</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Warmth From the Heart</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Coffee for Veterans</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0019620"/>
                  </a:ext>
                </a:extLst>
              </a:tr>
              <a:tr h="356495">
                <a:tc>
                  <a:txBody>
                    <a:bodyPr/>
                    <a:lstStyle/>
                    <a:p>
                      <a:pPr algn="l" fontAlgn="ctr"/>
                      <a:r>
                        <a:rPr lang="en-US" sz="1100" b="0" i="0" u="none" strike="noStrike" dirty="0">
                          <a:solidFill>
                            <a:srgbClr val="000000"/>
                          </a:solidFill>
                          <a:effectLst/>
                          <a:latin typeface="Times New Roman" panose="02020603050405020304" pitchFamily="18" charset="0"/>
                        </a:rPr>
                        <a:t>Dates</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effectLst/>
                          <a:latin typeface="Times New Roman" panose="02020603050405020304" pitchFamily="18" charset="0"/>
                        </a:rPr>
                        <a:t>7/4/2024</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000" b="0" i="0" u="none" strike="noStrike" dirty="0">
                          <a:solidFill>
                            <a:srgbClr val="000000"/>
                          </a:solidFill>
                          <a:effectLst/>
                          <a:latin typeface="Times New Roman" panose="02020603050405020304" pitchFamily="18" charset="0"/>
                        </a:rPr>
                        <a:t>9/14/24</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effectLst/>
                          <a:latin typeface="Times New Roman" panose="02020603050405020304" pitchFamily="18" charset="0"/>
                        </a:rPr>
                        <a:t>Sept 2024 TBD</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effectLst/>
                          <a:latin typeface="Times New Roman" panose="02020603050405020304" pitchFamily="18" charset="0"/>
                        </a:rPr>
                        <a:t>1  / mo. Sept to Apr (no Dec)</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effectLst/>
                          <a:latin typeface="Times New Roman" panose="02020603050405020304" pitchFamily="18" charset="0"/>
                        </a:rPr>
                        <a:t>10/12/2024</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0" i="0" u="none" strike="noStrike" dirty="0">
                          <a:solidFill>
                            <a:srgbClr val="000000"/>
                          </a:solidFill>
                          <a:effectLst/>
                          <a:latin typeface="Times New Roman" panose="02020603050405020304" pitchFamily="18" charset="0"/>
                        </a:rPr>
                        <a:t>Collect 10/1-10/31 Distribute Nov</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1000" b="0" i="0" u="none" strike="noStrike" dirty="0" err="1">
                          <a:solidFill>
                            <a:srgbClr val="000000"/>
                          </a:solidFill>
                          <a:effectLst/>
                          <a:latin typeface="Times New Roman" panose="02020603050405020304" pitchFamily="18" charset="0"/>
                        </a:rPr>
                        <a:t>Nov</a:t>
                      </a:r>
                      <a:r>
                        <a:rPr lang="fr-FR" sz="1000" b="0" i="0" u="none" strike="noStrike" dirty="0">
                          <a:solidFill>
                            <a:srgbClr val="000000"/>
                          </a:solidFill>
                          <a:effectLst/>
                          <a:latin typeface="Times New Roman" panose="02020603050405020304" pitchFamily="18" charset="0"/>
                        </a:rPr>
                        <a:t> TBD at La Posada Java</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0234931"/>
                  </a:ext>
                </a:extLst>
              </a:tr>
              <a:tr h="190474">
                <a:tc>
                  <a:txBody>
                    <a:bodyPr/>
                    <a:lstStyle/>
                    <a:p>
                      <a:pPr algn="l" fontAlgn="b"/>
                      <a:r>
                        <a:rPr lang="en-US" sz="1100" b="0" i="0" u="none" strike="noStrike">
                          <a:solidFill>
                            <a:srgbClr val="000000"/>
                          </a:solidFill>
                          <a:effectLst/>
                          <a:latin typeface="Aptos Narrow" panose="020B0004020202020204" pitchFamily="34" charset="0"/>
                        </a:rPr>
                        <a:t>Chair</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Aptos Narrow" panose="020B0004020202020204" pitchFamily="34" charset="0"/>
                        </a:rPr>
                        <a:t>Jerry </a:t>
                      </a:r>
                      <a:r>
                        <a:rPr lang="en-US" sz="1000" b="0" i="0" u="none" strike="noStrike" dirty="0" err="1">
                          <a:solidFill>
                            <a:srgbClr val="000000"/>
                          </a:solidFill>
                          <a:effectLst/>
                          <a:latin typeface="Aptos Narrow" panose="020B0004020202020204" pitchFamily="34" charset="0"/>
                        </a:rPr>
                        <a:t>Kriebel</a:t>
                      </a:r>
                      <a:endParaRPr lang="en-US" sz="1000" b="0" i="0" u="none" strike="noStrike" dirty="0">
                        <a:solidFill>
                          <a:srgbClr val="000000"/>
                        </a:solidFill>
                        <a:effectLst/>
                        <a:latin typeface="Aptos Narrow" panose="020B0004020202020204" pitchFamily="34" charset="0"/>
                      </a:endParaRP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b"/>
                      <a:r>
                        <a:rPr lang="en-US" sz="1000" b="0" i="0" u="none" strike="noStrike">
                          <a:solidFill>
                            <a:srgbClr val="000000"/>
                          </a:solidFill>
                          <a:effectLst/>
                          <a:latin typeface="Aptos Narrow" panose="020B0004020202020204" pitchFamily="34" charset="0"/>
                        </a:rPr>
                        <a:t>Yesenia Porras</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Aptos Narrow" panose="020B0004020202020204" pitchFamily="34" charset="0"/>
                        </a:rPr>
                        <a:t>Katie Carter</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Aptos Narrow" panose="020B0004020202020204" pitchFamily="34" charset="0"/>
                        </a:rPr>
                        <a:t>John O’Rourke</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Scott Somers</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Jill Leach</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Bob Shevlin</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93221321"/>
                  </a:ext>
                </a:extLst>
              </a:tr>
              <a:tr h="190474">
                <a:tc>
                  <a:txBody>
                    <a:bodyPr/>
                    <a:lstStyle/>
                    <a:p>
                      <a:pPr algn="l" fontAlgn="b"/>
                      <a:r>
                        <a:rPr lang="en-US" sz="1100" b="0" i="0" u="none" strike="noStrike" dirty="0">
                          <a:solidFill>
                            <a:srgbClr val="000000"/>
                          </a:solidFill>
                          <a:effectLst/>
                          <a:latin typeface="Aptos Narrow" panose="020B0004020202020204" pitchFamily="34" charset="0"/>
                        </a:rPr>
                        <a:t>Co Chair</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Aptos Narrow" panose="020B0004020202020204" pitchFamily="34" charset="0"/>
                        </a:rPr>
                        <a:t>M </a:t>
                      </a:r>
                      <a:r>
                        <a:rPr lang="en-US" sz="1000" b="0" i="0" u="none" strike="noStrike" dirty="0" err="1">
                          <a:solidFill>
                            <a:srgbClr val="000000"/>
                          </a:solidFill>
                          <a:effectLst/>
                          <a:latin typeface="Aptos Narrow" panose="020B0004020202020204" pitchFamily="34" charset="0"/>
                        </a:rPr>
                        <a:t>Ehrmentrout</a:t>
                      </a:r>
                      <a:endParaRPr lang="en-US" sz="1000" b="0" i="0" u="none" strike="noStrike" dirty="0">
                        <a:solidFill>
                          <a:srgbClr val="000000"/>
                        </a:solidFill>
                        <a:effectLst/>
                        <a:latin typeface="Aptos Narrow" panose="020B0004020202020204" pitchFamily="34" charset="0"/>
                      </a:endParaRP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b"/>
                      <a:r>
                        <a:rPr lang="en-US" sz="1000" b="0" i="0" u="none" strike="noStrike">
                          <a:solidFill>
                            <a:srgbClr val="000000"/>
                          </a:solidFill>
                          <a:effectLst/>
                          <a:latin typeface="Aptos Narrow" panose="020B0004020202020204" pitchFamily="34" charset="0"/>
                        </a:rPr>
                        <a:t>Lilia Dawson</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Aptos Narrow" panose="020B0004020202020204" pitchFamily="34" charset="0"/>
                        </a:rPr>
                        <a:t>Becky Roberts</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Aptos Narrow" panose="020B0004020202020204" pitchFamily="34" charset="0"/>
                        </a:rPr>
                        <a:t>Katie Carter</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Aptos Narrow" panose="020B0004020202020204" pitchFamily="34" charset="0"/>
                        </a:rPr>
                        <a:t>Bob Auflick</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67056641"/>
                  </a:ext>
                </a:extLst>
              </a:tr>
              <a:tr h="231040">
                <a:tc>
                  <a:txBody>
                    <a:bodyPr/>
                    <a:lstStyle/>
                    <a:p>
                      <a:pPr algn="l" fontAlgn="b"/>
                      <a:r>
                        <a:rPr lang="en-US" sz="1100" b="0" i="0" u="none" strike="noStrike" dirty="0">
                          <a:solidFill>
                            <a:srgbClr val="000000"/>
                          </a:solidFill>
                          <a:effectLst/>
                          <a:latin typeface="Aptos Narrow" panose="020B0004020202020204" pitchFamily="34" charset="0"/>
                        </a:rPr>
                        <a:t>Chair Elec</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b"/>
                      <a:r>
                        <a:rPr lang="en-US" sz="1000" b="0" i="0" u="none" strike="noStrike" dirty="0">
                          <a:solidFill>
                            <a:srgbClr val="000000"/>
                          </a:solidFill>
                          <a:effectLst/>
                          <a:latin typeface="Aptos Narrow" panose="020B0004020202020204" pitchFamily="34" charset="0"/>
                        </a:rPr>
                        <a:t>Natalie Ream</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Aptos Narrow" panose="020B0004020202020204" pitchFamily="34" charset="0"/>
                        </a:rPr>
                        <a:t>Pat Pease</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dirty="0">
                          <a:solidFill>
                            <a:srgbClr val="000000"/>
                          </a:solidFill>
                          <a:effectLst/>
                          <a:latin typeface="Aptos Narrow" panose="020B0004020202020204" pitchFamily="34" charset="0"/>
                        </a:rPr>
                        <a:t>Becky/Jeff Mansfield</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Aptos Narrow" panose="020B0004020202020204" pitchFamily="34" charset="0"/>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Aptos Narrow" panose="020B0004020202020204" pitchFamily="34" charset="0"/>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37211397"/>
                  </a:ext>
                </a:extLst>
              </a:tr>
              <a:tr h="355656">
                <a:tc>
                  <a:txBody>
                    <a:bodyPr/>
                    <a:lstStyle/>
                    <a:p>
                      <a:pPr algn="l" fontAlgn="b"/>
                      <a:r>
                        <a:rPr lang="en-US" sz="1100" b="0" i="0" u="none" strike="noStrike" dirty="0">
                          <a:solidFill>
                            <a:srgbClr val="000000"/>
                          </a:solidFill>
                          <a:effectLst/>
                          <a:latin typeface="Aptos Narrow" panose="020B0004020202020204" pitchFamily="34" charset="0"/>
                        </a:rPr>
                        <a:t>Past Chair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Aptos Narrow" panose="020B0004020202020204" pitchFamily="34" charset="0"/>
                        </a:rPr>
                        <a:t>Phil Noble</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b"/>
                      <a:r>
                        <a:rPr lang="en-US" sz="1000" b="0" i="0" u="none" strike="noStrike" dirty="0">
                          <a:solidFill>
                            <a:srgbClr val="000000"/>
                          </a:solidFill>
                          <a:effectLst/>
                          <a:latin typeface="Aptos Narrow" panose="020B0004020202020204" pitchFamily="34" charset="0"/>
                        </a:rPr>
                        <a:t>J Reppenhagen</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Aptos Narrow" panose="020B0004020202020204" pitchFamily="34" charset="0"/>
                        </a:rPr>
                        <a:t>Katie Carter</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Aptos Narrow" panose="020B0004020202020204" pitchFamily="34" charset="0"/>
                        </a:rPr>
                        <a:t>Pat P &amp; Merril E</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Aptos Narrow" panose="020B0004020202020204" pitchFamily="34" charset="0"/>
                        </a:rPr>
                        <a:t>Bob Shevlin</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Aptos Narrow" panose="020B0004020202020204" pitchFamily="34" charset="0"/>
                        </a:rPr>
                        <a:t>Jill Leach</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Aptos Narrow" panose="020B0004020202020204" pitchFamily="34" charset="0"/>
                        </a:rPr>
                        <a:t>Bob S and Bob A</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00002203"/>
                  </a:ext>
                </a:extLst>
              </a:tr>
              <a:tr h="161904">
                <a:tc>
                  <a:txBody>
                    <a:bodyPr/>
                    <a:lstStyle/>
                    <a:p>
                      <a:pPr algn="l" fontAlgn="b"/>
                      <a:endParaRPr lang="en-US" sz="600" b="0" i="0" u="none" strike="noStrike">
                        <a:solidFill>
                          <a:srgbClr val="000000"/>
                        </a:solidFill>
                        <a:effectLst/>
                        <a:latin typeface="Aptos Narrow" panose="020B0004020202020204" pitchFamily="34" charset="0"/>
                      </a:endParaRPr>
                    </a:p>
                  </a:txBody>
                  <a:tcPr marL="6129" marR="6129" marT="61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600" b="0" i="0" u="none" strike="noStrike">
                        <a:solidFill>
                          <a:srgbClr val="000000"/>
                        </a:solidFill>
                        <a:effectLst/>
                        <a:latin typeface="Aptos Narrow" panose="020B0004020202020204" pitchFamily="34" charset="0"/>
                      </a:endParaRPr>
                    </a:p>
                  </a:txBody>
                  <a:tcPr marL="6129" marR="6129" marT="61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600" b="0" i="0" u="none" strike="noStrike">
                        <a:solidFill>
                          <a:srgbClr val="000000"/>
                        </a:solidFill>
                        <a:effectLst/>
                        <a:latin typeface="Aptos Narrow" panose="020B0004020202020204" pitchFamily="34" charset="0"/>
                      </a:endParaRPr>
                    </a:p>
                  </a:txBody>
                  <a:tcPr marL="6129" marR="6129" marT="61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600" b="0" i="0" u="none" strike="noStrike">
                        <a:solidFill>
                          <a:srgbClr val="000000"/>
                        </a:solidFill>
                        <a:effectLst/>
                        <a:latin typeface="Aptos Narrow" panose="020B0004020202020204" pitchFamily="34" charset="0"/>
                      </a:endParaRPr>
                    </a:p>
                  </a:txBody>
                  <a:tcPr marL="6129" marR="6129" marT="61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600" b="0" i="0" u="none" strike="noStrike">
                        <a:solidFill>
                          <a:srgbClr val="000000"/>
                        </a:solidFill>
                        <a:effectLst/>
                        <a:latin typeface="Aptos Narrow" panose="020B0004020202020204" pitchFamily="34" charset="0"/>
                      </a:endParaRPr>
                    </a:p>
                  </a:txBody>
                  <a:tcPr marL="6129" marR="6129" marT="61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600" b="0" i="0" u="none" strike="noStrike" dirty="0">
                        <a:solidFill>
                          <a:srgbClr val="000000"/>
                        </a:solidFill>
                        <a:effectLst/>
                        <a:latin typeface="Aptos Narrow" panose="020B0004020202020204" pitchFamily="34" charset="0"/>
                      </a:endParaRPr>
                    </a:p>
                  </a:txBody>
                  <a:tcPr marL="6129" marR="6129" marT="61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600" b="0" i="0" u="none" strike="noStrike" dirty="0">
                        <a:solidFill>
                          <a:srgbClr val="000000"/>
                        </a:solidFill>
                        <a:effectLst/>
                        <a:latin typeface="Aptos Narrow" panose="020B0004020202020204" pitchFamily="34" charset="0"/>
                      </a:endParaRPr>
                    </a:p>
                  </a:txBody>
                  <a:tcPr marL="6129" marR="6129" marT="61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600" b="0" i="0" u="none" strike="noStrike">
                        <a:solidFill>
                          <a:srgbClr val="000000"/>
                        </a:solidFill>
                        <a:effectLst/>
                        <a:latin typeface="Aptos Narrow" panose="020B0004020202020204" pitchFamily="34" charset="0"/>
                      </a:endParaRPr>
                    </a:p>
                  </a:txBody>
                  <a:tcPr marL="6129" marR="6129" marT="61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73808848"/>
                  </a:ext>
                </a:extLst>
              </a:tr>
              <a:tr h="568179">
                <a:tc>
                  <a:txBody>
                    <a:bodyPr/>
                    <a:lstStyle/>
                    <a:p>
                      <a:pPr algn="l" fontAlgn="ctr"/>
                      <a:r>
                        <a:rPr lang="en-US" sz="800" b="0" i="0" u="none" strike="noStrike">
                          <a:solidFill>
                            <a:srgbClr val="000000"/>
                          </a:solidFill>
                          <a:effectLst/>
                          <a:latin typeface="Times New Roman" panose="02020603050405020304" pitchFamily="18" charset="0"/>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Goober Guys</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Tour De Tucson Station</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Holiday Dinner</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Clothes for Kids</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Spaghetti Spree</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Scholarship Review, Awards Ceremony</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Food Fight, Day of Service</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8784630"/>
                  </a:ext>
                </a:extLst>
              </a:tr>
              <a:tr h="190474">
                <a:tc>
                  <a:txBody>
                    <a:bodyPr/>
                    <a:lstStyle/>
                    <a:p>
                      <a:pPr algn="l" fontAlgn="ctr"/>
                      <a:r>
                        <a:rPr lang="en-US" sz="1200" b="0" i="0" u="none" strike="noStrike">
                          <a:solidFill>
                            <a:srgbClr val="000000"/>
                          </a:solidFill>
                          <a:effectLst/>
                          <a:latin typeface="Times New Roman" panose="02020603050405020304" pitchFamily="18" charset="0"/>
                        </a:rPr>
                        <a:t>Dates</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Aptos Narrow" panose="020B0004020202020204" pitchFamily="34" charset="0"/>
                        </a:rPr>
                        <a:t>TBD</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Aptos Narrow" panose="020B0004020202020204" pitchFamily="34" charset="0"/>
                        </a:rPr>
                        <a:t>Nov 2024  TBD</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Aptos Narrow" panose="020B0004020202020204" pitchFamily="34" charset="0"/>
                        </a:rPr>
                        <a:t>Dec 2024 TBD</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Aptos Narrow" panose="020B0004020202020204" pitchFamily="34" charset="0"/>
                        </a:rPr>
                        <a:t>Dec TBD</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Aptos Narrow" panose="020B0004020202020204" pitchFamily="34" charset="0"/>
                        </a:rPr>
                        <a:t>Feb '25 TBD</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Aptos Narrow" panose="020B0004020202020204" pitchFamily="34" charset="0"/>
                        </a:rPr>
                        <a:t>Mar, Apr 25</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Aptos Narrow" panose="020B0004020202020204" pitchFamily="34" charset="0"/>
                        </a:rPr>
                        <a:t>Apr ' 25 TBD</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31243654"/>
                  </a:ext>
                </a:extLst>
              </a:tr>
              <a:tr h="190474">
                <a:tc>
                  <a:txBody>
                    <a:bodyPr/>
                    <a:lstStyle/>
                    <a:p>
                      <a:pPr algn="l" fontAlgn="b"/>
                      <a:r>
                        <a:rPr lang="en-US" sz="1200" b="0" i="0" u="none" strike="noStrike">
                          <a:solidFill>
                            <a:srgbClr val="000000"/>
                          </a:solidFill>
                          <a:effectLst/>
                          <a:latin typeface="Aptos Narrow" panose="020B0004020202020204" pitchFamily="34" charset="0"/>
                        </a:rPr>
                        <a:t>Chair</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ptos Narrow" panose="020B0004020202020204" pitchFamily="34" charset="0"/>
                        </a:rPr>
                        <a:t>B Shevlin, B Auflick</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5">
                  <a:txBody>
                    <a:bodyPr/>
                    <a:lstStyle/>
                    <a:p>
                      <a:pPr algn="ctr" fontAlgn="ctr"/>
                      <a:r>
                        <a:rPr lang="en-US" sz="1200" b="0" i="0" u="none" strike="noStrike" dirty="0" err="1">
                          <a:solidFill>
                            <a:srgbClr val="000000"/>
                          </a:solidFill>
                          <a:effectLst/>
                          <a:latin typeface="Aptos Narrow" panose="020B0004020202020204" pitchFamily="34" charset="0"/>
                        </a:rPr>
                        <a:t>Merril</a:t>
                      </a:r>
                      <a:r>
                        <a:rPr lang="en-US" sz="1200" b="0" i="0" u="none" strike="noStrike" dirty="0">
                          <a:solidFill>
                            <a:srgbClr val="000000"/>
                          </a:solidFill>
                          <a:effectLst/>
                          <a:latin typeface="Aptos Narrow" panose="020B0004020202020204" pitchFamily="34" charset="0"/>
                        </a:rPr>
                        <a:t> to Coordinate with VV (Gary Friedman)</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ptos Narrow" panose="020B0004020202020204" pitchFamily="34" charset="0"/>
                        </a:rPr>
                        <a:t>Scott Lamb</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ptos Narrow" panose="020B0004020202020204" pitchFamily="34" charset="0"/>
                        </a:rPr>
                        <a:t>Pam Pine</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ptos Narrow" panose="020B0004020202020204" pitchFamily="34" charset="0"/>
                        </a:rPr>
                        <a:t>Josh Migdal</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ptos Narrow" panose="020B0004020202020204" pitchFamily="34" charset="0"/>
                        </a:rPr>
                        <a:t>M </a:t>
                      </a:r>
                      <a:r>
                        <a:rPr lang="en-US" sz="1200" b="0" i="0" u="none" strike="noStrike" dirty="0" err="1">
                          <a:solidFill>
                            <a:srgbClr val="000000"/>
                          </a:solidFill>
                          <a:effectLst/>
                          <a:latin typeface="Aptos Narrow" panose="020B0004020202020204" pitchFamily="34" charset="0"/>
                        </a:rPr>
                        <a:t>Ehrmentrout</a:t>
                      </a:r>
                      <a:endParaRPr lang="en-US" sz="1200" b="0" i="0" u="none" strike="noStrike" dirty="0">
                        <a:solidFill>
                          <a:srgbClr val="000000"/>
                        </a:solidFill>
                        <a:effectLst/>
                        <a:latin typeface="Aptos Narrow" panose="020B0004020202020204" pitchFamily="34" charset="0"/>
                      </a:endParaRP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13226036"/>
                  </a:ext>
                </a:extLst>
              </a:tr>
              <a:tr h="190474">
                <a:tc>
                  <a:txBody>
                    <a:bodyPr/>
                    <a:lstStyle/>
                    <a:p>
                      <a:pPr algn="l" fontAlgn="b"/>
                      <a:r>
                        <a:rPr lang="en-US" sz="1200" b="0" i="0" u="none" strike="noStrike" dirty="0">
                          <a:solidFill>
                            <a:srgbClr val="000000"/>
                          </a:solidFill>
                          <a:effectLst/>
                          <a:latin typeface="Aptos Narrow" panose="020B0004020202020204" pitchFamily="34" charset="0"/>
                        </a:rPr>
                        <a:t>Co Chair</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US"/>
                    </a:p>
                  </a:txBody>
                  <a:tcPr/>
                </a:tc>
                <a:tc>
                  <a:txBody>
                    <a:bodyPr/>
                    <a:lstStyle/>
                    <a:p>
                      <a:pPr algn="ctr" fontAlgn="b"/>
                      <a:r>
                        <a:rPr lang="en-US" sz="1200" b="0" i="0" u="none" strike="noStrike" dirty="0">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ptos Narrow" panose="020B0004020202020204" pitchFamily="34" charset="0"/>
                        </a:rPr>
                        <a:t>Betty Pierce</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ptos Narrow" panose="020B0004020202020204" pitchFamily="34" charset="0"/>
                        </a:rPr>
                        <a:t>Jerry Kriebel</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34080607"/>
                  </a:ext>
                </a:extLst>
              </a:tr>
              <a:tr h="250841">
                <a:tc>
                  <a:txBody>
                    <a:bodyPr/>
                    <a:lstStyle/>
                    <a:p>
                      <a:pPr algn="l" fontAlgn="b"/>
                      <a:r>
                        <a:rPr lang="en-US" sz="1100" b="0" i="0" u="none" strike="noStrike">
                          <a:solidFill>
                            <a:srgbClr val="000000"/>
                          </a:solidFill>
                          <a:effectLst/>
                          <a:latin typeface="Aptos Narrow" panose="020B0004020202020204" pitchFamily="34" charset="0"/>
                        </a:rPr>
                        <a:t>Chair Elect</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US"/>
                    </a:p>
                  </a:txBody>
                  <a:tcPr/>
                </a:tc>
                <a:tc rowSpan="2">
                  <a:txBody>
                    <a:bodyPr/>
                    <a:lstStyle/>
                    <a:p>
                      <a:pPr algn="ctr" fontAlgn="b"/>
                      <a:r>
                        <a:rPr lang="en-US" sz="1200" b="0" i="0" u="none" strike="noStrike">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ctr" fontAlgn="b"/>
                      <a:r>
                        <a:rPr lang="en-US" sz="1200" b="0" i="0" u="none" strike="noStrike">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ctr" fontAlgn="b"/>
                      <a:r>
                        <a:rPr lang="en-US" sz="1200" b="0" i="0" u="none" strike="noStrike">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ctr" fontAlgn="b"/>
                      <a:r>
                        <a:rPr lang="en-US" sz="1200" b="0" i="0" u="none" strike="noStrike">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ctr" fontAlgn="b"/>
                      <a:r>
                        <a:rPr lang="en-US" sz="1200" b="0" i="0" u="none" strike="noStrike" dirty="0">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811790"/>
                  </a:ext>
                </a:extLst>
              </a:tr>
              <a:tr h="116080">
                <a:tc rowSpan="2">
                  <a:txBody>
                    <a:bodyPr/>
                    <a:lstStyle/>
                    <a:p>
                      <a:pPr algn="l" fontAlgn="b"/>
                      <a:r>
                        <a:rPr lang="en-US" sz="1100" b="0" i="0" u="none" strike="noStrike">
                          <a:solidFill>
                            <a:srgbClr val="000000"/>
                          </a:solidFill>
                          <a:effectLst/>
                          <a:latin typeface="Aptos Narrow" panose="020B0004020202020204" pitchFamily="34" charset="0"/>
                        </a:rPr>
                        <a:t>Past Chair</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ctr" fontAlgn="b"/>
                      <a:r>
                        <a:rPr lang="en-US" sz="1200" b="0" i="0" u="none" strike="noStrike" dirty="0">
                          <a:solidFill>
                            <a:srgbClr val="000000"/>
                          </a:solidFill>
                          <a:effectLst/>
                          <a:latin typeface="Aptos Narrow" panose="020B0004020202020204" pitchFamily="34" charset="0"/>
                        </a:rPr>
                        <a:t>B Shevlin, B </a:t>
                      </a:r>
                      <a:r>
                        <a:rPr lang="en-US" sz="1200" b="0" i="0" u="none" strike="noStrike" dirty="0" err="1">
                          <a:solidFill>
                            <a:srgbClr val="000000"/>
                          </a:solidFill>
                          <a:effectLst/>
                          <a:latin typeface="Aptos Narrow" panose="020B0004020202020204" pitchFamily="34" charset="0"/>
                        </a:rPr>
                        <a:t>Auflick</a:t>
                      </a:r>
                      <a:endParaRPr lang="en-US" sz="1200" b="0" i="0" u="none" strike="noStrike" dirty="0">
                        <a:solidFill>
                          <a:srgbClr val="000000"/>
                        </a:solidFill>
                        <a:effectLst/>
                        <a:latin typeface="Aptos Narrow" panose="020B0004020202020204" pitchFamily="34" charset="0"/>
                      </a:endParaRP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US"/>
                    </a:p>
                  </a:txBody>
                  <a:tcPr/>
                </a:tc>
                <a:tc vMerge="1">
                  <a:txBody>
                    <a:bodyPr/>
                    <a:lstStyle/>
                    <a:p>
                      <a:pPr algn="ctr" fontAlgn="b"/>
                      <a:endParaRPr lang="en-US" sz="1200" b="0" i="0" u="none" strike="noStrike">
                        <a:solidFill>
                          <a:srgbClr val="000000"/>
                        </a:solidFill>
                        <a:effectLst/>
                        <a:latin typeface="Aptos Narrow" panose="020B0004020202020204" pitchFamily="34" charset="0"/>
                      </a:endParaRP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ctr" fontAlgn="b"/>
                      <a:endParaRPr lang="en-US" sz="1200" b="0" i="0" u="none" strike="noStrike">
                        <a:solidFill>
                          <a:srgbClr val="000000"/>
                        </a:solidFill>
                        <a:effectLst/>
                        <a:latin typeface="Aptos Narrow" panose="020B0004020202020204" pitchFamily="34" charset="0"/>
                      </a:endParaRP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ctr" fontAlgn="b"/>
                      <a:endParaRPr lang="en-US" sz="1200" b="0" i="0" u="none" strike="noStrike">
                        <a:solidFill>
                          <a:srgbClr val="000000"/>
                        </a:solidFill>
                        <a:effectLst/>
                        <a:latin typeface="Aptos Narrow" panose="020B0004020202020204" pitchFamily="34" charset="0"/>
                      </a:endParaRP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ctr" fontAlgn="b"/>
                      <a:endParaRPr lang="en-US" sz="1200" b="0" i="0" u="none" strike="noStrike">
                        <a:solidFill>
                          <a:srgbClr val="000000"/>
                        </a:solidFill>
                        <a:effectLst/>
                        <a:latin typeface="Aptos Narrow" panose="020B0004020202020204" pitchFamily="34" charset="0"/>
                      </a:endParaRP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ctr" fontAlgn="b"/>
                      <a:endParaRPr lang="en-US" sz="1200" b="0" i="0" u="none" strike="noStrike" dirty="0">
                        <a:solidFill>
                          <a:srgbClr val="000000"/>
                        </a:solidFill>
                        <a:effectLst/>
                        <a:latin typeface="Aptos Narrow" panose="020B0004020202020204" pitchFamily="34" charset="0"/>
                      </a:endParaRP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93983334"/>
                  </a:ext>
                </a:extLst>
              </a:tr>
              <a:tr h="47182">
                <a:tc vMerge="1">
                  <a:txBody>
                    <a:bodyPr/>
                    <a:lstStyle/>
                    <a:p>
                      <a:pPr algn="l" fontAlgn="b"/>
                      <a:r>
                        <a:rPr lang="en-US" sz="1100" b="0" i="0" u="none" strike="noStrike" dirty="0">
                          <a:solidFill>
                            <a:srgbClr val="000000"/>
                          </a:solidFill>
                          <a:effectLst/>
                          <a:latin typeface="Aptos Narrow" panose="020B0004020202020204" pitchFamily="34" charset="0"/>
                        </a:rPr>
                        <a:t>Past Chair</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ctr" fontAlgn="b"/>
                      <a:r>
                        <a:rPr lang="en-US" sz="1200" b="0" i="0" u="none" strike="noStrike" dirty="0">
                          <a:solidFill>
                            <a:srgbClr val="000000"/>
                          </a:solidFill>
                          <a:effectLst/>
                          <a:latin typeface="Aptos Narrow" panose="020B0004020202020204" pitchFamily="34" charset="0"/>
                        </a:rPr>
                        <a:t>B Shevlin, B Auflick</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US"/>
                    </a:p>
                  </a:txBody>
                  <a:tcPr/>
                </a:tc>
                <a:tc>
                  <a:txBody>
                    <a:bodyPr/>
                    <a:lstStyle/>
                    <a:p>
                      <a:pPr algn="ctr" fontAlgn="b"/>
                      <a:r>
                        <a:rPr lang="en-US" sz="1200" b="0" i="0" u="none" strike="noStrike">
                          <a:solidFill>
                            <a:srgbClr val="000000"/>
                          </a:solidFill>
                          <a:effectLst/>
                          <a:latin typeface="Aptos Narrow" panose="020B0004020202020204" pitchFamily="34" charset="0"/>
                        </a:rPr>
                        <a:t>Becky Roberts</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ptos Narrow" panose="020B0004020202020204" pitchFamily="34" charset="0"/>
                        </a:rPr>
                        <a:t>Dick Roberts</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ptos Narrow" panose="020B0004020202020204" pitchFamily="34" charset="0"/>
                        </a:rPr>
                        <a:t>Jill Leach</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ptos Narrow" panose="020B0004020202020204" pitchFamily="34" charset="0"/>
                        </a:rPr>
                        <a:t>M </a:t>
                      </a:r>
                      <a:r>
                        <a:rPr lang="en-US" sz="1200" b="0" i="0" u="none" strike="noStrike" dirty="0" err="1">
                          <a:solidFill>
                            <a:srgbClr val="000000"/>
                          </a:solidFill>
                          <a:effectLst/>
                          <a:latin typeface="Aptos Narrow" panose="020B0004020202020204" pitchFamily="34" charset="0"/>
                        </a:rPr>
                        <a:t>Ehrmentrout</a:t>
                      </a:r>
                      <a:endParaRPr lang="en-US" sz="1200" b="0" i="0" u="none" strike="noStrike" dirty="0">
                        <a:solidFill>
                          <a:srgbClr val="000000"/>
                        </a:solidFill>
                        <a:effectLst/>
                        <a:latin typeface="Aptos Narrow" panose="020B0004020202020204" pitchFamily="34" charset="0"/>
                      </a:endParaRP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ptos Narrow" panose="020B0004020202020204" pitchFamily="34" charset="0"/>
                        </a:rPr>
                        <a:t>M </a:t>
                      </a:r>
                      <a:r>
                        <a:rPr lang="en-US" sz="1200" b="0" i="0" u="none" strike="noStrike" dirty="0" err="1">
                          <a:solidFill>
                            <a:srgbClr val="000000"/>
                          </a:solidFill>
                          <a:effectLst/>
                          <a:latin typeface="Aptos Narrow" panose="020B0004020202020204" pitchFamily="34" charset="0"/>
                        </a:rPr>
                        <a:t>Ehrmentrout</a:t>
                      </a:r>
                      <a:endParaRPr lang="en-US" sz="1200" b="0" i="0" u="none" strike="noStrike" dirty="0">
                        <a:solidFill>
                          <a:srgbClr val="000000"/>
                        </a:solidFill>
                        <a:effectLst/>
                        <a:latin typeface="Aptos Narrow" panose="020B0004020202020204" pitchFamily="34" charset="0"/>
                      </a:endParaRP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89542884"/>
                  </a:ext>
                </a:extLst>
              </a:tr>
              <a:tr h="190474">
                <a:tc>
                  <a:txBody>
                    <a:bodyPr/>
                    <a:lstStyle/>
                    <a:p>
                      <a:pPr algn="l" fontAlgn="b"/>
                      <a:endParaRPr lang="en-US" sz="700" b="0" i="0" u="none" strike="noStrike">
                        <a:solidFill>
                          <a:srgbClr val="000000"/>
                        </a:solidFill>
                        <a:effectLst/>
                        <a:latin typeface="Aptos Narrow" panose="020B0004020202020204" pitchFamily="34" charset="0"/>
                      </a:endParaRPr>
                    </a:p>
                  </a:txBody>
                  <a:tcPr marL="6129" marR="6129" marT="61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700" b="0" i="0" u="none" strike="noStrike">
                        <a:solidFill>
                          <a:srgbClr val="000000"/>
                        </a:solidFill>
                        <a:effectLst/>
                        <a:latin typeface="Aptos Narrow" panose="020B0004020202020204" pitchFamily="34" charset="0"/>
                      </a:endParaRPr>
                    </a:p>
                  </a:txBody>
                  <a:tcPr marL="6129" marR="6129" marT="61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700" b="0" i="0" u="none" strike="noStrike">
                        <a:solidFill>
                          <a:srgbClr val="000000"/>
                        </a:solidFill>
                        <a:effectLst/>
                        <a:latin typeface="Aptos Narrow" panose="020B0004020202020204" pitchFamily="34" charset="0"/>
                      </a:endParaRPr>
                    </a:p>
                  </a:txBody>
                  <a:tcPr marL="6129" marR="6129" marT="61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700" b="0" i="0" u="none" strike="noStrike">
                        <a:solidFill>
                          <a:srgbClr val="000000"/>
                        </a:solidFill>
                        <a:effectLst/>
                        <a:latin typeface="Aptos Narrow" panose="020B0004020202020204" pitchFamily="34" charset="0"/>
                      </a:endParaRPr>
                    </a:p>
                  </a:txBody>
                  <a:tcPr marL="6129" marR="6129" marT="61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700" b="0" i="0" u="none" strike="noStrike">
                        <a:solidFill>
                          <a:srgbClr val="000000"/>
                        </a:solidFill>
                        <a:effectLst/>
                        <a:latin typeface="Aptos Narrow" panose="020B0004020202020204" pitchFamily="34" charset="0"/>
                      </a:endParaRPr>
                    </a:p>
                  </a:txBody>
                  <a:tcPr marL="6129" marR="6129" marT="61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700" b="0" i="0" u="none" strike="noStrike">
                        <a:solidFill>
                          <a:srgbClr val="000000"/>
                        </a:solidFill>
                        <a:effectLst/>
                        <a:latin typeface="Aptos Narrow" panose="020B0004020202020204" pitchFamily="34" charset="0"/>
                      </a:endParaRPr>
                    </a:p>
                  </a:txBody>
                  <a:tcPr marL="6129" marR="6129" marT="61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700" b="0" i="0" u="none" strike="noStrike">
                        <a:solidFill>
                          <a:srgbClr val="000000"/>
                        </a:solidFill>
                        <a:effectLst/>
                        <a:latin typeface="Aptos Narrow" panose="020B0004020202020204" pitchFamily="34" charset="0"/>
                      </a:endParaRPr>
                    </a:p>
                  </a:txBody>
                  <a:tcPr marL="6129" marR="6129" marT="61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700" b="0" i="0" u="none" strike="noStrike">
                        <a:solidFill>
                          <a:srgbClr val="000000"/>
                        </a:solidFill>
                        <a:effectLst/>
                        <a:latin typeface="Aptos Narrow" panose="020B0004020202020204" pitchFamily="34" charset="0"/>
                      </a:endParaRPr>
                    </a:p>
                  </a:txBody>
                  <a:tcPr marL="6129" marR="6129" marT="61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37610722"/>
                  </a:ext>
                </a:extLst>
              </a:tr>
              <a:tr h="755639">
                <a:tc>
                  <a:txBody>
                    <a:bodyPr/>
                    <a:lstStyle/>
                    <a:p>
                      <a:pPr algn="l" fontAlgn="ctr"/>
                      <a:r>
                        <a:rPr lang="en-US" sz="800" b="0" i="0" u="none" strike="noStrike">
                          <a:solidFill>
                            <a:srgbClr val="000000"/>
                          </a:solidFill>
                          <a:effectLst/>
                          <a:latin typeface="Times New Roman" panose="02020603050405020304" pitchFamily="18" charset="0"/>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13th Year Award, Social Lunch</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Wrightson Ridge STEM Elective Pilot Project</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300" b="0" i="0" u="none" strike="noStrike" dirty="0">
                          <a:solidFill>
                            <a:srgbClr val="000000"/>
                          </a:solidFill>
                          <a:effectLst/>
                          <a:latin typeface="Times New Roman" panose="02020603050405020304" pitchFamily="18" charset="0"/>
                        </a:rPr>
                        <a:t>Success for Students (1/2 </a:t>
                      </a:r>
                      <a:r>
                        <a:rPr lang="en-US" sz="1300" b="0" i="0" u="none" strike="noStrike" dirty="0" err="1">
                          <a:solidFill>
                            <a:srgbClr val="000000"/>
                          </a:solidFill>
                          <a:effectLst/>
                          <a:latin typeface="Times New Roman" panose="02020603050405020304" pitchFamily="18" charset="0"/>
                        </a:rPr>
                        <a:t>Cont</a:t>
                      </a:r>
                      <a:r>
                        <a:rPr lang="en-US" sz="1300" b="0" i="0" u="none" strike="noStrike" dirty="0">
                          <a:solidFill>
                            <a:srgbClr val="000000"/>
                          </a:solidFill>
                          <a:effectLst/>
                          <a:latin typeface="Times New Roman" panose="02020603050405020304" pitchFamily="18" charset="0"/>
                        </a:rPr>
                        <a:t>, 1/2 Sah)</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Times New Roman" panose="02020603050405020304" pitchFamily="18" charset="0"/>
                        </a:rPr>
                        <a:t>Family of Rotary</a:t>
                      </a:r>
                    </a:p>
                    <a:p>
                      <a:pPr algn="ctr" fontAlgn="ctr"/>
                      <a:r>
                        <a:rPr lang="en-US" sz="1200" b="0" i="0" u="none" strike="noStrike" dirty="0">
                          <a:solidFill>
                            <a:srgbClr val="000000"/>
                          </a:solidFill>
                          <a:effectLst/>
                          <a:latin typeface="Times New Roman" panose="02020603050405020304" pitchFamily="18" charset="0"/>
                        </a:rPr>
                        <a:t>(new)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0" i="0" u="none" strike="noStrike" dirty="0">
                          <a:solidFill>
                            <a:srgbClr val="000000"/>
                          </a:solidFill>
                          <a:effectLst/>
                          <a:latin typeface="Times New Roman" panose="02020603050405020304" pitchFamily="18" charset="0"/>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Times New Roman" panose="02020603050405020304" pitchFamily="18" charset="0"/>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b="0" i="0" u="none" strike="noStrike" dirty="0">
                          <a:solidFill>
                            <a:srgbClr val="000000"/>
                          </a:solidFill>
                          <a:effectLst/>
                          <a:latin typeface="Times New Roman" panose="02020603050405020304" pitchFamily="18" charset="0"/>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559838"/>
                  </a:ext>
                </a:extLst>
              </a:tr>
              <a:tr h="247017">
                <a:tc>
                  <a:txBody>
                    <a:bodyPr/>
                    <a:lstStyle/>
                    <a:p>
                      <a:pPr algn="l" fontAlgn="ctr"/>
                      <a:r>
                        <a:rPr lang="en-US" sz="1200" b="0" i="0" u="none" strike="noStrike" kern="1200">
                          <a:solidFill>
                            <a:srgbClr val="000000"/>
                          </a:solidFill>
                          <a:effectLst/>
                          <a:latin typeface="Aptos Narrow" panose="020B0004020202020204" pitchFamily="34" charset="0"/>
                          <a:ea typeface="+mn-ea"/>
                          <a:cs typeface="+mn-cs"/>
                        </a:rPr>
                        <a:t>Dates</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kern="1200">
                          <a:solidFill>
                            <a:srgbClr val="000000"/>
                          </a:solidFill>
                          <a:effectLst/>
                          <a:latin typeface="Aptos Narrow" panose="020B0004020202020204" pitchFamily="34" charset="0"/>
                          <a:ea typeface="+mn-ea"/>
                          <a:cs typeface="+mn-cs"/>
                        </a:rPr>
                        <a:t>Apr '25 TBD</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kern="1200">
                          <a:solidFill>
                            <a:srgbClr val="000000"/>
                          </a:solidFill>
                          <a:effectLst/>
                          <a:latin typeface="Aptos Narrow" panose="020B0004020202020204" pitchFamily="34" charset="0"/>
                          <a:ea typeface="+mn-ea"/>
                          <a:cs typeface="+mn-cs"/>
                        </a:rPr>
                        <a:t>24 - 25 TBD</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kern="1200">
                          <a:solidFill>
                            <a:srgbClr val="000000"/>
                          </a:solidFill>
                          <a:effectLst/>
                          <a:latin typeface="Aptos Narrow" panose="020B0004020202020204" pitchFamily="34" charset="0"/>
                          <a:ea typeface="+mn-ea"/>
                          <a:cs typeface="+mn-cs"/>
                        </a:rPr>
                        <a:t>24-25 School Yr</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kern="1200" dirty="0">
                          <a:solidFill>
                            <a:srgbClr val="000000"/>
                          </a:solidFill>
                          <a:effectLst/>
                          <a:latin typeface="Aptos Narrow" panose="020B0004020202020204" pitchFamily="34" charset="0"/>
                          <a:ea typeface="+mn-ea"/>
                          <a:cs typeface="+mn-cs"/>
                        </a:rPr>
                        <a:t>All Year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kern="1200" dirty="0">
                          <a:solidFill>
                            <a:srgbClr val="000000"/>
                          </a:solidFill>
                          <a:effectLst/>
                          <a:latin typeface="Aptos Narrow" panose="020B0004020202020204" pitchFamily="34" charset="0"/>
                          <a:ea typeface="+mn-ea"/>
                          <a:cs typeface="+mn-cs"/>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Aptos Narrow" panose="020B0004020202020204" pitchFamily="34" charset="0"/>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Aptos Narrow" panose="020B0004020202020204" pitchFamily="34" charset="0"/>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07543669"/>
                  </a:ext>
                </a:extLst>
              </a:tr>
              <a:tr h="190474">
                <a:tc>
                  <a:txBody>
                    <a:bodyPr/>
                    <a:lstStyle/>
                    <a:p>
                      <a:pPr algn="l" fontAlgn="b"/>
                      <a:r>
                        <a:rPr lang="en-US" sz="1200" b="0" i="0" u="none" strike="noStrike" kern="1200">
                          <a:solidFill>
                            <a:srgbClr val="000000"/>
                          </a:solidFill>
                          <a:effectLst/>
                          <a:latin typeface="Aptos Narrow" panose="020B0004020202020204" pitchFamily="34" charset="0"/>
                          <a:ea typeface="+mn-ea"/>
                          <a:cs typeface="+mn-cs"/>
                        </a:rPr>
                        <a:t>Chair</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a:solidFill>
                            <a:srgbClr val="000000"/>
                          </a:solidFill>
                          <a:effectLst/>
                          <a:latin typeface="Aptos Narrow" panose="020B0004020202020204" pitchFamily="34" charset="0"/>
                          <a:ea typeface="+mn-ea"/>
                          <a:cs typeface="+mn-cs"/>
                        </a:rPr>
                        <a:t>Pat Pease</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a:solidFill>
                            <a:srgbClr val="000000"/>
                          </a:solidFill>
                          <a:effectLst/>
                          <a:latin typeface="Aptos Narrow" panose="020B0004020202020204" pitchFamily="34" charset="0"/>
                          <a:ea typeface="+mn-ea"/>
                          <a:cs typeface="+mn-cs"/>
                        </a:rPr>
                        <a:t>Pat Pease?</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a:solidFill>
                            <a:srgbClr val="000000"/>
                          </a:solidFill>
                          <a:effectLst/>
                          <a:latin typeface="Aptos Narrow" panose="020B0004020202020204" pitchFamily="34" charset="0"/>
                          <a:ea typeface="+mn-ea"/>
                          <a:cs typeface="+mn-cs"/>
                        </a:rPr>
                        <a:t>Pat Pease</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dirty="0">
                          <a:solidFill>
                            <a:srgbClr val="000000"/>
                          </a:solidFill>
                          <a:effectLst/>
                          <a:latin typeface="Aptos Narrow" panose="020B0004020202020204" pitchFamily="34" charset="0"/>
                          <a:ea typeface="+mn-ea"/>
                          <a:cs typeface="+mn-cs"/>
                        </a:rPr>
                        <a:t>Bob Auflick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a:solidFill>
                            <a:srgbClr val="000000"/>
                          </a:solidFill>
                          <a:effectLst/>
                          <a:latin typeface="Aptos Narrow" panose="020B0004020202020204" pitchFamily="34" charset="0"/>
                          <a:ea typeface="+mn-ea"/>
                          <a:cs typeface="+mn-cs"/>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98431696"/>
                  </a:ext>
                </a:extLst>
              </a:tr>
              <a:tr h="190474">
                <a:tc>
                  <a:txBody>
                    <a:bodyPr/>
                    <a:lstStyle/>
                    <a:p>
                      <a:pPr algn="l" fontAlgn="b"/>
                      <a:r>
                        <a:rPr lang="en-US" sz="1200" b="0" i="0" u="none" strike="noStrike" kern="1200" dirty="0">
                          <a:solidFill>
                            <a:srgbClr val="000000"/>
                          </a:solidFill>
                          <a:effectLst/>
                          <a:latin typeface="Aptos Narrow" panose="020B0004020202020204" pitchFamily="34" charset="0"/>
                          <a:ea typeface="+mn-ea"/>
                          <a:cs typeface="+mn-cs"/>
                        </a:rPr>
                        <a:t>Co Chair</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a:solidFill>
                            <a:srgbClr val="000000"/>
                          </a:solidFill>
                          <a:effectLst/>
                          <a:latin typeface="Aptos Narrow" panose="020B0004020202020204" pitchFamily="34" charset="0"/>
                          <a:ea typeface="+mn-ea"/>
                          <a:cs typeface="+mn-cs"/>
                        </a:rPr>
                        <a:t>John O'Rourke</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a:solidFill>
                            <a:srgbClr val="000000"/>
                          </a:solidFill>
                          <a:effectLst/>
                          <a:latin typeface="Aptos Narrow" panose="020B0004020202020204" pitchFamily="34" charset="0"/>
                          <a:ea typeface="+mn-ea"/>
                          <a:cs typeface="+mn-cs"/>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a:solidFill>
                            <a:srgbClr val="000000"/>
                          </a:solidFill>
                          <a:effectLst/>
                          <a:latin typeface="Aptos Narrow" panose="020B0004020202020204" pitchFamily="34" charset="0"/>
                          <a:ea typeface="+mn-ea"/>
                          <a:cs typeface="+mn-cs"/>
                        </a:rPr>
                        <a:t>Dick Roberts?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dirty="0">
                          <a:solidFill>
                            <a:srgbClr val="000000"/>
                          </a:solidFill>
                          <a:effectLst/>
                          <a:latin typeface="Aptos Narrow" panose="020B0004020202020204" pitchFamily="34" charset="0"/>
                          <a:ea typeface="+mn-ea"/>
                          <a:cs typeface="+mn-cs"/>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a:solidFill>
                            <a:srgbClr val="000000"/>
                          </a:solidFill>
                          <a:effectLst/>
                          <a:latin typeface="Aptos Narrow" panose="020B0004020202020204" pitchFamily="34" charset="0"/>
                          <a:ea typeface="+mn-ea"/>
                          <a:cs typeface="+mn-cs"/>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81664843"/>
                  </a:ext>
                </a:extLst>
              </a:tr>
              <a:tr h="238714">
                <a:tc>
                  <a:txBody>
                    <a:bodyPr/>
                    <a:lstStyle/>
                    <a:p>
                      <a:pPr algn="l" fontAlgn="b"/>
                      <a:r>
                        <a:rPr lang="en-US" sz="1100" b="0" i="0" u="none" strike="noStrike" kern="1200" dirty="0">
                          <a:solidFill>
                            <a:srgbClr val="000000"/>
                          </a:solidFill>
                          <a:effectLst/>
                          <a:latin typeface="Aptos Narrow" panose="020B0004020202020204" pitchFamily="34" charset="0"/>
                          <a:ea typeface="+mn-ea"/>
                          <a:cs typeface="+mn-cs"/>
                        </a:rPr>
                        <a:t>Chair Elec</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dirty="0">
                          <a:solidFill>
                            <a:srgbClr val="000000"/>
                          </a:solidFill>
                          <a:effectLst/>
                          <a:latin typeface="Aptos Narrow" panose="020B0004020202020204" pitchFamily="34" charset="0"/>
                          <a:ea typeface="+mn-ea"/>
                          <a:cs typeface="+mn-cs"/>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a:solidFill>
                            <a:srgbClr val="000000"/>
                          </a:solidFill>
                          <a:effectLst/>
                          <a:latin typeface="Aptos Narrow" panose="020B0004020202020204" pitchFamily="34" charset="0"/>
                          <a:ea typeface="+mn-ea"/>
                          <a:cs typeface="+mn-cs"/>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a:solidFill>
                            <a:srgbClr val="000000"/>
                          </a:solidFill>
                          <a:effectLst/>
                          <a:latin typeface="Aptos Narrow" panose="020B0004020202020204" pitchFamily="34" charset="0"/>
                          <a:ea typeface="+mn-ea"/>
                          <a:cs typeface="+mn-cs"/>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a:solidFill>
                            <a:srgbClr val="000000"/>
                          </a:solidFill>
                          <a:effectLst/>
                          <a:latin typeface="Aptos Narrow" panose="020B0004020202020204" pitchFamily="34" charset="0"/>
                          <a:ea typeface="+mn-ea"/>
                          <a:cs typeface="+mn-cs"/>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a:solidFill>
                            <a:srgbClr val="000000"/>
                          </a:solidFill>
                          <a:effectLst/>
                          <a:latin typeface="Aptos Narrow" panose="020B0004020202020204" pitchFamily="34" charset="0"/>
                          <a:ea typeface="+mn-ea"/>
                          <a:cs typeface="+mn-cs"/>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1879367"/>
                  </a:ext>
                </a:extLst>
              </a:tr>
              <a:tr h="199997">
                <a:tc>
                  <a:txBody>
                    <a:bodyPr/>
                    <a:lstStyle/>
                    <a:p>
                      <a:pPr algn="l" fontAlgn="b"/>
                      <a:r>
                        <a:rPr lang="en-US" sz="1100" b="0" i="0" u="none" strike="noStrike" kern="1200" dirty="0">
                          <a:solidFill>
                            <a:srgbClr val="000000"/>
                          </a:solidFill>
                          <a:effectLst/>
                          <a:latin typeface="Aptos Narrow" panose="020B0004020202020204" pitchFamily="34" charset="0"/>
                          <a:ea typeface="+mn-ea"/>
                          <a:cs typeface="+mn-cs"/>
                        </a:rPr>
                        <a:t>Past Chair</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a:solidFill>
                            <a:srgbClr val="000000"/>
                          </a:solidFill>
                          <a:effectLst/>
                          <a:latin typeface="Aptos Narrow" panose="020B0004020202020204" pitchFamily="34" charset="0"/>
                          <a:ea typeface="+mn-ea"/>
                          <a:cs typeface="+mn-cs"/>
                        </a:rPr>
                        <a:t>Pat P &amp; Merril E</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a:solidFill>
                            <a:srgbClr val="000000"/>
                          </a:solidFill>
                          <a:effectLst/>
                          <a:latin typeface="Aptos Narrow" panose="020B0004020202020204" pitchFamily="34" charset="0"/>
                          <a:ea typeface="+mn-ea"/>
                          <a:cs typeface="+mn-cs"/>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dirty="0">
                          <a:solidFill>
                            <a:srgbClr val="000000"/>
                          </a:solidFill>
                          <a:effectLst/>
                          <a:latin typeface="Aptos Narrow" panose="020B0004020202020204" pitchFamily="34" charset="0"/>
                          <a:ea typeface="+mn-ea"/>
                          <a:cs typeface="+mn-cs"/>
                        </a:rPr>
                        <a:t> </a:t>
                      </a:r>
                    </a:p>
                  </a:txBody>
                  <a:tcPr marL="6129" marR="6129" marT="6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a:solidFill>
                            <a:srgbClr val="000000"/>
                          </a:solidFill>
                          <a:effectLst/>
                          <a:latin typeface="Aptos Narrow" panose="020B0004020202020204" pitchFamily="34" charset="0"/>
                          <a:ea typeface="+mn-ea"/>
                          <a:cs typeface="+mn-cs"/>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kern="1200" dirty="0">
                          <a:solidFill>
                            <a:srgbClr val="000000"/>
                          </a:solidFill>
                          <a:effectLst/>
                          <a:latin typeface="Aptos Narrow" panose="020B0004020202020204" pitchFamily="34" charset="0"/>
                          <a:ea typeface="+mn-ea"/>
                          <a:cs typeface="+mn-cs"/>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ptos Narrow" panose="020B0004020202020204" pitchFamily="34" charset="0"/>
                        </a:rPr>
                        <a:t> </a:t>
                      </a:r>
                    </a:p>
                  </a:txBody>
                  <a:tcPr marL="6129" marR="6129" marT="6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37167561"/>
                  </a:ext>
                </a:extLst>
              </a:tr>
              <a:tr h="199997">
                <a:tc gridSpan="5">
                  <a:txBody>
                    <a:bodyPr/>
                    <a:lstStyle/>
                    <a:p>
                      <a:pPr algn="l" fontAlgn="b"/>
                      <a:r>
                        <a:rPr lang="en-US" sz="700" b="0" i="0" u="none" strike="noStrike">
                          <a:solidFill>
                            <a:srgbClr val="000000"/>
                          </a:solidFill>
                          <a:effectLst/>
                          <a:latin typeface="Aptos Narrow" panose="020B0004020202020204" pitchFamily="34" charset="0"/>
                        </a:rPr>
                        <a:t>Rotary Work days (Wrightson Ridge Rotary Sensory Garden July)</a:t>
                      </a:r>
                    </a:p>
                  </a:txBody>
                  <a:tcPr marL="6129" marR="6129" marT="6129"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l" fontAlgn="b"/>
                      <a:r>
                        <a:rPr lang="en-US" sz="700" b="0" i="0" u="none" strike="noStrike" dirty="0">
                          <a:solidFill>
                            <a:srgbClr val="000000"/>
                          </a:solidFill>
                          <a:effectLst/>
                          <a:latin typeface="Aptos Narrow" panose="020B0004020202020204" pitchFamily="34" charset="0"/>
                        </a:rPr>
                        <a:t>Cleft Palate MX  sept?, donation?, Bob S attended?</a:t>
                      </a:r>
                    </a:p>
                  </a:txBody>
                  <a:tcPr marL="6129" marR="6129" marT="6129"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40707758"/>
                  </a:ext>
                </a:extLst>
              </a:tr>
            </a:tbl>
          </a:graphicData>
        </a:graphic>
      </p:graphicFrame>
    </p:spTree>
    <p:extLst>
      <p:ext uri="{BB962C8B-B14F-4D97-AF65-F5344CB8AC3E}">
        <p14:creationId xmlns:p14="http://schemas.microsoft.com/office/powerpoint/2010/main" val="3663100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905132" y="266701"/>
            <a:ext cx="10381735" cy="991629"/>
          </a:xfrm>
        </p:spPr>
        <p:txBody>
          <a:bodyPr>
            <a:normAutofit/>
          </a:bodyPr>
          <a:lstStyle/>
          <a:p>
            <a:r>
              <a:rPr lang="en-US" b="1" i="1" dirty="0">
                <a:solidFill>
                  <a:schemeClr val="accent5">
                    <a:lumMod val="75000"/>
                  </a:schemeClr>
                </a:solidFill>
              </a:rPr>
              <a:t>Donations and Funding Requests</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584971" y="1112729"/>
            <a:ext cx="10563226" cy="5606570"/>
          </a:xfrm>
        </p:spPr>
        <p:txBody>
          <a:bodyPr>
            <a:noAutofit/>
          </a:bodyPr>
          <a:lstStyle/>
          <a:p>
            <a:r>
              <a:rPr lang="en-US" dirty="0"/>
              <a:t>Foundation Funding Recent Request - Jerry Kriebel</a:t>
            </a:r>
          </a:p>
          <a:p>
            <a:pPr lvl="1"/>
            <a:r>
              <a:rPr lang="en-US" dirty="0"/>
              <a:t>$1000 donation will be voted on next Foundation meeting (7/23)</a:t>
            </a:r>
          </a:p>
          <a:p>
            <a:pPr lvl="2"/>
            <a:r>
              <a:rPr lang="en-US" dirty="0"/>
              <a:t>Supports sponsorship of the Hunger Walk on 9/14 at Historic Canoa Ranch 8:00am</a:t>
            </a:r>
          </a:p>
          <a:p>
            <a:pPr lvl="3"/>
            <a:r>
              <a:rPr lang="en-US" dirty="0"/>
              <a:t>Recognition in CFB’s website event listing		</a:t>
            </a:r>
          </a:p>
          <a:p>
            <a:pPr lvl="3"/>
            <a:r>
              <a:rPr lang="en-US" dirty="0"/>
              <a:t>Logo on event registration page</a:t>
            </a:r>
          </a:p>
          <a:p>
            <a:pPr lvl="3"/>
            <a:r>
              <a:rPr lang="en-US" dirty="0"/>
              <a:t>Company banner displayed at the event (provided by sponsor)</a:t>
            </a:r>
          </a:p>
          <a:p>
            <a:pPr lvl="3"/>
            <a:r>
              <a:rPr lang="en-US" dirty="0"/>
              <a:t>Opportunity to distribute promotional items to walkers (onsite)</a:t>
            </a:r>
          </a:p>
          <a:p>
            <a:pPr lvl="3"/>
            <a:r>
              <a:rPr lang="en-US" dirty="0"/>
              <a:t>Thankyou poster board displayed at event</a:t>
            </a:r>
          </a:p>
          <a:p>
            <a:pPr lvl="3"/>
            <a:r>
              <a:rPr lang="en-US" dirty="0"/>
              <a:t>Complimentary registrants for corporate team (10)</a:t>
            </a:r>
          </a:p>
          <a:p>
            <a:pPr lvl="3"/>
            <a:r>
              <a:rPr lang="en-US" dirty="0"/>
              <a:t>T-Shirts for registrants (10)</a:t>
            </a:r>
          </a:p>
          <a:p>
            <a:pPr lvl="2"/>
            <a:r>
              <a:rPr lang="en-US" dirty="0"/>
              <a:t>Individual registration-$25.00 (with Shirt) </a:t>
            </a:r>
          </a:p>
          <a:p>
            <a:pPr lvl="2"/>
            <a:r>
              <a:rPr lang="en-US" dirty="0"/>
              <a:t>Youth Walker (ages 6-12) - $10.00 (with Hunger Hero cape)</a:t>
            </a:r>
          </a:p>
          <a:p>
            <a:pPr lvl="2"/>
            <a:r>
              <a:rPr lang="en-US" dirty="0"/>
              <a:t>Child Walker(5 years and under) FREE(with Hunger Hero Cape)</a:t>
            </a:r>
          </a:p>
          <a:p>
            <a:pPr lvl="2"/>
            <a:r>
              <a:rPr lang="en-US" dirty="0"/>
              <a:t>Virtual Walter(No Walk)-$25.00(With Shirt) </a:t>
            </a:r>
          </a:p>
          <a:p>
            <a:pPr marL="457200" lvl="1" indent="0">
              <a:buNone/>
            </a:pPr>
            <a:endParaRPr lang="en-US" sz="2200" dirty="0">
              <a:effectLst/>
              <a:latin typeface="bookman"/>
              <a:ea typeface="Times New Roman" panose="02020603050405020304" pitchFamily="18" charset="0"/>
              <a:cs typeface="Aptos" panose="020B0004020202020204" pitchFamily="34" charset="0"/>
            </a:endParaRPr>
          </a:p>
        </p:txBody>
      </p:sp>
    </p:spTree>
    <p:extLst>
      <p:ext uri="{BB962C8B-B14F-4D97-AF65-F5344CB8AC3E}">
        <p14:creationId xmlns:p14="http://schemas.microsoft.com/office/powerpoint/2010/main" val="895840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762257" y="133351"/>
            <a:ext cx="10381735" cy="991629"/>
          </a:xfrm>
        </p:spPr>
        <p:txBody>
          <a:bodyPr>
            <a:normAutofit/>
          </a:bodyPr>
          <a:lstStyle/>
          <a:p>
            <a:r>
              <a:rPr lang="en-US" b="1" i="1" dirty="0">
                <a:solidFill>
                  <a:schemeClr val="accent5">
                    <a:lumMod val="75000"/>
                  </a:schemeClr>
                </a:solidFill>
              </a:rPr>
              <a:t>Donations and Funding Requests</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462309" y="984729"/>
            <a:ext cx="10563226" cy="5606570"/>
          </a:xfrm>
        </p:spPr>
        <p:txBody>
          <a:bodyPr>
            <a:noAutofit/>
          </a:bodyPr>
          <a:lstStyle/>
          <a:p>
            <a:r>
              <a:rPr lang="en-US" dirty="0"/>
              <a:t>Foundation Funding Recent Request - Jerry Kriebel</a:t>
            </a:r>
          </a:p>
          <a:p>
            <a:pPr lvl="1"/>
            <a:r>
              <a:rPr lang="en-US" dirty="0"/>
              <a:t>$1000 donation to the </a:t>
            </a:r>
            <a:r>
              <a:rPr lang="nl-NL" dirty="0"/>
              <a:t>Cleft Palate Surgery Project </a:t>
            </a:r>
            <a:r>
              <a:rPr lang="en-US" dirty="0"/>
              <a:t>will be discussed / voted on next Foundation meeting (7/23)</a:t>
            </a:r>
          </a:p>
          <a:p>
            <a:pPr lvl="2"/>
            <a:r>
              <a:rPr lang="en-US" sz="1800" dirty="0">
                <a:latin typeface="bookman"/>
                <a:ea typeface="Times New Roman" panose="02020603050405020304" pitchFamily="18" charset="0"/>
                <a:cs typeface="Aptos" panose="020B0004020202020204" pitchFamily="34" charset="0"/>
              </a:rPr>
              <a:t>A fellow club Rotarian considering becoming our newest Roger Baxter Society Member through a one-time donation of $2500 to our foundation</a:t>
            </a:r>
          </a:p>
          <a:p>
            <a:pPr lvl="3"/>
            <a:r>
              <a:rPr lang="en-US" sz="1600" dirty="0">
                <a:effectLst/>
                <a:latin typeface="bookman"/>
                <a:ea typeface="Times New Roman" panose="02020603050405020304" pitchFamily="18" charset="0"/>
                <a:cs typeface="Aptos" panose="020B0004020202020204" pitchFamily="34" charset="0"/>
              </a:rPr>
              <a:t>Member requested ½ half in</a:t>
            </a:r>
            <a:r>
              <a:rPr lang="en-US" sz="1600" dirty="0">
                <a:latin typeface="bookman"/>
                <a:ea typeface="Times New Roman" panose="02020603050405020304" pitchFamily="18" charset="0"/>
                <a:cs typeface="Aptos" panose="020B0004020202020204" pitchFamily="34" charset="0"/>
              </a:rPr>
              <a:t> </a:t>
            </a:r>
            <a:r>
              <a:rPr lang="en-US" sz="1600" dirty="0">
                <a:effectLst/>
                <a:latin typeface="bookman"/>
                <a:ea typeface="Times New Roman" panose="02020603050405020304" pitchFamily="18" charset="0"/>
                <a:cs typeface="Aptos" panose="020B0004020202020204" pitchFamily="34" charset="0"/>
              </a:rPr>
              <a:t>support of the Cleft Palate Surgery ($1250)</a:t>
            </a:r>
          </a:p>
          <a:p>
            <a:pPr lvl="3"/>
            <a:r>
              <a:rPr lang="en-US" sz="1600" dirty="0">
                <a:effectLst/>
                <a:latin typeface="bookman"/>
                <a:ea typeface="Times New Roman" panose="02020603050405020304" pitchFamily="18" charset="0"/>
                <a:cs typeface="Aptos" panose="020B0004020202020204" pitchFamily="34" charset="0"/>
              </a:rPr>
              <a:t>Therefore, total target donation to Cleft Palate Surgery currently at $2250!! </a:t>
            </a:r>
            <a:endParaRPr lang="en-US" sz="1600" dirty="0">
              <a:latin typeface="bookman"/>
              <a:ea typeface="Times New Roman" panose="02020603050405020304" pitchFamily="18" charset="0"/>
              <a:cs typeface="Aptos" panose="020B0004020202020204" pitchFamily="34" charset="0"/>
            </a:endParaRPr>
          </a:p>
          <a:p>
            <a:pPr lvl="3"/>
            <a:r>
              <a:rPr lang="en-US" sz="1600" dirty="0">
                <a:latin typeface="Aptos" panose="020B0004020202020204" pitchFamily="34" charset="0"/>
                <a:ea typeface="Aptos" panose="020B0004020202020204" pitchFamily="34" charset="0"/>
                <a:cs typeface="Aptos" panose="020B0004020202020204" pitchFamily="34" charset="0"/>
              </a:rPr>
              <a:t>To support children (and families) undergoing this year’s annual cleft palate surgeries in Hermosillo, trip will leave (carpool) on 1</a:t>
            </a:r>
            <a:r>
              <a:rPr lang="en-US" sz="1600" dirty="0">
                <a:effectLst/>
                <a:latin typeface="Aptos" panose="020B0004020202020204" pitchFamily="34" charset="0"/>
                <a:ea typeface="Aptos" panose="020B0004020202020204" pitchFamily="34" charset="0"/>
                <a:cs typeface="Aptos" panose="020B0004020202020204" pitchFamily="34" charset="0"/>
              </a:rPr>
              <a:t>0/4 and </a:t>
            </a:r>
            <a:r>
              <a:rPr lang="en-US" sz="1600" dirty="0">
                <a:latin typeface="Aptos" panose="020B0004020202020204" pitchFamily="34" charset="0"/>
                <a:ea typeface="Aptos" panose="020B0004020202020204" pitchFamily="34" charset="0"/>
                <a:cs typeface="Aptos" panose="020B0004020202020204" pitchFamily="34" charset="0"/>
              </a:rPr>
              <a:t>will be a </a:t>
            </a:r>
            <a:r>
              <a:rPr lang="en-US" sz="1600" dirty="0">
                <a:effectLst/>
                <a:latin typeface="Aptos" panose="020B0004020202020204" pitchFamily="34" charset="0"/>
                <a:ea typeface="Aptos" panose="020B0004020202020204" pitchFamily="34" charset="0"/>
                <a:cs typeface="Aptos" panose="020B0004020202020204" pitchFamily="34" charset="0"/>
              </a:rPr>
              <a:t>three-day trip.  9 out of 15 rooms still available.   If anyone wants to go, please contact Bud Eckhart (</a:t>
            </a:r>
            <a:r>
              <a:rPr lang="en-US" sz="1600" dirty="0">
                <a:effectLst/>
                <a:latin typeface="Aptos" panose="020B0004020202020204" pitchFamily="34" charset="0"/>
                <a:ea typeface="Aptos" panose="020B0004020202020204" pitchFamily="34" charset="0"/>
                <a:cs typeface="Aptos" panose="020B0004020202020204" pitchFamily="34" charset="0"/>
                <a:hlinkClick r:id="rId2"/>
              </a:rPr>
              <a:t>eckhartbud@gmail.com</a:t>
            </a:r>
            <a:r>
              <a:rPr lang="en-US" sz="1600" dirty="0">
                <a:effectLst/>
                <a:latin typeface="Aptos" panose="020B0004020202020204" pitchFamily="34" charset="0"/>
                <a:ea typeface="Aptos" panose="020B0004020202020204" pitchFamily="34" charset="0"/>
                <a:cs typeface="Aptos" panose="020B0004020202020204" pitchFamily="34" charset="0"/>
              </a:rPr>
              <a:t>) before 8/10/24</a:t>
            </a:r>
            <a:endParaRPr lang="en-US" sz="1600" dirty="0">
              <a:latin typeface="Aptos" panose="020B0004020202020204" pitchFamily="34" charset="0"/>
              <a:ea typeface="Aptos" panose="020B0004020202020204" pitchFamily="34" charset="0"/>
              <a:cs typeface="Aptos" panose="020B0004020202020204" pitchFamily="34" charset="0"/>
            </a:endParaRPr>
          </a:p>
          <a:p>
            <a:r>
              <a:rPr lang="en-US" dirty="0"/>
              <a:t>$2000 Donation to CPAC presented at club meeting on 7/16/24</a:t>
            </a:r>
          </a:p>
          <a:p>
            <a:r>
              <a:rPr lang="en-US" sz="2600" dirty="0">
                <a:latin typeface="bookman"/>
                <a:ea typeface="Times New Roman" panose="02020603050405020304" pitchFamily="18" charset="0"/>
                <a:cs typeface="Aptos" panose="020B0004020202020204" pitchFamily="34" charset="0"/>
              </a:rPr>
              <a:t>Minutes from the 6/25 foundation meeting:  </a:t>
            </a:r>
          </a:p>
          <a:p>
            <a:pPr lvl="2"/>
            <a:r>
              <a:rPr lang="en-US" sz="1800" dirty="0">
                <a:latin typeface="bookman"/>
                <a:ea typeface="Times New Roman" panose="02020603050405020304" pitchFamily="18" charset="0"/>
                <a:cs typeface="Aptos" panose="020B0004020202020204" pitchFamily="34" charset="0"/>
              </a:rPr>
              <a:t>Thank you letters received from both Food Banks.</a:t>
            </a:r>
          </a:p>
          <a:p>
            <a:pPr lvl="2"/>
            <a:r>
              <a:rPr lang="en-US" sz="1800" dirty="0">
                <a:latin typeface="bookman"/>
                <a:ea typeface="Times New Roman" panose="02020603050405020304" pitchFamily="18" charset="0"/>
                <a:cs typeface="Aptos" panose="020B0004020202020204" pitchFamily="34" charset="0"/>
              </a:rPr>
              <a:t>Thank you letter from Claudia Ortega, </a:t>
            </a:r>
            <a:r>
              <a:rPr lang="en-US" sz="1800" dirty="0" err="1">
                <a:latin typeface="bookman"/>
                <a:ea typeface="Times New Roman" panose="02020603050405020304" pitchFamily="18" charset="0"/>
                <a:cs typeface="Aptos" panose="020B0004020202020204" pitchFamily="34" charset="0"/>
              </a:rPr>
              <a:t>Pasada</a:t>
            </a:r>
            <a:r>
              <a:rPr lang="en-US" sz="1800" dirty="0">
                <a:latin typeface="bookman"/>
                <a:ea typeface="Times New Roman" panose="02020603050405020304" pitchFamily="18" charset="0"/>
                <a:cs typeface="Aptos" panose="020B0004020202020204" pitchFamily="34" charset="0"/>
              </a:rPr>
              <a:t> Life Community Services for a $1000 donation</a:t>
            </a:r>
          </a:p>
          <a:p>
            <a:pPr lvl="2"/>
            <a:r>
              <a:rPr lang="en-US" sz="1800" dirty="0">
                <a:effectLst/>
                <a:latin typeface="bookman"/>
                <a:ea typeface="Times New Roman" panose="02020603050405020304" pitchFamily="18" charset="0"/>
                <a:cs typeface="Aptos" panose="020B0004020202020204" pitchFamily="34" charset="0"/>
              </a:rPr>
              <a:t>Donation to Valley Assistance Services (VAS) discussed, new</a:t>
            </a:r>
            <a:r>
              <a:rPr lang="en-US" sz="1800" dirty="0">
                <a:latin typeface="bookman"/>
                <a:ea typeface="Times New Roman" panose="02020603050405020304" pitchFamily="18" charset="0"/>
                <a:cs typeface="Aptos" panose="020B0004020202020204" pitchFamily="34" charset="0"/>
              </a:rPr>
              <a:t>er member Becky Mansfield volunteered to set up a VAS tour and review of programs.  </a:t>
            </a:r>
          </a:p>
          <a:p>
            <a:pPr lvl="3"/>
            <a:r>
              <a:rPr lang="en-US" sz="1600" dirty="0">
                <a:latin typeface="bookman"/>
                <a:ea typeface="Times New Roman" panose="02020603050405020304" pitchFamily="18" charset="0"/>
                <a:cs typeface="Aptos" panose="020B0004020202020204" pitchFamily="34" charset="0"/>
              </a:rPr>
              <a:t>Tour / review completed 7/16, Becky and Jeff Mansfield, Phil Noble, </a:t>
            </a:r>
            <a:r>
              <a:rPr lang="en-US" sz="1600" dirty="0" err="1">
                <a:latin typeface="bookman"/>
                <a:ea typeface="Times New Roman" panose="02020603050405020304" pitchFamily="18" charset="0"/>
                <a:cs typeface="Aptos" panose="020B0004020202020204" pitchFamily="34" charset="0"/>
              </a:rPr>
              <a:t>Merril</a:t>
            </a:r>
            <a:r>
              <a:rPr lang="en-US" sz="1600" dirty="0">
                <a:latin typeface="bookman"/>
                <a:ea typeface="Times New Roman" panose="02020603050405020304" pitchFamily="18" charset="0"/>
                <a:cs typeface="Aptos" panose="020B0004020202020204" pitchFamily="34" charset="0"/>
              </a:rPr>
              <a:t> </a:t>
            </a:r>
            <a:r>
              <a:rPr lang="en-US" sz="1600" dirty="0" err="1">
                <a:latin typeface="bookman"/>
                <a:ea typeface="Times New Roman" panose="02020603050405020304" pitchFamily="18" charset="0"/>
                <a:cs typeface="Aptos" panose="020B0004020202020204" pitchFamily="34" charset="0"/>
              </a:rPr>
              <a:t>Ehrmentrout</a:t>
            </a:r>
            <a:r>
              <a:rPr lang="en-US" sz="1600" dirty="0">
                <a:latin typeface="bookman"/>
                <a:ea typeface="Times New Roman" panose="02020603050405020304" pitchFamily="18" charset="0"/>
                <a:cs typeface="Aptos" panose="020B0004020202020204" pitchFamily="34" charset="0"/>
              </a:rPr>
              <a:t>, Jerry Kriebel, and Bob Shevlin in attendance.  VAS donation discussion to be continued at next foundation meeting 7/23.</a:t>
            </a:r>
            <a:endParaRPr lang="en-US" sz="1600" dirty="0">
              <a:effectLst/>
              <a:latin typeface="bookman"/>
              <a:ea typeface="Times New Roman" panose="02020603050405020304" pitchFamily="18" charset="0"/>
              <a:cs typeface="Aptos" panose="020B0004020202020204" pitchFamily="34" charset="0"/>
            </a:endParaRPr>
          </a:p>
          <a:p>
            <a:pPr lvl="1"/>
            <a:endParaRPr lang="en-US" sz="2200" dirty="0">
              <a:effectLst/>
              <a:latin typeface="bookman"/>
              <a:ea typeface="Times New Roman" panose="02020603050405020304" pitchFamily="18" charset="0"/>
              <a:cs typeface="Aptos" panose="020B0004020202020204" pitchFamily="34" charset="0"/>
            </a:endParaRPr>
          </a:p>
        </p:txBody>
      </p:sp>
    </p:spTree>
    <p:extLst>
      <p:ext uri="{BB962C8B-B14F-4D97-AF65-F5344CB8AC3E}">
        <p14:creationId xmlns:p14="http://schemas.microsoft.com/office/powerpoint/2010/main" val="4063417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832910" y="296979"/>
            <a:ext cx="10381735" cy="991629"/>
          </a:xfrm>
        </p:spPr>
        <p:txBody>
          <a:bodyPr>
            <a:normAutofit fontScale="90000"/>
          </a:bodyPr>
          <a:lstStyle/>
          <a:p>
            <a:r>
              <a:rPr lang="en-US" b="1" i="1" dirty="0">
                <a:solidFill>
                  <a:schemeClr val="accent5">
                    <a:lumMod val="75000"/>
                  </a:schemeClr>
                </a:solidFill>
              </a:rPr>
              <a:t>13</a:t>
            </a:r>
            <a:r>
              <a:rPr lang="en-US" b="1" i="1" baseline="30000" dirty="0">
                <a:solidFill>
                  <a:schemeClr val="accent5">
                    <a:lumMod val="75000"/>
                  </a:schemeClr>
                </a:solidFill>
              </a:rPr>
              <a:t>th</a:t>
            </a:r>
            <a:r>
              <a:rPr lang="en-US" b="1" i="1" dirty="0">
                <a:solidFill>
                  <a:schemeClr val="accent5">
                    <a:lumMod val="75000"/>
                  </a:schemeClr>
                </a:solidFill>
              </a:rPr>
              <a:t> Year Mentoring Program at High Schools</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337387" y="1288608"/>
            <a:ext cx="11372780" cy="5342839"/>
          </a:xfrm>
        </p:spPr>
        <p:txBody>
          <a:bodyPr>
            <a:noAutofit/>
          </a:bodyPr>
          <a:lstStyle/>
          <a:p>
            <a:r>
              <a:rPr lang="en-US" sz="2400" dirty="0"/>
              <a:t>First Mentor Orientation completed July 11th at the SUSD District office </a:t>
            </a:r>
          </a:p>
          <a:p>
            <a:pPr lvl="1"/>
            <a:r>
              <a:rPr lang="en-US" sz="2000" dirty="0"/>
              <a:t>11 mentors attended, </a:t>
            </a:r>
            <a:r>
              <a:rPr lang="en-US" sz="2000" u="sng" dirty="0"/>
              <a:t>9 mentors out of 20 from our club attended </a:t>
            </a:r>
          </a:p>
          <a:p>
            <a:pPr lvl="2"/>
            <a:r>
              <a:rPr lang="en-US" sz="1800" dirty="0">
                <a:highlight>
                  <a:srgbClr val="00FF00"/>
                </a:highlight>
              </a:rPr>
              <a:t>Additional program orientation dates to be announced</a:t>
            </a:r>
            <a:r>
              <a:rPr lang="en-US" sz="1800" dirty="0"/>
              <a:t>, please arrange to attend</a:t>
            </a:r>
          </a:p>
          <a:p>
            <a:pPr lvl="1"/>
            <a:r>
              <a:rPr lang="en-US" sz="2000" dirty="0"/>
              <a:t>Mentor / Program Information: contact Pat Pease at </a:t>
            </a:r>
            <a:r>
              <a:rPr lang="en-US" sz="2000" dirty="0">
                <a:hlinkClick r:id="rId2">
                  <a:extLst>
                    <a:ext uri="{A12FA001-AC4F-418D-AE19-62706E023703}">
                      <ahyp:hlinkClr xmlns:ahyp="http://schemas.microsoft.com/office/drawing/2018/hyperlinkcolor" val="tx"/>
                    </a:ext>
                  </a:extLst>
                </a:hlinkClick>
              </a:rPr>
              <a:t>gvrotary@yahoo.com</a:t>
            </a:r>
            <a:r>
              <a:rPr lang="en-US" sz="2000" dirty="0"/>
              <a:t> or John O’Rourke at orourkejohnf@gmail.com</a:t>
            </a:r>
          </a:p>
          <a:p>
            <a:r>
              <a:rPr lang="en-US" sz="2400" dirty="0"/>
              <a:t>John O’Rourke visited VV morning club July 11</a:t>
            </a:r>
            <a:r>
              <a:rPr lang="en-US" sz="2400" baseline="30000" dirty="0"/>
              <a:t>th</a:t>
            </a:r>
          </a:p>
          <a:p>
            <a:pPr lvl="1"/>
            <a:r>
              <a:rPr lang="en-US" sz="2000" dirty="0">
                <a:highlight>
                  <a:srgbClr val="00FF00"/>
                </a:highlight>
              </a:rPr>
              <a:t>Update:  6 members </a:t>
            </a:r>
            <a:r>
              <a:rPr lang="en-US" sz="2000" dirty="0"/>
              <a:t>signed up to mentor, waiting for 2 additional interested zoom participants’ information from Steve Silbulsky.  1 sign up as a speaker for career day</a:t>
            </a:r>
          </a:p>
          <a:p>
            <a:pPr lvl="1"/>
            <a:r>
              <a:rPr lang="en-US" sz="2000" dirty="0">
                <a:highlight>
                  <a:srgbClr val="00FF00"/>
                </a:highlight>
              </a:rPr>
              <a:t>Update</a:t>
            </a:r>
            <a:r>
              <a:rPr lang="en-US" sz="2000" dirty="0"/>
              <a:t>: Ron Darrah will send out signup list again 7/25</a:t>
            </a:r>
            <a:r>
              <a:rPr lang="en-US" sz="2000" dirty="0">
                <a:highlight>
                  <a:srgbClr val="00FF00"/>
                </a:highlight>
              </a:rPr>
              <a:t> </a:t>
            </a:r>
          </a:p>
          <a:p>
            <a:pPr lvl="2"/>
            <a:r>
              <a:rPr lang="en-US" sz="1800" dirty="0"/>
              <a:t>Michele Lewis, President, will add into their meeting slides to include program contact names  John O’Rourke and Pat Pease.</a:t>
            </a:r>
          </a:p>
          <a:p>
            <a:r>
              <a:rPr lang="en-US" sz="2400" dirty="0"/>
              <a:t>All Club Members:  if you have family and/or friends that would like to help our community HS kids by being a mentor:  </a:t>
            </a:r>
          </a:p>
          <a:p>
            <a:pPr lvl="1"/>
            <a:r>
              <a:rPr lang="en-US" sz="2000" dirty="0"/>
              <a:t>Get their information and fill out the community signup sheet (sent on email 7/15, hard copy at each table) and give to Pat Pease or John O’Rourke</a:t>
            </a:r>
          </a:p>
        </p:txBody>
      </p:sp>
    </p:spTree>
    <p:extLst>
      <p:ext uri="{BB962C8B-B14F-4D97-AF65-F5344CB8AC3E}">
        <p14:creationId xmlns:p14="http://schemas.microsoft.com/office/powerpoint/2010/main" val="3982942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832910" y="296979"/>
            <a:ext cx="10381735" cy="991629"/>
          </a:xfrm>
        </p:spPr>
        <p:txBody>
          <a:bodyPr>
            <a:normAutofit fontScale="90000"/>
          </a:bodyPr>
          <a:lstStyle/>
          <a:p>
            <a:r>
              <a:rPr lang="en-US" b="1" i="1" dirty="0">
                <a:solidFill>
                  <a:schemeClr val="accent5">
                    <a:lumMod val="75000"/>
                  </a:schemeClr>
                </a:solidFill>
              </a:rPr>
              <a:t>13</a:t>
            </a:r>
            <a:r>
              <a:rPr lang="en-US" b="1" i="1" baseline="30000" dirty="0">
                <a:solidFill>
                  <a:schemeClr val="accent5">
                    <a:lumMod val="75000"/>
                  </a:schemeClr>
                </a:solidFill>
              </a:rPr>
              <a:t>th</a:t>
            </a:r>
            <a:r>
              <a:rPr lang="en-US" b="1" i="1" dirty="0">
                <a:solidFill>
                  <a:schemeClr val="accent5">
                    <a:lumMod val="75000"/>
                  </a:schemeClr>
                </a:solidFill>
              </a:rPr>
              <a:t> Year Program School Volunteer Vetting Process</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257566" y="1177147"/>
            <a:ext cx="11372780" cy="5605352"/>
          </a:xfrm>
        </p:spPr>
        <p:txBody>
          <a:bodyPr>
            <a:noAutofit/>
          </a:bodyPr>
          <a:lstStyle/>
          <a:p>
            <a:pPr marL="342900" marR="0" lvl="0" indent="-342900">
              <a:lnSpc>
                <a:spcPct val="115000"/>
              </a:lnSpc>
              <a:spcBef>
                <a:spcPts val="2000"/>
              </a:spcBef>
              <a:spcAft>
                <a:spcPts val="0"/>
              </a:spcAft>
              <a:buFont typeface="Arial" panose="020B0604020202020204" pitchFamily="34" charset="0"/>
              <a:buChar char="●"/>
            </a:pPr>
            <a:r>
              <a:rPr lang="en-US" sz="2400" b="1" u="none" strike="noStrike" kern="0" dirty="0">
                <a:effectLst/>
                <a:latin typeface="Arial" panose="020B0604020202020204" pitchFamily="34" charset="0"/>
              </a:rPr>
              <a:t>Complete Affidavit </a:t>
            </a:r>
          </a:p>
          <a:p>
            <a:pPr marL="742950" marR="0" lvl="1" indent="-285750">
              <a:lnSpc>
                <a:spcPct val="115000"/>
              </a:lnSpc>
              <a:spcBef>
                <a:spcPts val="0"/>
              </a:spcBef>
              <a:spcAft>
                <a:spcPts val="0"/>
              </a:spcAft>
              <a:buFont typeface="Arial" panose="020B0604020202020204" pitchFamily="34" charset="0"/>
              <a:buChar char="○"/>
            </a:pPr>
            <a:r>
              <a:rPr lang="en-US" sz="1800" b="1" u="sng" strike="noStrike" kern="0" dirty="0">
                <a:effectLst/>
                <a:latin typeface="Arial" panose="020B0604020202020204" pitchFamily="34" charset="0"/>
              </a:rPr>
              <a:t>With ID</a:t>
            </a:r>
            <a:r>
              <a:rPr lang="en-US" sz="1800" b="1" u="none" strike="noStrike" kern="0" dirty="0">
                <a:effectLst/>
                <a:latin typeface="Arial" panose="020B0604020202020204" pitchFamily="34" charset="0"/>
              </a:rPr>
              <a:t> and </a:t>
            </a:r>
            <a:r>
              <a:rPr lang="en-US" sz="1800" b="1" u="sng" strike="noStrike" kern="0" dirty="0">
                <a:effectLst/>
                <a:latin typeface="Arial" panose="020B0604020202020204" pitchFamily="34" charset="0"/>
              </a:rPr>
              <a:t>signature in the presence of Notary</a:t>
            </a:r>
            <a:endParaRPr lang="en-US" sz="1800" b="1" u="none" strike="noStrike" kern="0" dirty="0">
              <a:effectLst/>
              <a:latin typeface="Arial" panose="020B0604020202020204" pitchFamily="34" charset="0"/>
            </a:endParaRPr>
          </a:p>
          <a:p>
            <a:pPr marL="742950" marR="0" lvl="1" indent="-285750">
              <a:lnSpc>
                <a:spcPct val="115000"/>
              </a:lnSpc>
              <a:spcBef>
                <a:spcPts val="0"/>
              </a:spcBef>
              <a:spcAft>
                <a:spcPts val="0"/>
              </a:spcAft>
              <a:buFont typeface="Arial" panose="020B0604020202020204" pitchFamily="34" charset="0"/>
              <a:buChar char="○"/>
            </a:pPr>
            <a:r>
              <a:rPr lang="en-US" sz="1800" u="none" strike="noStrike" dirty="0">
                <a:effectLst/>
                <a:latin typeface="Arial" panose="020B0604020202020204" pitchFamily="34" charset="0"/>
                <a:ea typeface="Arial" panose="020B0604020202020204" pitchFamily="34" charset="0"/>
              </a:rPr>
              <a:t>Can be completed for free at Sahuarita Unified District Office, M-F, 7:30am - 4pm</a:t>
            </a:r>
            <a:br>
              <a:rPr lang="en-US" sz="1500" u="none" strike="noStrike" dirty="0">
                <a:effectLst/>
                <a:latin typeface="Arial" panose="020B0604020202020204" pitchFamily="34" charset="0"/>
                <a:ea typeface="Arial" panose="020B0604020202020204" pitchFamily="34" charset="0"/>
              </a:rPr>
            </a:br>
            <a:endParaRPr lang="en-US" sz="11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2400" b="1" u="none" strike="noStrike" kern="0" dirty="0">
                <a:effectLst/>
                <a:latin typeface="Arial" panose="020B0604020202020204" pitchFamily="34" charset="0"/>
              </a:rPr>
              <a:t>Complete online application, for each high school</a:t>
            </a:r>
          </a:p>
          <a:p>
            <a:pPr marL="742950" marR="0" lvl="1" indent="-285750">
              <a:lnSpc>
                <a:spcPct val="115000"/>
              </a:lnSpc>
              <a:spcBef>
                <a:spcPts val="0"/>
              </a:spcBef>
              <a:spcAft>
                <a:spcPts val="0"/>
              </a:spcAft>
              <a:buFont typeface="Arial" panose="020B0604020202020204" pitchFamily="34" charset="0"/>
              <a:buChar char="○"/>
            </a:pPr>
            <a:r>
              <a:rPr lang="en-US" sz="1800" u="none" strike="noStrike" dirty="0">
                <a:effectLst/>
                <a:latin typeface="Arial" panose="020B0604020202020204" pitchFamily="34" charset="0"/>
                <a:ea typeface="Arial" panose="020B0604020202020204" pitchFamily="34" charset="0"/>
              </a:rPr>
              <a:t>Application </a:t>
            </a:r>
            <a:r>
              <a:rPr lang="en-US" sz="1800" b="1" u="none" strike="noStrike" dirty="0">
                <a:effectLst/>
                <a:latin typeface="Arial" panose="020B0604020202020204" pitchFamily="34" charset="0"/>
                <a:ea typeface="Arial" panose="020B0604020202020204" pitchFamily="34" charset="0"/>
              </a:rPr>
              <a:t>only</a:t>
            </a:r>
            <a:r>
              <a:rPr lang="en-US" sz="1800" u="none" strike="noStrike" dirty="0">
                <a:effectLst/>
                <a:latin typeface="Arial" panose="020B0604020202020204" pitchFamily="34" charset="0"/>
                <a:ea typeface="Arial" panose="020B0604020202020204" pitchFamily="34" charset="0"/>
              </a:rPr>
              <a:t> available online</a:t>
            </a:r>
          </a:p>
          <a:p>
            <a:pPr marL="742950" marR="0" lvl="1" indent="-285750">
              <a:lnSpc>
                <a:spcPct val="115000"/>
              </a:lnSpc>
              <a:spcBef>
                <a:spcPts val="0"/>
              </a:spcBef>
              <a:spcAft>
                <a:spcPts val="0"/>
              </a:spcAft>
              <a:buFont typeface="Arial" panose="020B0604020202020204" pitchFamily="34" charset="0"/>
              <a:buChar char="○"/>
            </a:pPr>
            <a:r>
              <a:rPr lang="en-US" sz="1800" u="none" strike="noStrike" dirty="0">
                <a:effectLst/>
                <a:latin typeface="Arial" panose="020B0604020202020204" pitchFamily="34" charset="0"/>
                <a:ea typeface="Arial" panose="020B0604020202020204" pitchFamily="34" charset="0"/>
              </a:rPr>
              <a:t>Go to </a:t>
            </a:r>
            <a:r>
              <a:rPr lang="en-US" sz="1800" b="1" u="none" strike="noStrike" dirty="0">
                <a:solidFill>
                  <a:srgbClr val="1155CC"/>
                </a:solidFill>
                <a:effectLst/>
                <a:latin typeface="Arial" panose="020B0604020202020204" pitchFamily="34" charset="0"/>
                <a:ea typeface="Arial" panose="020B0604020202020204" pitchFamily="34" charset="0"/>
                <a:hlinkClick r:id="rId2"/>
              </a:rPr>
              <a:t>www.susd30.us/volunteer-info</a:t>
            </a:r>
            <a:endParaRPr lang="en-US" sz="1800" u="none" strike="noStrike" dirty="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Arial" panose="020B0604020202020204" pitchFamily="34" charset="0"/>
              <a:buChar char="○"/>
            </a:pPr>
            <a:r>
              <a:rPr lang="en-US" sz="1800" u="none" strike="noStrike" dirty="0">
                <a:effectLst/>
                <a:latin typeface="Arial" panose="020B0604020202020204" pitchFamily="34" charset="0"/>
                <a:ea typeface="Arial" panose="020B0604020202020204" pitchFamily="34" charset="0"/>
              </a:rPr>
              <a:t>You must complete an </a:t>
            </a:r>
            <a:r>
              <a:rPr lang="en-US" sz="1800" u="sng" strike="noStrike" dirty="0">
                <a:effectLst/>
                <a:latin typeface="Arial" panose="020B0604020202020204" pitchFamily="34" charset="0"/>
                <a:ea typeface="Arial" panose="020B0604020202020204" pitchFamily="34" charset="0"/>
              </a:rPr>
              <a:t>application</a:t>
            </a:r>
            <a:r>
              <a:rPr lang="en-US" sz="1800" u="none" strike="noStrike" dirty="0">
                <a:effectLst/>
                <a:latin typeface="Arial" panose="020B0604020202020204" pitchFamily="34" charset="0"/>
                <a:ea typeface="Arial" panose="020B0604020202020204" pitchFamily="34" charset="0"/>
              </a:rPr>
              <a:t> </a:t>
            </a:r>
            <a:r>
              <a:rPr lang="en-US" sz="1800" b="1" u="none" strike="noStrike" dirty="0">
                <a:effectLst/>
                <a:latin typeface="Arial" panose="020B0604020202020204" pitchFamily="34" charset="0"/>
                <a:ea typeface="Arial" panose="020B0604020202020204" pitchFamily="34" charset="0"/>
              </a:rPr>
              <a:t>for each high school</a:t>
            </a:r>
            <a:r>
              <a:rPr lang="en-US" sz="1800" u="none" strike="noStrike" dirty="0">
                <a:effectLst/>
                <a:latin typeface="Arial" panose="020B0604020202020204" pitchFamily="34" charset="0"/>
                <a:ea typeface="Arial" panose="020B0604020202020204" pitchFamily="34" charset="0"/>
              </a:rPr>
              <a:t>, so if you are volunteering at both high schools you will </a:t>
            </a:r>
            <a:r>
              <a:rPr lang="en-US" sz="1800" u="sng" strike="noStrike" dirty="0">
                <a:effectLst/>
                <a:latin typeface="Arial" panose="020B0604020202020204" pitchFamily="34" charset="0"/>
                <a:ea typeface="Arial" panose="020B0604020202020204" pitchFamily="34" charset="0"/>
              </a:rPr>
              <a:t>need to complete 2 total applications</a:t>
            </a:r>
            <a:br>
              <a:rPr lang="en-US" sz="1500" u="none" strike="noStrike" dirty="0">
                <a:effectLst/>
                <a:latin typeface="Arial" panose="020B0604020202020204" pitchFamily="34" charset="0"/>
                <a:ea typeface="Arial" panose="020B0604020202020204" pitchFamily="34" charset="0"/>
              </a:rPr>
            </a:br>
            <a:endParaRPr lang="en-US" sz="11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2400" b="1" u="none" strike="noStrike" kern="0" dirty="0">
                <a:effectLst/>
                <a:latin typeface="Arial" panose="020B0604020202020204" pitchFamily="34" charset="0"/>
              </a:rPr>
              <a:t>Get Fingerprints</a:t>
            </a:r>
          </a:p>
          <a:p>
            <a:pPr marL="742950" marR="0" lvl="1" indent="-285750">
              <a:lnSpc>
                <a:spcPct val="115000"/>
              </a:lnSpc>
              <a:spcBef>
                <a:spcPts val="0"/>
              </a:spcBef>
              <a:spcAft>
                <a:spcPts val="0"/>
              </a:spcAft>
              <a:buFont typeface="Arial" panose="020B0604020202020204" pitchFamily="34" charset="0"/>
              <a:buChar char="○"/>
            </a:pPr>
            <a:r>
              <a:rPr lang="en-US" sz="1800" u="none" strike="noStrike" dirty="0">
                <a:effectLst/>
                <a:latin typeface="Arial" panose="020B0604020202020204" pitchFamily="34" charset="0"/>
                <a:ea typeface="Arial" panose="020B0604020202020204" pitchFamily="34" charset="0"/>
              </a:rPr>
              <a:t>You can have fingerprints completed for free (donations accepted) at Sheriff’s Auxiliary Volunteers Monday through Wednesday 9am – 3pm, 601 N La Canada Drive.  </a:t>
            </a:r>
          </a:p>
          <a:p>
            <a:pPr marL="742950" marR="0" lvl="1" indent="-285750">
              <a:lnSpc>
                <a:spcPct val="115000"/>
              </a:lnSpc>
              <a:spcBef>
                <a:spcPts val="0"/>
              </a:spcBef>
              <a:spcAft>
                <a:spcPts val="0"/>
              </a:spcAft>
              <a:buFont typeface="Arial" panose="020B0604020202020204" pitchFamily="34" charset="0"/>
              <a:buChar char="○"/>
            </a:pPr>
            <a:endParaRPr lang="en-US" sz="1500" dirty="0">
              <a:effectLst/>
              <a:latin typeface="Arial" panose="020B0604020202020204" pitchFamily="34" charset="0"/>
              <a:ea typeface="Arial" panose="020B0604020202020204" pitchFamily="34" charset="0"/>
            </a:endParaRPr>
          </a:p>
          <a:p>
            <a:pPr marL="0" indent="0">
              <a:buNone/>
            </a:pPr>
            <a:r>
              <a:rPr lang="en-US" sz="1800" dirty="0">
                <a:effectLst/>
                <a:latin typeface="Arial" panose="020B0604020202020204" pitchFamily="34" charset="0"/>
                <a:ea typeface="Arial" panose="020B0604020202020204" pitchFamily="34" charset="0"/>
              </a:rPr>
              <a:t>Once the background checks have been completed and the SUSD Governing Board has approved your application you will be notified by email that your application has been approved and information on scheduling a time to get a badge     </a:t>
            </a:r>
            <a:r>
              <a:rPr lang="en-US" sz="1800" dirty="0">
                <a:effectLst/>
                <a:highlight>
                  <a:srgbClr val="00FF00"/>
                </a:highlight>
                <a:latin typeface="Arial" panose="020B0604020202020204" pitchFamily="34" charset="0"/>
                <a:ea typeface="Arial" panose="020B0604020202020204" pitchFamily="34" charset="0"/>
              </a:rPr>
              <a:t>ABOVE INFO SENT ON EMAIL DATED 7/15/24</a:t>
            </a:r>
            <a:endParaRPr lang="en-US" sz="1800" dirty="0">
              <a:highlight>
                <a:srgbClr val="00FF00"/>
              </a:highlight>
            </a:endParaRPr>
          </a:p>
        </p:txBody>
      </p:sp>
    </p:spTree>
    <p:extLst>
      <p:ext uri="{BB962C8B-B14F-4D97-AF65-F5344CB8AC3E}">
        <p14:creationId xmlns:p14="http://schemas.microsoft.com/office/powerpoint/2010/main" val="2048791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771267" y="481914"/>
            <a:ext cx="10381735" cy="991629"/>
          </a:xfrm>
        </p:spPr>
        <p:txBody>
          <a:bodyPr>
            <a:normAutofit/>
          </a:bodyPr>
          <a:lstStyle/>
          <a:p>
            <a:r>
              <a:rPr lang="en-US" sz="4800" b="1" i="1" dirty="0">
                <a:solidFill>
                  <a:schemeClr val="accent5">
                    <a:lumMod val="75000"/>
                  </a:schemeClr>
                </a:solidFill>
              </a:rPr>
              <a:t>Additional Program Announcements</a:t>
            </a:r>
            <a:endParaRPr lang="en-US" sz="4800"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579493" y="1785777"/>
            <a:ext cx="10692446" cy="3957101"/>
          </a:xfrm>
        </p:spPr>
        <p:txBody>
          <a:bodyPr>
            <a:noAutofit/>
          </a:bodyPr>
          <a:lstStyle/>
          <a:p>
            <a:r>
              <a:rPr lang="nl-NL" dirty="0"/>
              <a:t>Food Bank Hunger Walk Sponsorship Sept 14th 8am Canoa Ranch 8am</a:t>
            </a:r>
          </a:p>
          <a:p>
            <a:pPr lvl="1"/>
            <a:r>
              <a:rPr lang="nl-NL" dirty="0"/>
              <a:t>Chair Yesenia Porras       Co-Chair Lilia Dawson</a:t>
            </a:r>
          </a:p>
          <a:p>
            <a:r>
              <a:rPr lang="nl-NL" dirty="0"/>
              <a:t>Dictionary and Thesaurus Distribution, Sept / Oct</a:t>
            </a:r>
          </a:p>
          <a:p>
            <a:pPr lvl="1"/>
            <a:r>
              <a:rPr lang="nl-NL" dirty="0"/>
              <a:t>Chair Katie Carter       Co-Chair Mike Conley</a:t>
            </a:r>
          </a:p>
          <a:p>
            <a:r>
              <a:rPr lang="nl-NL" dirty="0"/>
              <a:t>Warmth From The Heart, Oct Collection / Nov Distribution</a:t>
            </a:r>
          </a:p>
          <a:p>
            <a:pPr lvl="1"/>
            <a:r>
              <a:rPr lang="nl-NL" dirty="0"/>
              <a:t>Chair Jill Leach       Co Chair Katie Carter</a:t>
            </a:r>
          </a:p>
          <a:p>
            <a:r>
              <a:rPr lang="nl-NL" dirty="0"/>
              <a:t>Octoberfest, 10/12/24</a:t>
            </a:r>
          </a:p>
          <a:p>
            <a:pPr lvl="1"/>
            <a:r>
              <a:rPr lang="nl-NL" dirty="0"/>
              <a:t>Chair Scott Somers       Co-Chair Becky Roberts</a:t>
            </a:r>
          </a:p>
        </p:txBody>
      </p:sp>
    </p:spTree>
    <p:extLst>
      <p:ext uri="{BB962C8B-B14F-4D97-AF65-F5344CB8AC3E}">
        <p14:creationId xmlns:p14="http://schemas.microsoft.com/office/powerpoint/2010/main" val="4196521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771267" y="481914"/>
            <a:ext cx="10381735" cy="991629"/>
          </a:xfrm>
        </p:spPr>
        <p:txBody>
          <a:bodyPr>
            <a:normAutofit/>
          </a:bodyPr>
          <a:lstStyle/>
          <a:p>
            <a:r>
              <a:rPr lang="en-US" sz="4800" b="1" i="1" dirty="0">
                <a:solidFill>
                  <a:schemeClr val="accent5">
                    <a:lumMod val="75000"/>
                  </a:schemeClr>
                </a:solidFill>
              </a:rPr>
              <a:t>2024 – 2025 Grant</a:t>
            </a:r>
            <a:endParaRPr lang="en-US" sz="4800"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637402" y="1702143"/>
            <a:ext cx="10515600" cy="5155857"/>
          </a:xfrm>
        </p:spPr>
        <p:txBody>
          <a:bodyPr>
            <a:noAutofit/>
          </a:bodyPr>
          <a:lstStyle/>
          <a:p>
            <a:r>
              <a:rPr lang="nl-NL" dirty="0"/>
              <a:t>Wrightson Ridge STEM Elective Pilot Project</a:t>
            </a:r>
          </a:p>
          <a:p>
            <a:pPr lvl="1"/>
            <a:r>
              <a:rPr lang="en-US" dirty="0"/>
              <a:t>Junior High students Wrightson Ridge School.</a:t>
            </a:r>
          </a:p>
          <a:p>
            <a:pPr lvl="2"/>
            <a:r>
              <a:rPr lang="en-US" dirty="0"/>
              <a:t>~120 students, grades 6-8.</a:t>
            </a:r>
          </a:p>
          <a:p>
            <a:pPr lvl="1"/>
            <a:r>
              <a:rPr lang="en-US" dirty="0"/>
              <a:t>Develop skills in Science, Technology, Engineering and Math.  </a:t>
            </a:r>
          </a:p>
          <a:p>
            <a:pPr lvl="2"/>
            <a:r>
              <a:rPr lang="en-US" dirty="0"/>
              <a:t>School to supply space and teacher. </a:t>
            </a:r>
          </a:p>
          <a:p>
            <a:pPr lvl="2"/>
            <a:r>
              <a:rPr lang="en-US" dirty="0"/>
              <a:t>Materials (i.e. stem kits) or competitions and mentoring to be provided through the grant</a:t>
            </a:r>
            <a:endParaRPr lang="nl-NL" dirty="0"/>
          </a:p>
          <a:p>
            <a:pPr lvl="1"/>
            <a:r>
              <a:rPr lang="nl-NL" dirty="0"/>
              <a:t>$4000 ($2000 Club, $2000 District matching)</a:t>
            </a:r>
          </a:p>
          <a:p>
            <a:pPr lvl="2"/>
            <a:r>
              <a:rPr lang="nl-NL" dirty="0"/>
              <a:t>Grant submitted, at District for approval</a:t>
            </a:r>
          </a:p>
          <a:p>
            <a:pPr lvl="2"/>
            <a:r>
              <a:rPr lang="nl-NL" u="sng" dirty="0"/>
              <a:t>Once we have district approval to proceed, Grant Details/Submission will be emailed out to all club members</a:t>
            </a:r>
            <a:r>
              <a:rPr lang="nl-NL" dirty="0"/>
              <a:t>.</a:t>
            </a:r>
          </a:p>
        </p:txBody>
      </p:sp>
      <p:sp>
        <p:nvSpPr>
          <p:cNvPr id="4" name="Title 1">
            <a:extLst>
              <a:ext uri="{FF2B5EF4-FFF2-40B4-BE49-F238E27FC236}">
                <a16:creationId xmlns:a16="http://schemas.microsoft.com/office/drawing/2014/main" id="{0A90AF05-4D34-10F6-88E9-7237BDE5170A}"/>
              </a:ext>
            </a:extLst>
          </p:cNvPr>
          <p:cNvSpPr txBox="1">
            <a:spLocks/>
          </p:cNvSpPr>
          <p:nvPr/>
        </p:nvSpPr>
        <p:spPr>
          <a:xfrm>
            <a:off x="925982" y="5658005"/>
            <a:ext cx="9029878" cy="718081"/>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i="1" dirty="0">
                <a:solidFill>
                  <a:schemeClr val="accent5">
                    <a:lumMod val="75000"/>
                  </a:schemeClr>
                </a:solidFill>
                <a:highlight>
                  <a:srgbClr val="00FF00"/>
                </a:highlight>
              </a:rPr>
              <a:t>Thank you Pat Pease for all your hard work and dedication!!</a:t>
            </a:r>
          </a:p>
        </p:txBody>
      </p:sp>
    </p:spTree>
    <p:extLst>
      <p:ext uri="{BB962C8B-B14F-4D97-AF65-F5344CB8AC3E}">
        <p14:creationId xmlns:p14="http://schemas.microsoft.com/office/powerpoint/2010/main" val="1621247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31140</TotalTime>
  <Words>1748</Words>
  <Application>Microsoft Macintosh PowerPoint</Application>
  <PresentationFormat>Widescreen</PresentationFormat>
  <Paragraphs>297</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Aptos</vt:lpstr>
      <vt:lpstr>Aptos Narrow</vt:lpstr>
      <vt:lpstr>Arial</vt:lpstr>
      <vt:lpstr>bookman</vt:lpstr>
      <vt:lpstr>Calibri</vt:lpstr>
      <vt:lpstr>Calibri Light</vt:lpstr>
      <vt:lpstr>Times New Roman</vt:lpstr>
      <vt:lpstr>TimesNewRomanPSMT</vt:lpstr>
      <vt:lpstr>Office Theme</vt:lpstr>
      <vt:lpstr> Rotary Club of Green Valley</vt:lpstr>
      <vt:lpstr>Club Board Meeting Highlights</vt:lpstr>
      <vt:lpstr>PowerPoint Presentation</vt:lpstr>
      <vt:lpstr>Donations and Funding Requests</vt:lpstr>
      <vt:lpstr>Donations and Funding Requests</vt:lpstr>
      <vt:lpstr>13th Year Mentoring Program at High Schools</vt:lpstr>
      <vt:lpstr>13th Year Program School Volunteer Vetting Process</vt:lpstr>
      <vt:lpstr>Additional Program Announcements</vt:lpstr>
      <vt:lpstr>2024 – 2025 Grant</vt:lpstr>
      <vt:lpstr>Speaker Chairs Aug 2024 to June 2025*</vt:lpstr>
      <vt:lpstr>Greeter / Sgt-at-Arms Aug 2024 to June 2025*</vt:lpstr>
      <vt:lpstr>Speakers</vt:lpstr>
      <vt:lpstr>4-Way Test Plus 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Valley Rotary Foundation</dc:title>
  <dc:creator>Mary Jane Goodrick</dc:creator>
  <cp:lastModifiedBy>Phil Noble</cp:lastModifiedBy>
  <cp:revision>354</cp:revision>
  <cp:lastPrinted>2024-07-08T18:54:15Z</cp:lastPrinted>
  <dcterms:created xsi:type="dcterms:W3CDTF">2016-08-27T22:04:50Z</dcterms:created>
  <dcterms:modified xsi:type="dcterms:W3CDTF">2024-07-25T19:31:38Z</dcterms:modified>
</cp:coreProperties>
</file>