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7" r:id="rId2"/>
    <p:sldId id="308" r:id="rId3"/>
    <p:sldId id="310" r:id="rId4"/>
    <p:sldId id="312" r:id="rId5"/>
    <p:sldId id="313" r:id="rId6"/>
    <p:sldId id="314" r:id="rId7"/>
    <p:sldId id="315" r:id="rId8"/>
    <p:sldId id="349" r:id="rId9"/>
    <p:sldId id="347" r:id="rId10"/>
    <p:sldId id="348" r:id="rId11"/>
    <p:sldId id="323" r:id="rId12"/>
    <p:sldId id="329" r:id="rId13"/>
    <p:sldId id="332" r:id="rId14"/>
    <p:sldId id="327" r:id="rId15"/>
    <p:sldId id="330" r:id="rId16"/>
    <p:sldId id="328" r:id="rId17"/>
    <p:sldId id="326" r:id="rId18"/>
    <p:sldId id="3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088"/>
    <a:srgbClr val="4AC0DE"/>
    <a:srgbClr val="F9BF62"/>
    <a:srgbClr val="4769AA"/>
    <a:srgbClr val="23478C"/>
    <a:srgbClr val="F7A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8" autoAdjust="0"/>
    <p:restoredTop sz="94660"/>
  </p:normalViewPr>
  <p:slideViewPr>
    <p:cSldViewPr snapToGrid="0">
      <p:cViewPr varScale="1">
        <p:scale>
          <a:sx n="75" d="100"/>
          <a:sy n="75" d="100"/>
        </p:scale>
        <p:origin x="763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71FF4-5EEF-43DC-93FA-8A7A81E33BA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4B24C-0C6D-4A56-9BC1-FB244BC56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5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83B7-F738-4428-65D6-CD96ADE30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5173F-DF70-4695-4EA3-4FE54B30F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4B359-B868-B3CC-BBAB-68270CE4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B17FE-A5D2-A88B-19BC-41874FA5B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2FD59-3668-CC52-A905-87DB0FC3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55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40866-7ECB-D0DE-FBB5-49D7E9ED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ACC16-A52F-B9CF-8604-93BFA5829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181C0-D019-A64E-CC35-03BF89D9B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D3AEC-257C-E8DE-EEBA-8F764A0F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C01E6-F55F-6C87-6F52-6D617BE3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ABDB4-C41D-FE74-7196-B6BE2A4CE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2610-5139-E010-D8BC-41050F0F4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1C3F3-201A-E0D7-38CF-589449DD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6843-0B8F-F9B1-D786-F076836D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E1E70-FD3F-A3A1-3687-C6DC608C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2C4F-D3FA-8F1F-4356-BFB5E4EB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43FA-A769-4853-4B48-1A600D7ED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9A2B-F031-A3EC-AD02-B1D79F8B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A19E1-4335-2CDE-CED7-F390F818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1FB17-B6D6-FCE6-207F-B9DC8A5E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99F8-CF21-5567-5DE6-32B68DCA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62048-5E66-A285-0025-5C10D0B64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EA9-6E17-5571-6DCF-054D11E8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14E3-7E81-7964-CF8D-08998ECF9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7DA04-1DC3-6E39-DE31-71619644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5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33A5-64E9-A499-9BAD-8B5B802B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C0D89-4689-EF58-FA64-3DFB23EFD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6301D-D880-ECF1-1E18-C7364EEFC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D5E7E-C0DE-B53B-07BE-BCC3DA72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E4804-03FA-51B7-96E9-C2A48AB8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D5791-1C91-ED82-B196-950A00F6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7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1E23-D6D9-217C-8A55-AB8352AA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51E5-B733-A177-E0B6-37BE91372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94B05-5454-B9E1-F73B-B98E9D54A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E7B70-81D4-0C17-A66E-46EA8E780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1D8D6-2A32-6783-A730-2C3CAB802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BB980-B6D8-2EB6-6F96-C1051E4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AC73-5172-57D5-2EFD-81D75016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C35959-0916-F308-7E89-F3D54124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0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733A-6721-BB7A-6A4B-32377401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24CBE1-5F1D-6A3C-0A2A-F01486C8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06202-0C21-77A4-3DA2-22AEFA80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1F782-9C8A-7B1D-DE36-7973A82A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335E6-D947-4901-7F97-1DD0C8DC1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0241A-D2FD-8139-64D2-0D95E4FEB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CB169-399B-D4AC-2079-64772688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54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01DD7-BCBA-1770-73C2-BD47F848E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DDE7A-FE89-29D5-1D9F-72E2B0869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0CCC7-7D67-7D24-A73F-C93D2C90A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D1CF4-4938-17D2-A948-14067601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07135-8FB4-5998-E8F0-D7156B09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6950E-9F26-C1FE-206F-ED6D5FB5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4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6466B-81C7-CA1F-A1D3-EADD9ACB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F3BDD7-B4D2-3C5A-4142-780530B21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A74FA-399D-8D85-5949-56557FD4D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85D92-3DAF-3BA9-2366-AB53D55E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A71F5-2ADD-3725-EC51-6340B6C8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3AC38-1E1A-8C17-55D9-4958D7D0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CCF27-2F89-5E33-0ED8-3452D666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B384A-8901-B696-EF7D-42575DBB4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5F313-95AB-09C7-A07C-20C710B89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FEE5CC-77AE-42A5-B956-BC0BB5C05DC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A374C-8B38-F374-3027-F2F54454C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15A7B-4970-30C2-60C2-E9AF65571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2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uilding&#10;&#10;Description automatically generated">
            <a:extLst>
              <a:ext uri="{FF2B5EF4-FFF2-40B4-BE49-F238E27FC236}">
                <a16:creationId xmlns:a16="http://schemas.microsoft.com/office/drawing/2014/main" id="{F39CF82A-2FEB-A38A-A3FB-E5A5C15A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31B8908-5FED-3D39-A4D9-9EDC5C529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878" y="5647917"/>
            <a:ext cx="1797964" cy="10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3C741-741F-1ADC-DC6B-718701306891}"/>
              </a:ext>
            </a:extLst>
          </p:cNvPr>
          <p:cNvSpPr txBox="1"/>
          <p:nvPr/>
        </p:nvSpPr>
        <p:spPr>
          <a:xfrm>
            <a:off x="1247770" y="1851810"/>
            <a:ext cx="279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2016-2023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00A7-7BB2-8C04-8186-A29978B5222C}"/>
              </a:ext>
            </a:extLst>
          </p:cNvPr>
          <p:cNvSpPr txBox="1"/>
          <p:nvPr/>
        </p:nvSpPr>
        <p:spPr>
          <a:xfrm>
            <a:off x="1247771" y="1167564"/>
            <a:ext cx="2790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3ED17-F3FC-F30F-7927-3E0F65A11DC5}"/>
              </a:ext>
            </a:extLst>
          </p:cNvPr>
          <p:cNvSpPr txBox="1"/>
          <p:nvPr/>
        </p:nvSpPr>
        <p:spPr>
          <a:xfrm>
            <a:off x="1247770" y="58832"/>
            <a:ext cx="2790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-1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6150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E7C56-61EC-7BD7-EDE1-51AC17787AB4}"/>
              </a:ext>
            </a:extLst>
          </p:cNvPr>
          <p:cNvSpPr txBox="1"/>
          <p:nvPr/>
        </p:nvSpPr>
        <p:spPr>
          <a:xfrm>
            <a:off x="1247771" y="557674"/>
            <a:ext cx="279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CLUB 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FE4BA-7E9F-AEF9-84E0-A3E3042E87B3}"/>
              </a:ext>
            </a:extLst>
          </p:cNvPr>
          <p:cNvSpPr txBox="1"/>
          <p:nvPr/>
        </p:nvSpPr>
        <p:spPr>
          <a:xfrm>
            <a:off x="348673" y="5578764"/>
            <a:ext cx="458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October 15, 2024</a:t>
            </a:r>
          </a:p>
        </p:txBody>
      </p:sp>
    </p:spTree>
    <p:extLst>
      <p:ext uri="{BB962C8B-B14F-4D97-AF65-F5344CB8AC3E}">
        <p14:creationId xmlns:p14="http://schemas.microsoft.com/office/powerpoint/2010/main" val="99433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C96827-B1EB-8686-97FA-0E4C4A2E2BB6}"/>
              </a:ext>
            </a:extLst>
          </p:cNvPr>
          <p:cNvSpPr txBox="1"/>
          <p:nvPr/>
        </p:nvSpPr>
        <p:spPr>
          <a:xfrm>
            <a:off x="676289" y="578576"/>
            <a:ext cx="3915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CARITAS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75639-310E-097F-8769-B257F1BCA713}"/>
              </a:ext>
            </a:extLst>
          </p:cNvPr>
          <p:cNvSpPr txBox="1"/>
          <p:nvPr/>
        </p:nvSpPr>
        <p:spPr>
          <a:xfrm>
            <a:off x="676289" y="2226661"/>
            <a:ext cx="105591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23478C"/>
                </a:solidFill>
                <a:latin typeface="Century Gothic" panose="020B0502020202020204" pitchFamily="34" charset="0"/>
              </a:rPr>
              <a:t>Caritas </a:t>
            </a:r>
            <a:r>
              <a:rPr lang="en-US" sz="3200" dirty="0">
                <a:solidFill>
                  <a:srgbClr val="23478C"/>
                </a:solidFill>
                <a:latin typeface="Century Gothic" panose="020B0502020202020204" pitchFamily="34" charset="0"/>
              </a:rPr>
              <a:t>is a Latin word that means to cherish, appreciate, and give special or loving attention with charity, compassion, and generosity of spirit.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3478C"/>
                </a:solidFill>
                <a:latin typeface="Century Gothic" panose="020B0502020202020204" pitchFamily="34" charset="0"/>
              </a:rPr>
              <a:t>We are looking for club members to write notes of encouragement and inspiration to RYLA students.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3478C"/>
                </a:solidFill>
                <a:latin typeface="Century Gothic" panose="020B0502020202020204" pitchFamily="34" charset="0"/>
              </a:rPr>
              <a:t>Caritas can include candy or small trinkets as well.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782397-237F-BD1D-16DB-9EB35BB3B78F}"/>
              </a:ext>
            </a:extLst>
          </p:cNvPr>
          <p:cNvCxnSpPr>
            <a:cxnSpLocks/>
          </p:cNvCxnSpPr>
          <p:nvPr/>
        </p:nvCxnSpPr>
        <p:spPr>
          <a:xfrm>
            <a:off x="806207" y="1674890"/>
            <a:ext cx="3658789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05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102C4A-7C7E-6047-4634-3E02F7EB2AB4}"/>
              </a:ext>
            </a:extLst>
          </p:cNvPr>
          <p:cNvSpPr txBox="1"/>
          <p:nvPr/>
        </p:nvSpPr>
        <p:spPr>
          <a:xfrm>
            <a:off x="6532880" y="1996240"/>
            <a:ext cx="4886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DUES</a:t>
            </a:r>
          </a:p>
        </p:txBody>
      </p:sp>
      <p:pic>
        <p:nvPicPr>
          <p:cNvPr id="6" name="Picture 5" descr="A group of stars on a black background&#10;&#10;Description automatically generated">
            <a:extLst>
              <a:ext uri="{FF2B5EF4-FFF2-40B4-BE49-F238E27FC236}">
                <a16:creationId xmlns:a16="http://schemas.microsoft.com/office/drawing/2014/main" id="{219C4BE7-36B5-CA22-18B8-AF8CAA1F2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78" y="5660149"/>
            <a:ext cx="1778000" cy="10519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376799-50FD-BF26-29B2-0291FF3AB342}"/>
              </a:ext>
            </a:extLst>
          </p:cNvPr>
          <p:cNvCxnSpPr>
            <a:cxnSpLocks/>
          </p:cNvCxnSpPr>
          <p:nvPr/>
        </p:nvCxnSpPr>
        <p:spPr>
          <a:xfrm>
            <a:off x="6659880" y="4110631"/>
            <a:ext cx="410972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yellow and black calendar with a clock and dollar sign&#10;&#10;Description automatically generated">
            <a:extLst>
              <a:ext uri="{FF2B5EF4-FFF2-40B4-BE49-F238E27FC236}">
                <a16:creationId xmlns:a16="http://schemas.microsoft.com/office/drawing/2014/main" id="{16B6F242-E9FF-B1BD-E9AA-7D32141E3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6" t="18222" r="33500" b="19852"/>
          <a:stretch/>
        </p:blipFill>
        <p:spPr>
          <a:xfrm>
            <a:off x="772160" y="919878"/>
            <a:ext cx="4874180" cy="501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74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102C4A-7C7E-6047-4634-3E02F7EB2AB4}"/>
              </a:ext>
            </a:extLst>
          </p:cNvPr>
          <p:cNvSpPr txBox="1"/>
          <p:nvPr/>
        </p:nvSpPr>
        <p:spPr>
          <a:xfrm>
            <a:off x="759380" y="431600"/>
            <a:ext cx="10546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CLUB COMMITTEE SIGN-UP</a:t>
            </a:r>
          </a:p>
        </p:txBody>
      </p:sp>
      <p:pic>
        <p:nvPicPr>
          <p:cNvPr id="6" name="Picture 5" descr="A group of stars on a black background&#10;&#10;Description automatically generated">
            <a:extLst>
              <a:ext uri="{FF2B5EF4-FFF2-40B4-BE49-F238E27FC236}">
                <a16:creationId xmlns:a16="http://schemas.microsoft.com/office/drawing/2014/main" id="{219C4BE7-36B5-CA22-18B8-AF8CAA1F2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78" y="5660149"/>
            <a:ext cx="1778000" cy="10519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376799-50FD-BF26-29B2-0291FF3AB342}"/>
              </a:ext>
            </a:extLst>
          </p:cNvPr>
          <p:cNvCxnSpPr>
            <a:cxnSpLocks/>
          </p:cNvCxnSpPr>
          <p:nvPr/>
        </p:nvCxnSpPr>
        <p:spPr>
          <a:xfrm>
            <a:off x="3792140" y="1519947"/>
            <a:ext cx="410972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36869A0-5E64-87BB-6495-6B4E3931CD06}"/>
              </a:ext>
            </a:extLst>
          </p:cNvPr>
          <p:cNvSpPr txBox="1"/>
          <p:nvPr/>
        </p:nvSpPr>
        <p:spPr>
          <a:xfrm>
            <a:off x="1463040" y="1983660"/>
            <a:ext cx="283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Committee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D11D34-1F7E-F39D-9330-7E2AF15FC660}"/>
              </a:ext>
            </a:extLst>
          </p:cNvPr>
          <p:cNvSpPr txBox="1"/>
          <p:nvPr/>
        </p:nvSpPr>
        <p:spPr>
          <a:xfrm>
            <a:off x="6223082" y="1983660"/>
            <a:ext cx="2057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Chair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03FDC-0BA9-77EE-D161-8DA6CC0BF9F8}"/>
              </a:ext>
            </a:extLst>
          </p:cNvPr>
          <p:cNvSpPr txBox="1"/>
          <p:nvPr/>
        </p:nvSpPr>
        <p:spPr>
          <a:xfrm>
            <a:off x="1463040" y="2649138"/>
            <a:ext cx="4236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Community Service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Foundation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Membership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Programs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Public Image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Vocational Service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Youth Service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Grant Allocation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Fundraising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3A524-F59D-E621-9B1A-27625126A3C3}"/>
              </a:ext>
            </a:extLst>
          </p:cNvPr>
          <p:cNvSpPr txBox="1"/>
          <p:nvPr/>
        </p:nvSpPr>
        <p:spPr>
          <a:xfrm>
            <a:off x="6223082" y="2649139"/>
            <a:ext cx="4236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Shaila Creekmore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Skip Smith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Jill </a:t>
            </a:r>
            <a:r>
              <a:rPr lang="en-US" sz="2400" dirty="0" err="1">
                <a:solidFill>
                  <a:srgbClr val="23478C"/>
                </a:solidFill>
                <a:latin typeface="Century Gothic" panose="020B0502020202020204" pitchFamily="34" charset="0"/>
              </a:rPr>
              <a:t>Clogston</a:t>
            </a:r>
            <a:endParaRPr lang="en-US" sz="2400" dirty="0">
              <a:solidFill>
                <a:srgbClr val="23478C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Jill </a:t>
            </a:r>
            <a:r>
              <a:rPr lang="en-US" sz="2400" dirty="0" err="1">
                <a:solidFill>
                  <a:srgbClr val="23478C"/>
                </a:solidFill>
                <a:latin typeface="Century Gothic" panose="020B0502020202020204" pitchFamily="34" charset="0"/>
              </a:rPr>
              <a:t>Clogston</a:t>
            </a:r>
            <a:endParaRPr lang="en-US" sz="2400" dirty="0">
              <a:solidFill>
                <a:srgbClr val="23478C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Melissa Martin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Bonnie May</a:t>
            </a: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Mark Morrow</a:t>
            </a:r>
          </a:p>
          <a:p>
            <a:r>
              <a:rPr lang="en-US" sz="2400" dirty="0" err="1">
                <a:solidFill>
                  <a:srgbClr val="23478C"/>
                </a:solidFill>
                <a:latin typeface="Century Gothic" panose="020B0502020202020204" pitchFamily="34" charset="0"/>
              </a:rPr>
              <a:t>Angy</a:t>
            </a:r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23478C"/>
                </a:solidFill>
                <a:latin typeface="Century Gothic" panose="020B0502020202020204" pitchFamily="34" charset="0"/>
              </a:rPr>
              <a:t>Abuanza</a:t>
            </a:r>
            <a:endParaRPr lang="en-US" sz="2400" dirty="0">
              <a:solidFill>
                <a:srgbClr val="23478C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rgbClr val="23478C"/>
                </a:solidFill>
                <a:latin typeface="Century Gothic" panose="020B0502020202020204" pitchFamily="34" charset="0"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39399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41A9BD-EA61-FEF4-3DE2-19A1C3285D5B}"/>
              </a:ext>
            </a:extLst>
          </p:cNvPr>
          <p:cNvSpPr txBox="1"/>
          <p:nvPr/>
        </p:nvSpPr>
        <p:spPr>
          <a:xfrm>
            <a:off x="0" y="39803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4769A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Rotary</a:t>
            </a:r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>
                <a:solidFill>
                  <a:srgbClr val="F9BF6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Youth</a:t>
            </a:r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>
                <a:solidFill>
                  <a:srgbClr val="4AC0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Leadership</a:t>
            </a:r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>
                <a:solidFill>
                  <a:srgbClr val="E2308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Awards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1E1431C-EE4F-7555-5F5F-88EB4C87F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545" y="3135584"/>
            <a:ext cx="3120876" cy="31208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706DCD-D821-83E6-6431-53346C2EF191}"/>
              </a:ext>
            </a:extLst>
          </p:cNvPr>
          <p:cNvSpPr txBox="1"/>
          <p:nvPr/>
        </p:nvSpPr>
        <p:spPr>
          <a:xfrm>
            <a:off x="570155" y="1448922"/>
            <a:ext cx="1087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RYLA?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81E50B-DD65-F582-B696-FBFBD7AE9EA7}"/>
              </a:ext>
            </a:extLst>
          </p:cNvPr>
          <p:cNvSpPr txBox="1"/>
          <p:nvPr/>
        </p:nvSpPr>
        <p:spPr>
          <a:xfrm>
            <a:off x="570155" y="1990442"/>
            <a:ext cx="10875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Rotary Youth Leadership Awards (RYLA) is a fun, intensive training program for community youth leaders. Talented young people attend an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all-expense paid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weekend organized and run by Rotarians.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RYLArians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will make new friendships, learn about Rotary Service and learn about the leader inside themselves. RYLA will be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October 17-20, 2024 at Ferncliff Camp in Little Rock.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5BE4A-DDB1-CADF-08DC-850298F7AB24}"/>
              </a:ext>
            </a:extLst>
          </p:cNvPr>
          <p:cNvSpPr txBox="1"/>
          <p:nvPr/>
        </p:nvSpPr>
        <p:spPr>
          <a:xfrm>
            <a:off x="570155" y="3404350"/>
            <a:ext cx="1087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Eligibility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978B9-C05F-B635-2B2B-B3CEC8B7C5E1}"/>
              </a:ext>
            </a:extLst>
          </p:cNvPr>
          <p:cNvSpPr txBox="1"/>
          <p:nvPr/>
        </p:nvSpPr>
        <p:spPr>
          <a:xfrm>
            <a:off x="570155" y="3988136"/>
            <a:ext cx="8283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event is open to students who are currently in 10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11 grades. Children of Rotarians are eligible to attend.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B05A7-2015-B410-7026-591AAE07B4F3}"/>
              </a:ext>
            </a:extLst>
          </p:cNvPr>
          <p:cNvSpPr txBox="1"/>
          <p:nvPr/>
        </p:nvSpPr>
        <p:spPr>
          <a:xfrm>
            <a:off x="570155" y="4752557"/>
            <a:ext cx="1087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8C9C3-C78D-7727-9098-CE5BDF04AA9C}"/>
              </a:ext>
            </a:extLst>
          </p:cNvPr>
          <p:cNvSpPr txBox="1"/>
          <p:nvPr/>
        </p:nvSpPr>
        <p:spPr>
          <a:xfrm>
            <a:off x="570154" y="5332312"/>
            <a:ext cx="8380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online application by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Friday, September 20.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 the QR code to access the application.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94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flyer with text and images&#10;&#10;Description automatically generated">
            <a:extLst>
              <a:ext uri="{FF2B5EF4-FFF2-40B4-BE49-F238E27FC236}">
                <a16:creationId xmlns:a16="http://schemas.microsoft.com/office/drawing/2014/main" id="{3E75DAF8-F079-723F-5655-B7CDCB282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95"/>
          <a:stretch/>
        </p:blipFill>
        <p:spPr>
          <a:xfrm>
            <a:off x="1" y="0"/>
            <a:ext cx="1229360" cy="6858000"/>
          </a:xfrm>
          <a:prstGeom prst="rect">
            <a:avLst/>
          </a:prstGeom>
        </p:spPr>
      </p:pic>
      <p:pic>
        <p:nvPicPr>
          <p:cNvPr id="4" name="Picture 3" descr="A blue and white flyer with text and images&#10;&#10;Description automatically generated">
            <a:extLst>
              <a:ext uri="{FF2B5EF4-FFF2-40B4-BE49-F238E27FC236}">
                <a16:creationId xmlns:a16="http://schemas.microsoft.com/office/drawing/2014/main" id="{788DDD2B-4954-67CB-35DD-87FE8586B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34"/>
          <a:stretch/>
        </p:blipFill>
        <p:spPr>
          <a:xfrm>
            <a:off x="11044156" y="0"/>
            <a:ext cx="1147844" cy="6858000"/>
          </a:xfrm>
          <a:prstGeom prst="rect">
            <a:avLst/>
          </a:prstGeom>
        </p:spPr>
      </p:pic>
      <p:pic>
        <p:nvPicPr>
          <p:cNvPr id="6" name="Picture 5" descr="A yellow circle with white qr code in it&#10;&#10;Description automatically generated">
            <a:extLst>
              <a:ext uri="{FF2B5EF4-FFF2-40B4-BE49-F238E27FC236}">
                <a16:creationId xmlns:a16="http://schemas.microsoft.com/office/drawing/2014/main" id="{072D0850-8054-1657-2C21-904304A6D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7334" r="31417" b="17481"/>
          <a:stretch/>
        </p:blipFill>
        <p:spPr>
          <a:xfrm>
            <a:off x="6847839" y="1998475"/>
            <a:ext cx="4115035" cy="4041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CF1E8-7E47-E8DB-3AAC-ED09AC48EAFB}"/>
              </a:ext>
            </a:extLst>
          </p:cNvPr>
          <p:cNvSpPr txBox="1"/>
          <p:nvPr/>
        </p:nvSpPr>
        <p:spPr>
          <a:xfrm>
            <a:off x="1229361" y="111760"/>
            <a:ext cx="9814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7A60B"/>
                </a:solidFill>
                <a:latin typeface="Century Gothic" panose="020B0502020202020204" pitchFamily="34" charset="0"/>
              </a:rPr>
              <a:t>Join 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15ADE-A355-2984-0137-C41F9C0471A1}"/>
              </a:ext>
            </a:extLst>
          </p:cNvPr>
          <p:cNvSpPr txBox="1"/>
          <p:nvPr/>
        </p:nvSpPr>
        <p:spPr>
          <a:xfrm>
            <a:off x="1229361" y="637707"/>
            <a:ext cx="9814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$10-A-MONTH CLUB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56E2F-F355-2F4D-240B-435424D5FAED}"/>
              </a:ext>
            </a:extLst>
          </p:cNvPr>
          <p:cNvSpPr txBox="1"/>
          <p:nvPr/>
        </p:nvSpPr>
        <p:spPr>
          <a:xfrm>
            <a:off x="1503917" y="1846333"/>
            <a:ext cx="54252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Also known as the Annual Fund, </a:t>
            </a:r>
            <a:r>
              <a:rPr lang="en-US" sz="2000" b="0" i="0" dirty="0" err="1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ShareFund</a:t>
            </a: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, or Every Rotary Every Year</a:t>
            </a:r>
            <a:endParaRPr lang="en-US" sz="2000" dirty="0">
              <a:solidFill>
                <a:srgbClr val="23478C"/>
              </a:solidFill>
              <a:highlight>
                <a:srgbClr val="FFFFFF"/>
              </a:highlight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Funding goes to support Rotary’s seven areas of focus: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promoting peace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fighting disease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providing clean water and hygiene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saving mothers and children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supporting education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growing economies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protecting the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Along with supporting international and district projects, a portion of these funds come back to us for our own club projects</a:t>
            </a:r>
            <a:endParaRPr lang="en-US" sz="2000" dirty="0">
              <a:solidFill>
                <a:srgbClr val="23478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411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1BFA20-9B62-D668-5BB2-F924EB837736}"/>
              </a:ext>
            </a:extLst>
          </p:cNvPr>
          <p:cNvSpPr/>
          <p:nvPr/>
        </p:nvSpPr>
        <p:spPr>
          <a:xfrm>
            <a:off x="9895840" y="0"/>
            <a:ext cx="2296160" cy="6858000"/>
          </a:xfrm>
          <a:prstGeom prst="rect">
            <a:avLst/>
          </a:prstGeom>
          <a:solidFill>
            <a:srgbClr val="F7A6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5DDE1EC-AE86-7C62-751B-A7AE5A01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878" y="5647917"/>
            <a:ext cx="1797964" cy="1064195"/>
          </a:xfrm>
          <a:prstGeom prst="rect">
            <a:avLst/>
          </a:prstGeom>
          <a:noFill/>
          <a:effectLst>
            <a:outerShdw dist="50800" dir="5400000" sx="1000" sy="1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597B3-7854-8984-B841-9EACA5309B07}"/>
              </a:ext>
            </a:extLst>
          </p:cNvPr>
          <p:cNvSpPr txBox="1"/>
          <p:nvPr/>
        </p:nvSpPr>
        <p:spPr>
          <a:xfrm>
            <a:off x="535419" y="1296040"/>
            <a:ext cx="89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23478C"/>
                </a:solidFill>
                <a:latin typeface="Century Gothic" panose="020B0502020202020204" pitchFamily="34" charset="0"/>
              </a:rPr>
              <a:t>Stephen &amp; Jennifer Goad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34405-6867-F454-3639-E66D8C8194FD}"/>
              </a:ext>
            </a:extLst>
          </p:cNvPr>
          <p:cNvSpPr txBox="1"/>
          <p:nvPr/>
        </p:nvSpPr>
        <p:spPr>
          <a:xfrm>
            <a:off x="535419" y="306549"/>
            <a:ext cx="9458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VOCATIONALS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31F43B5-FC6E-40B7-9C1C-81ABA59E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0488" r="9920" b="24024"/>
          <a:stretch/>
        </p:blipFill>
        <p:spPr bwMode="auto">
          <a:xfrm>
            <a:off x="5341099" y="2332916"/>
            <a:ext cx="2841335" cy="3949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33C5AE9-50BA-9605-4A96-EDC299670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0" t="24592" r="24329" b="25186"/>
          <a:stretch/>
        </p:blipFill>
        <p:spPr>
          <a:xfrm>
            <a:off x="1938176" y="2332916"/>
            <a:ext cx="2727241" cy="3949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97684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F0FFE3-9F6D-1F47-1421-135C9D103BE8}"/>
              </a:ext>
            </a:extLst>
          </p:cNvPr>
          <p:cNvSpPr txBox="1"/>
          <p:nvPr/>
        </p:nvSpPr>
        <p:spPr>
          <a:xfrm>
            <a:off x="4907280" y="1509814"/>
            <a:ext cx="698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B1BA8-D057-1F1F-2E60-CDDC69644444}"/>
              </a:ext>
            </a:extLst>
          </p:cNvPr>
          <p:cNvSpPr txBox="1"/>
          <p:nvPr/>
        </p:nvSpPr>
        <p:spPr>
          <a:xfrm>
            <a:off x="4907280" y="3058051"/>
            <a:ext cx="69870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7A60B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Marty Boyd</a:t>
            </a:r>
          </a:p>
          <a:p>
            <a:r>
              <a:rPr lang="en-US" sz="4400" b="1" dirty="0">
                <a:solidFill>
                  <a:srgbClr val="F7A60B"/>
                </a:solidFill>
                <a:highlight>
                  <a:srgbClr val="FFFFFF"/>
                </a:highlight>
                <a:latin typeface="Century Gothic" panose="020B0502020202020204" pitchFamily="34" charset="0"/>
              </a:rPr>
              <a:t>Craighead County Sheriff</a:t>
            </a:r>
            <a:endParaRPr lang="en-US" sz="4400" b="1" dirty="0">
              <a:solidFill>
                <a:srgbClr val="F7A60B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308116-ADD5-97D4-3F0D-56A08848022D}"/>
              </a:ext>
            </a:extLst>
          </p:cNvPr>
          <p:cNvCxnSpPr>
            <a:cxnSpLocks/>
          </p:cNvCxnSpPr>
          <p:nvPr/>
        </p:nvCxnSpPr>
        <p:spPr>
          <a:xfrm>
            <a:off x="5070160" y="2705191"/>
            <a:ext cx="4734244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stars on a black background&#10;&#10;Description automatically generated">
            <a:extLst>
              <a:ext uri="{FF2B5EF4-FFF2-40B4-BE49-F238E27FC236}">
                <a16:creationId xmlns:a16="http://schemas.microsoft.com/office/drawing/2014/main" id="{5189CA68-80F6-9561-3B02-A2D9DC6DF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78" y="5660149"/>
            <a:ext cx="1778000" cy="10519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70E0CF-A8C9-55D0-28EA-47D13A912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2" y="206294"/>
            <a:ext cx="4296941" cy="644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98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F0FFE3-9F6D-1F47-1421-135C9D103BE8}"/>
              </a:ext>
            </a:extLst>
          </p:cNvPr>
          <p:cNvSpPr txBox="1"/>
          <p:nvPr/>
        </p:nvSpPr>
        <p:spPr>
          <a:xfrm>
            <a:off x="5613107" y="1536623"/>
            <a:ext cx="6318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NEXT WEEK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B1BA8-D057-1F1F-2E60-CDDC69644444}"/>
              </a:ext>
            </a:extLst>
          </p:cNvPr>
          <p:cNvSpPr txBox="1"/>
          <p:nvPr/>
        </p:nvSpPr>
        <p:spPr>
          <a:xfrm>
            <a:off x="5613107" y="2912629"/>
            <a:ext cx="6318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Mike Silva</a:t>
            </a:r>
          </a:p>
          <a:p>
            <a:r>
              <a:rPr lang="en-US" sz="48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A-State Head Baseball Coach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308116-ADD5-97D4-3F0D-56A08848022D}"/>
              </a:ext>
            </a:extLst>
          </p:cNvPr>
          <p:cNvCxnSpPr>
            <a:cxnSpLocks/>
          </p:cNvCxnSpPr>
          <p:nvPr/>
        </p:nvCxnSpPr>
        <p:spPr>
          <a:xfrm>
            <a:off x="5731400" y="2714257"/>
            <a:ext cx="473034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stars on a black background&#10;&#10;Description automatically generated">
            <a:extLst>
              <a:ext uri="{FF2B5EF4-FFF2-40B4-BE49-F238E27FC236}">
                <a16:creationId xmlns:a16="http://schemas.microsoft.com/office/drawing/2014/main" id="{5189CA68-80F6-9561-3B02-A2D9DC6DF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78" y="5660149"/>
            <a:ext cx="1778000" cy="10519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8244AB1-7C61-3A47-70C1-E0A3178E3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0" y="632460"/>
            <a:ext cx="4474464" cy="55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213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gear with black text&#10;&#10;Description automatically generated">
            <a:extLst>
              <a:ext uri="{FF2B5EF4-FFF2-40B4-BE49-F238E27FC236}">
                <a16:creationId xmlns:a16="http://schemas.microsoft.com/office/drawing/2014/main" id="{F20C856C-827E-2B72-8956-8AEC2AFB8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6" y="465930"/>
            <a:ext cx="2155371" cy="2155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A9FCF4-BD78-1552-960E-6542449F21AD}"/>
              </a:ext>
            </a:extLst>
          </p:cNvPr>
          <p:cNvSpPr txBox="1"/>
          <p:nvPr/>
        </p:nvSpPr>
        <p:spPr>
          <a:xfrm>
            <a:off x="3254827" y="737109"/>
            <a:ext cx="82295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THE FOUR-WAY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20941-823E-48C8-FDC8-33D956520F3D}"/>
              </a:ext>
            </a:extLst>
          </p:cNvPr>
          <p:cNvSpPr txBox="1"/>
          <p:nvPr/>
        </p:nvSpPr>
        <p:spPr>
          <a:xfrm>
            <a:off x="3254827" y="1727708"/>
            <a:ext cx="822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3478C"/>
                </a:solidFill>
                <a:latin typeface="Century Gothic" panose="020B0502020202020204" pitchFamily="34" charset="0"/>
              </a:rPr>
              <a:t>of the things we think, say or 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8B1E4-50AA-9A96-94D0-DB580D000199}"/>
              </a:ext>
            </a:extLst>
          </p:cNvPr>
          <p:cNvSpPr txBox="1"/>
          <p:nvPr/>
        </p:nvSpPr>
        <p:spPr>
          <a:xfrm>
            <a:off x="1001478" y="3033719"/>
            <a:ext cx="427808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Is it the </a:t>
            </a:r>
            <a:r>
              <a:rPr lang="en-US" sz="37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TRUTH?</a:t>
            </a:r>
            <a:endParaRPr lang="en-US" sz="3700" dirty="0">
              <a:solidFill>
                <a:srgbClr val="23478C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6E254-5B2C-2B44-E10D-00E2F8B7D228}"/>
              </a:ext>
            </a:extLst>
          </p:cNvPr>
          <p:cNvSpPr txBox="1"/>
          <p:nvPr/>
        </p:nvSpPr>
        <p:spPr>
          <a:xfrm>
            <a:off x="1001478" y="3809865"/>
            <a:ext cx="690154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Is it </a:t>
            </a:r>
            <a:r>
              <a:rPr lang="en-US" sz="37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FAIR </a:t>
            </a:r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to all concerned?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3B5A8-5A84-6CC4-9EFC-51B58A777EEB}"/>
              </a:ext>
            </a:extLst>
          </p:cNvPr>
          <p:cNvSpPr txBox="1"/>
          <p:nvPr/>
        </p:nvSpPr>
        <p:spPr>
          <a:xfrm>
            <a:off x="1001478" y="4586011"/>
            <a:ext cx="103849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Will it build </a:t>
            </a:r>
            <a:r>
              <a:rPr lang="en-US" sz="37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GOODWILL &amp; BETTER FRIENDSHIPS?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ECCB0-0064-0427-574D-1040A2817A2D}"/>
              </a:ext>
            </a:extLst>
          </p:cNvPr>
          <p:cNvSpPr txBox="1"/>
          <p:nvPr/>
        </p:nvSpPr>
        <p:spPr>
          <a:xfrm>
            <a:off x="1001478" y="5362157"/>
            <a:ext cx="90133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Will it be </a:t>
            </a:r>
            <a:r>
              <a:rPr lang="en-US" sz="37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BENEFICIAL</a:t>
            </a:r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 to all concerned?</a:t>
            </a:r>
          </a:p>
        </p:txBody>
      </p:sp>
      <p:pic>
        <p:nvPicPr>
          <p:cNvPr id="10" name="Picture 9" descr="A group of stars on a black background&#10;&#10;Description automatically generated">
            <a:extLst>
              <a:ext uri="{FF2B5EF4-FFF2-40B4-BE49-F238E27FC236}">
                <a16:creationId xmlns:a16="http://schemas.microsoft.com/office/drawing/2014/main" id="{0036E432-B7E1-480B-35BC-EB9CE8A1F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78" y="5660149"/>
            <a:ext cx="1778000" cy="105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74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1BFA20-9B62-D668-5BB2-F924EB837736}"/>
              </a:ext>
            </a:extLst>
          </p:cNvPr>
          <p:cNvSpPr/>
          <p:nvPr/>
        </p:nvSpPr>
        <p:spPr>
          <a:xfrm>
            <a:off x="9895840" y="0"/>
            <a:ext cx="2296160" cy="6858000"/>
          </a:xfrm>
          <a:prstGeom prst="rect">
            <a:avLst/>
          </a:prstGeom>
          <a:solidFill>
            <a:srgbClr val="2347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5DDE1EC-AE86-7C62-751B-A7AE5A01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878" y="5647917"/>
            <a:ext cx="1797964" cy="10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597B3-7854-8984-B841-9EACA5309B07}"/>
              </a:ext>
            </a:extLst>
          </p:cNvPr>
          <p:cNvSpPr txBox="1"/>
          <p:nvPr/>
        </p:nvSpPr>
        <p:spPr>
          <a:xfrm>
            <a:off x="529970" y="1420363"/>
            <a:ext cx="4702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BRAZIL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34405-6867-F454-3639-E66D8C8194FD}"/>
              </a:ext>
            </a:extLst>
          </p:cNvPr>
          <p:cNvSpPr txBox="1"/>
          <p:nvPr/>
        </p:nvSpPr>
        <p:spPr>
          <a:xfrm>
            <a:off x="518160" y="593126"/>
            <a:ext cx="7548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ROTARY GREETING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E64F76-7085-25A5-6780-BCED506892EE}"/>
              </a:ext>
            </a:extLst>
          </p:cNvPr>
          <p:cNvSpPr txBox="1"/>
          <p:nvPr/>
        </p:nvSpPr>
        <p:spPr>
          <a:xfrm>
            <a:off x="529970" y="2722019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 b="1" i="1">
                <a:solidFill>
                  <a:srgbClr val="F7A60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i="0" dirty="0"/>
              <a:t>Boa </a:t>
            </a:r>
            <a:r>
              <a:rPr lang="en-US" i="0" dirty="0" err="1"/>
              <a:t>tarde</a:t>
            </a:r>
            <a:endParaRPr lang="en-US" i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E036B-6AC7-6C6F-2599-CD4A831E6F68}"/>
              </a:ext>
            </a:extLst>
          </p:cNvPr>
          <p:cNvSpPr txBox="1"/>
          <p:nvPr/>
        </p:nvSpPr>
        <p:spPr>
          <a:xfrm>
            <a:off x="529970" y="3785868"/>
            <a:ext cx="583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7A60B"/>
                </a:solidFill>
                <a:latin typeface="Century Gothic" panose="020B0502020202020204" pitchFamily="34" charset="0"/>
              </a:rPr>
              <a:t>BOH-ah TAHR-</a:t>
            </a:r>
            <a:r>
              <a:rPr lang="en-US" sz="4400" i="1" dirty="0" err="1">
                <a:solidFill>
                  <a:srgbClr val="F7A60B"/>
                </a:solidFill>
                <a:latin typeface="Century Gothic" panose="020B0502020202020204" pitchFamily="34" charset="0"/>
              </a:rPr>
              <a:t>jeh</a:t>
            </a:r>
            <a:endParaRPr lang="en-US" sz="5400" i="1" dirty="0">
              <a:solidFill>
                <a:srgbClr val="F7A60B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E2AD1-33A6-3F26-5FBC-6D75AE88FC07}"/>
              </a:ext>
            </a:extLst>
          </p:cNvPr>
          <p:cNvSpPr txBox="1"/>
          <p:nvPr/>
        </p:nvSpPr>
        <p:spPr>
          <a:xfrm>
            <a:off x="518160" y="5290213"/>
            <a:ext cx="8827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 b="1" i="1">
                <a:solidFill>
                  <a:srgbClr val="F7A60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4000" i="0" dirty="0">
                <a:solidFill>
                  <a:srgbClr val="23478C"/>
                </a:solidFill>
              </a:rPr>
              <a:t>Good afternoon!</a:t>
            </a:r>
          </a:p>
        </p:txBody>
      </p:sp>
      <p:pic>
        <p:nvPicPr>
          <p:cNvPr id="6" name="Picture 5" descr="A yellow outline of a country&#10;&#10;Description automatically generated">
            <a:extLst>
              <a:ext uri="{FF2B5EF4-FFF2-40B4-BE49-F238E27FC236}">
                <a16:creationId xmlns:a16="http://schemas.microsoft.com/office/drawing/2014/main" id="{ACCB006E-6857-58BF-1AA1-3F30EA512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3" t="16444" r="32764" b="16593"/>
          <a:stretch/>
        </p:blipFill>
        <p:spPr>
          <a:xfrm>
            <a:off x="6443603" y="1388596"/>
            <a:ext cx="4429247" cy="485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45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g in the grass&#10;&#10;Description automatically generated">
            <a:extLst>
              <a:ext uri="{FF2B5EF4-FFF2-40B4-BE49-F238E27FC236}">
                <a16:creationId xmlns:a16="http://schemas.microsoft.com/office/drawing/2014/main" id="{7CB4F5A4-7D2A-E19A-A5D2-ED3183CC8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102C4A-7C7E-6047-4634-3E02F7EB2AB4}"/>
              </a:ext>
            </a:extLst>
          </p:cNvPr>
          <p:cNvSpPr txBox="1"/>
          <p:nvPr/>
        </p:nvSpPr>
        <p:spPr>
          <a:xfrm>
            <a:off x="7044918" y="2286333"/>
            <a:ext cx="4886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PLEDGE OF ALLEGIANCE</a:t>
            </a:r>
          </a:p>
        </p:txBody>
      </p:sp>
      <p:pic>
        <p:nvPicPr>
          <p:cNvPr id="6" name="Picture 5" descr="A group of stars on a black background&#10;&#10;Description automatically generated">
            <a:extLst>
              <a:ext uri="{FF2B5EF4-FFF2-40B4-BE49-F238E27FC236}">
                <a16:creationId xmlns:a16="http://schemas.microsoft.com/office/drawing/2014/main" id="{219C4BE7-36B5-CA22-18B8-AF8CAA1F2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78" y="5660149"/>
            <a:ext cx="1778000" cy="10519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376799-50FD-BF26-29B2-0291FF3AB342}"/>
              </a:ext>
            </a:extLst>
          </p:cNvPr>
          <p:cNvCxnSpPr/>
          <p:nvPr/>
        </p:nvCxnSpPr>
        <p:spPr>
          <a:xfrm>
            <a:off x="7126198" y="4225325"/>
            <a:ext cx="463296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3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1BFA20-9B62-D668-5BB2-F924EB837736}"/>
              </a:ext>
            </a:extLst>
          </p:cNvPr>
          <p:cNvSpPr/>
          <p:nvPr/>
        </p:nvSpPr>
        <p:spPr>
          <a:xfrm>
            <a:off x="9895840" y="0"/>
            <a:ext cx="2296160" cy="6858000"/>
          </a:xfrm>
          <a:prstGeom prst="rect">
            <a:avLst/>
          </a:prstGeom>
          <a:solidFill>
            <a:srgbClr val="F7A6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5DDE1EC-AE86-7C62-751B-A7AE5A01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878" y="5647917"/>
            <a:ext cx="1797964" cy="1064195"/>
          </a:xfrm>
          <a:prstGeom prst="rect">
            <a:avLst/>
          </a:prstGeom>
          <a:noFill/>
          <a:effectLst>
            <a:outerShdw dist="50800" dir="5400000" sx="1000" sy="1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597B3-7854-8984-B841-9EACA5309B07}"/>
              </a:ext>
            </a:extLst>
          </p:cNvPr>
          <p:cNvSpPr txBox="1"/>
          <p:nvPr/>
        </p:nvSpPr>
        <p:spPr>
          <a:xfrm>
            <a:off x="506457" y="1208961"/>
            <a:ext cx="89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23478C"/>
                </a:solidFill>
                <a:latin typeface="Century Gothic" panose="020B0502020202020204" pitchFamily="34" charset="0"/>
              </a:rPr>
              <a:t>Melissa Martin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34405-6867-F454-3639-E66D8C8194FD}"/>
              </a:ext>
            </a:extLst>
          </p:cNvPr>
          <p:cNvSpPr txBox="1"/>
          <p:nvPr/>
        </p:nvSpPr>
        <p:spPr>
          <a:xfrm>
            <a:off x="506457" y="300444"/>
            <a:ext cx="94589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INSPIRATIONAL MOMENT</a:t>
            </a:r>
          </a:p>
        </p:txBody>
      </p:sp>
      <p:pic>
        <p:nvPicPr>
          <p:cNvPr id="6" name="Picture 5" descr="A rose on a rock&#10;&#10;Description automatically generated">
            <a:extLst>
              <a:ext uri="{FF2B5EF4-FFF2-40B4-BE49-F238E27FC236}">
                <a16:creationId xmlns:a16="http://schemas.microsoft.com/office/drawing/2014/main" id="{5E882E0D-A914-C174-B5D3-B70E40104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8" y="2290157"/>
            <a:ext cx="9331159" cy="40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09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1BFA20-9B62-D668-5BB2-F924EB837736}"/>
              </a:ext>
            </a:extLst>
          </p:cNvPr>
          <p:cNvSpPr/>
          <p:nvPr/>
        </p:nvSpPr>
        <p:spPr>
          <a:xfrm>
            <a:off x="7559040" y="0"/>
            <a:ext cx="4632960" cy="6858000"/>
          </a:xfrm>
          <a:prstGeom prst="rect">
            <a:avLst/>
          </a:prstGeom>
          <a:solidFill>
            <a:srgbClr val="2347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5DDE1EC-AE86-7C62-751B-A7AE5A01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878" y="5647917"/>
            <a:ext cx="1797964" cy="10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334405-6867-F454-3639-E66D8C8194FD}"/>
              </a:ext>
            </a:extLst>
          </p:cNvPr>
          <p:cNvSpPr txBox="1"/>
          <p:nvPr/>
        </p:nvSpPr>
        <p:spPr>
          <a:xfrm>
            <a:off x="344170" y="478626"/>
            <a:ext cx="5816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INTRODUCTION </a:t>
            </a:r>
          </a:p>
          <a:p>
            <a:r>
              <a:rPr lang="en-US" sz="60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OF GUESTS</a:t>
            </a:r>
          </a:p>
        </p:txBody>
      </p:sp>
      <p:pic>
        <p:nvPicPr>
          <p:cNvPr id="2" name="Google Shape;303;p28">
            <a:extLst>
              <a:ext uri="{FF2B5EF4-FFF2-40B4-BE49-F238E27FC236}">
                <a16:creationId xmlns:a16="http://schemas.microsoft.com/office/drawing/2014/main" id="{BA6A2F92-8337-C896-A5A1-2CEAE7B71A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496" t="3283" r="6648" b="21884"/>
          <a:stretch/>
        </p:blipFill>
        <p:spPr>
          <a:xfrm>
            <a:off x="8307641" y="1843539"/>
            <a:ext cx="3135758" cy="3170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02EAAD-60CC-C696-2333-F90E0BA95CCD}"/>
              </a:ext>
            </a:extLst>
          </p:cNvPr>
          <p:cNvCxnSpPr>
            <a:cxnSpLocks/>
          </p:cNvCxnSpPr>
          <p:nvPr/>
        </p:nvCxnSpPr>
        <p:spPr>
          <a:xfrm>
            <a:off x="455802" y="2390094"/>
            <a:ext cx="376936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288FB1-4329-9345-6EA3-0FC1F6450463}"/>
              </a:ext>
            </a:extLst>
          </p:cNvPr>
          <p:cNvSpPr txBox="1"/>
          <p:nvPr/>
        </p:nvSpPr>
        <p:spPr>
          <a:xfrm>
            <a:off x="344170" y="2530262"/>
            <a:ext cx="7407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3478C"/>
                </a:solidFill>
                <a:latin typeface="Century Gothic" panose="020B0502020202020204" pitchFamily="34" charset="0"/>
              </a:rPr>
              <a:t>Brock Wooldridge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A552CD-7BB3-4376-5F91-7118E8F3AFC3}"/>
              </a:ext>
            </a:extLst>
          </p:cNvPr>
          <p:cNvSpPr txBox="1"/>
          <p:nvPr/>
        </p:nvSpPr>
        <p:spPr>
          <a:xfrm>
            <a:off x="7559040" y="445053"/>
            <a:ext cx="4632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JOIN US!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83BF47-E057-86A4-BBAA-CB5E7CCDAFF5}"/>
              </a:ext>
            </a:extLst>
          </p:cNvPr>
          <p:cNvSpPr txBox="1"/>
          <p:nvPr/>
        </p:nvSpPr>
        <p:spPr>
          <a:xfrm>
            <a:off x="344170" y="4473955"/>
            <a:ext cx="6605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F7A60B"/>
                </a:solidFill>
                <a:latin typeface="Century Gothic" panose="020B0502020202020204" pitchFamily="34" charset="0"/>
              </a:rPr>
              <a:t>Scan the QR code or visit </a:t>
            </a:r>
            <a:r>
              <a:rPr lang="en-US" sz="3000" b="1" u="sng" dirty="0">
                <a:solidFill>
                  <a:srgbClr val="F7A60B"/>
                </a:solidFill>
                <a:latin typeface="Century Gothic" panose="020B0502020202020204" pitchFamily="34" charset="0"/>
              </a:rPr>
              <a:t>www.JonesboroRotary.org</a:t>
            </a:r>
            <a:r>
              <a:rPr lang="en-US" sz="3000" dirty="0">
                <a:solidFill>
                  <a:srgbClr val="F7A60B"/>
                </a:solidFill>
                <a:latin typeface="Century Gothic" panose="020B0502020202020204" pitchFamily="34" charset="0"/>
              </a:rPr>
              <a:t> to view our Membership Application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79FA9-AC58-ED20-D611-1BC9B0349A5C}"/>
              </a:ext>
            </a:extLst>
          </p:cNvPr>
          <p:cNvSpPr txBox="1"/>
          <p:nvPr/>
        </p:nvSpPr>
        <p:spPr>
          <a:xfrm>
            <a:off x="344170" y="3870996"/>
            <a:ext cx="697471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Interested in becoming a member?</a:t>
            </a:r>
          </a:p>
        </p:txBody>
      </p:sp>
    </p:spTree>
    <p:extLst>
      <p:ext uri="{BB962C8B-B14F-4D97-AF65-F5344CB8AC3E}">
        <p14:creationId xmlns:p14="http://schemas.microsoft.com/office/powerpoint/2010/main" val="138979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53C0A3-9034-670B-53F6-E535575FDEEE}"/>
              </a:ext>
            </a:extLst>
          </p:cNvPr>
          <p:cNvSpPr txBox="1"/>
          <p:nvPr/>
        </p:nvSpPr>
        <p:spPr>
          <a:xfrm>
            <a:off x="0" y="1458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OCTOBER BIRTHDAYS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05A279-4127-AB0E-BF72-368C67C3FEF1}"/>
              </a:ext>
            </a:extLst>
          </p:cNvPr>
          <p:cNvCxnSpPr>
            <a:cxnSpLocks/>
          </p:cNvCxnSpPr>
          <p:nvPr/>
        </p:nvCxnSpPr>
        <p:spPr>
          <a:xfrm>
            <a:off x="4211320" y="1266538"/>
            <a:ext cx="376936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3F03797-09F1-2D61-F6A3-A4FCB0413FF9}"/>
              </a:ext>
            </a:extLst>
          </p:cNvPr>
          <p:cNvSpPr txBox="1"/>
          <p:nvPr/>
        </p:nvSpPr>
        <p:spPr>
          <a:xfrm>
            <a:off x="0" y="13349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3478C"/>
                </a:solidFill>
                <a:latin typeface="Century Gothic" panose="020B0502020202020204" pitchFamily="34" charset="0"/>
              </a:rPr>
              <a:t>John Deacon</a:t>
            </a:r>
          </a:p>
        </p:txBody>
      </p:sp>
      <p:pic>
        <p:nvPicPr>
          <p:cNvPr id="7" name="Picture 6" descr="A yellow and blue cake with candles&#10;&#10;Description automatically generated">
            <a:extLst>
              <a:ext uri="{FF2B5EF4-FFF2-40B4-BE49-F238E27FC236}">
                <a16:creationId xmlns:a16="http://schemas.microsoft.com/office/drawing/2014/main" id="{2CBC8530-F4B9-48A2-70E1-D8A102922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8889" r="32125" b="8000"/>
          <a:stretch/>
        </p:blipFill>
        <p:spPr>
          <a:xfrm>
            <a:off x="10727981" y="348164"/>
            <a:ext cx="1203897" cy="1552612"/>
          </a:xfrm>
          <a:prstGeom prst="rect">
            <a:avLst/>
          </a:prstGeom>
        </p:spPr>
      </p:pic>
      <p:sp>
        <p:nvSpPr>
          <p:cNvPr id="8" name="Google Shape;282;p25">
            <a:extLst>
              <a:ext uri="{FF2B5EF4-FFF2-40B4-BE49-F238E27FC236}">
                <a16:creationId xmlns:a16="http://schemas.microsoft.com/office/drawing/2014/main" id="{F2E4553D-56AE-992E-5534-FFDE7A40A2A2}"/>
              </a:ext>
            </a:extLst>
          </p:cNvPr>
          <p:cNvSpPr txBox="1">
            <a:spLocks/>
          </p:cNvSpPr>
          <p:nvPr/>
        </p:nvSpPr>
        <p:spPr>
          <a:xfrm>
            <a:off x="912484" y="3880876"/>
            <a:ext cx="4998159" cy="1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wentieth Century"/>
              <a:buNone/>
              <a:defRPr sz="27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Shaila Creekmore	Oct. 1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Skip Smith			Oct. 5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John Miles			Oct. 10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Kenna Harrelson		Oct. 18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Donald Cooper		Oct. 22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John White			Oct. 24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Dana Kennedy		Oct. 25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endParaRPr lang="en-US" sz="2600" b="1" dirty="0">
              <a:solidFill>
                <a:srgbClr val="23478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Picture 8" descr="A group of stars on a black background&#10;&#10;Description automatically generated">
            <a:extLst>
              <a:ext uri="{FF2B5EF4-FFF2-40B4-BE49-F238E27FC236}">
                <a16:creationId xmlns:a16="http://schemas.microsoft.com/office/drawing/2014/main" id="{6C36841A-5C96-95E2-E3E2-D53F4A85B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78" y="5660149"/>
            <a:ext cx="1778000" cy="1051963"/>
          </a:xfrm>
          <a:prstGeom prst="rect">
            <a:avLst/>
          </a:prstGeom>
        </p:spPr>
      </p:pic>
      <p:pic>
        <p:nvPicPr>
          <p:cNvPr id="6" name="Picture 5" descr="A yellow and blue cake with candles&#10;&#10;Description automatically generated">
            <a:extLst>
              <a:ext uri="{FF2B5EF4-FFF2-40B4-BE49-F238E27FC236}">
                <a16:creationId xmlns:a16="http://schemas.microsoft.com/office/drawing/2014/main" id="{602039DF-28B9-4CC7-E061-43797F531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8889" r="32125" b="8000"/>
          <a:stretch/>
        </p:blipFill>
        <p:spPr>
          <a:xfrm>
            <a:off x="260122" y="348164"/>
            <a:ext cx="1203897" cy="1552612"/>
          </a:xfrm>
          <a:prstGeom prst="rect">
            <a:avLst/>
          </a:prstGeom>
        </p:spPr>
      </p:pic>
      <p:sp>
        <p:nvSpPr>
          <p:cNvPr id="10" name="Google Shape;282;p25">
            <a:extLst>
              <a:ext uri="{FF2B5EF4-FFF2-40B4-BE49-F238E27FC236}">
                <a16:creationId xmlns:a16="http://schemas.microsoft.com/office/drawing/2014/main" id="{2625E53A-DB05-3C62-B020-D3EED4759D26}"/>
              </a:ext>
            </a:extLst>
          </p:cNvPr>
          <p:cNvSpPr txBox="1">
            <a:spLocks/>
          </p:cNvSpPr>
          <p:nvPr/>
        </p:nvSpPr>
        <p:spPr>
          <a:xfrm>
            <a:off x="6484747" y="3336392"/>
            <a:ext cx="4243234" cy="1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wentieth Century"/>
              <a:buNone/>
              <a:defRPr sz="27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Alicia Benson	Oct. 25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Brett Kohl		Oct. 26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Brenda </a:t>
            </a:r>
            <a:r>
              <a:rPr lang="en-US" sz="2600" b="1" dirty="0" err="1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Fasulo</a:t>
            </a: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Oct. 28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Christie Mink	Oct. 28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Todd Welch	Oct. 31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600"/>
            </a:pPr>
            <a:r>
              <a:rPr lang="en-US" sz="2600" b="1" dirty="0">
                <a:solidFill>
                  <a:srgbClr val="2347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Monty May		Oct. 31</a:t>
            </a:r>
          </a:p>
        </p:txBody>
      </p:sp>
    </p:spTree>
    <p:extLst>
      <p:ext uri="{BB962C8B-B14F-4D97-AF65-F5344CB8AC3E}">
        <p14:creationId xmlns:p14="http://schemas.microsoft.com/office/powerpoint/2010/main" val="1807496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lighting a cigarette&#10;&#10;Description automatically generated">
            <a:extLst>
              <a:ext uri="{FF2B5EF4-FFF2-40B4-BE49-F238E27FC236}">
                <a16:creationId xmlns:a16="http://schemas.microsoft.com/office/drawing/2014/main" id="{8D0C5EEC-EA6A-1ADA-2FDE-12D9ABEBF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0AF65B-8FAC-AFC4-8602-BA0FC77B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878" y="5647917"/>
            <a:ext cx="1797964" cy="10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BCCC2-1B60-269B-D75D-F49EB320D6C1}"/>
              </a:ext>
            </a:extLst>
          </p:cNvPr>
          <p:cNvSpPr txBox="1"/>
          <p:nvPr/>
        </p:nvSpPr>
        <p:spPr>
          <a:xfrm>
            <a:off x="462280" y="2426832"/>
            <a:ext cx="5847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GOOD NEWS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29AA20-4C4B-0804-D6FB-57219B482430}"/>
              </a:ext>
            </a:extLst>
          </p:cNvPr>
          <p:cNvCxnSpPr>
            <a:cxnSpLocks/>
          </p:cNvCxnSpPr>
          <p:nvPr/>
        </p:nvCxnSpPr>
        <p:spPr>
          <a:xfrm>
            <a:off x="543560" y="3649605"/>
            <a:ext cx="555244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915D13-E9F3-1310-8BFE-1406DEF94366}"/>
              </a:ext>
            </a:extLst>
          </p:cNvPr>
          <p:cNvSpPr txBox="1"/>
          <p:nvPr/>
        </p:nvSpPr>
        <p:spPr>
          <a:xfrm>
            <a:off x="543560" y="3790236"/>
            <a:ext cx="5438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23478C"/>
                </a:solidFill>
                <a:latin typeface="Century Gothic" panose="020B0502020202020204" pitchFamily="34" charset="0"/>
              </a:rPr>
              <a:t>Gregory Hansen</a:t>
            </a:r>
          </a:p>
        </p:txBody>
      </p:sp>
    </p:spTree>
    <p:extLst>
      <p:ext uri="{BB962C8B-B14F-4D97-AF65-F5344CB8AC3E}">
        <p14:creationId xmlns:p14="http://schemas.microsoft.com/office/powerpoint/2010/main" val="149737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DCA515-F705-7FBA-F1B7-2BAE3CEAA382}"/>
              </a:ext>
            </a:extLst>
          </p:cNvPr>
          <p:cNvSpPr/>
          <p:nvPr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rgbClr val="2347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B5154-80B0-0FF1-F643-E00581B062B1}"/>
              </a:ext>
            </a:extLst>
          </p:cNvPr>
          <p:cNvSpPr txBox="1"/>
          <p:nvPr/>
        </p:nvSpPr>
        <p:spPr>
          <a:xfrm>
            <a:off x="8077200" y="651406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530FCC-8AD6-0CFC-4F03-C2EFBF3FBA15}"/>
              </a:ext>
            </a:extLst>
          </p:cNvPr>
          <p:cNvSpPr/>
          <p:nvPr/>
        </p:nvSpPr>
        <p:spPr>
          <a:xfrm>
            <a:off x="8616403" y="2224789"/>
            <a:ext cx="3037118" cy="3040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AE9FE08-9487-45EA-12DA-9749EAFD0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932" y="2410808"/>
            <a:ext cx="2668059" cy="2668059"/>
          </a:xfrm>
          <a:prstGeom prst="rect">
            <a:avLst/>
          </a:prstGeom>
        </p:spPr>
      </p:pic>
      <p:pic>
        <p:nvPicPr>
          <p:cNvPr id="10" name="Picture 9" descr="A advertisement for a service project&#10;&#10;Description automatically generated">
            <a:extLst>
              <a:ext uri="{FF2B5EF4-FFF2-40B4-BE49-F238E27FC236}">
                <a16:creationId xmlns:a16="http://schemas.microsoft.com/office/drawing/2014/main" id="{84508318-C227-6500-559D-B1CE52945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254564" y="651406"/>
            <a:ext cx="741867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30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A308D6-BE4F-DD4D-AB86-E61DAC39B7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7" t="3065" r="3313" b="1301"/>
          <a:stretch/>
        </p:blipFill>
        <p:spPr>
          <a:xfrm>
            <a:off x="9873574" y="4627732"/>
            <a:ext cx="1888107" cy="1862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C96827-B1EB-8686-97FA-0E4C4A2E2BB6}"/>
              </a:ext>
            </a:extLst>
          </p:cNvPr>
          <p:cNvSpPr txBox="1"/>
          <p:nvPr/>
        </p:nvSpPr>
        <p:spPr>
          <a:xfrm>
            <a:off x="676289" y="578576"/>
            <a:ext cx="953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POLIO PLUS SOCIETY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75639-310E-097F-8769-B257F1BCA713}"/>
              </a:ext>
            </a:extLst>
          </p:cNvPr>
          <p:cNvSpPr txBox="1"/>
          <p:nvPr/>
        </p:nvSpPr>
        <p:spPr>
          <a:xfrm>
            <a:off x="676289" y="2032108"/>
            <a:ext cx="104035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3478C"/>
                </a:solidFill>
                <a:latin typeface="Century Gothic" panose="020B0502020202020204" pitchFamily="34" charset="0"/>
              </a:rPr>
              <a:t>Pledge $100 or more each year to the PolioPlus program of the Rotary Foundation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3478C"/>
                </a:solidFill>
                <a:latin typeface="Century Gothic" panose="020B0502020202020204" pitchFamily="34" charset="0"/>
              </a:rPr>
              <a:t>Rotary has helped reduce polio cases by 99.9% since 1979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3478C"/>
                </a:solidFill>
                <a:latin typeface="Century Gothic" panose="020B0502020202020204" pitchFamily="34" charset="0"/>
              </a:rPr>
              <a:t>Polio remains endemic in only Afghanistan and Pakistan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782397-237F-BD1D-16DB-9EB35BB3B78F}"/>
              </a:ext>
            </a:extLst>
          </p:cNvPr>
          <p:cNvCxnSpPr>
            <a:cxnSpLocks/>
          </p:cNvCxnSpPr>
          <p:nvPr/>
        </p:nvCxnSpPr>
        <p:spPr>
          <a:xfrm>
            <a:off x="806207" y="1674890"/>
            <a:ext cx="863935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08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5928</TotalTime>
  <Words>533</Words>
  <Application>Microsoft Office PowerPoint</Application>
  <PresentationFormat>Widescreen</PresentationFormat>
  <Paragraphs>100</Paragraphs>
  <Slides>18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Aharoni</vt:lpstr>
      <vt:lpstr>Aptos</vt:lpstr>
      <vt:lpstr>Aptos Display</vt:lpstr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Hannah</dc:creator>
  <cp:lastModifiedBy>Jennifer Hannah</cp:lastModifiedBy>
  <cp:revision>83</cp:revision>
  <dcterms:created xsi:type="dcterms:W3CDTF">2024-07-15T18:58:59Z</dcterms:created>
  <dcterms:modified xsi:type="dcterms:W3CDTF">2024-10-15T02:13:54Z</dcterms:modified>
</cp:coreProperties>
</file>