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9" r:id="rId6"/>
    <p:sldId id="261" r:id="rId7"/>
    <p:sldId id="267" r:id="rId8"/>
    <p:sldId id="262" r:id="rId9"/>
    <p:sldId id="263" r:id="rId10"/>
    <p:sldId id="264" r:id="rId11"/>
    <p:sldId id="268" r:id="rId12"/>
    <p:sldId id="265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j49jAGbNDAzucWDx/i4OpLx13q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99" d="100"/>
          <a:sy n="99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69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942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69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702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2814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074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059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726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i="1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8"/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517870" y="2876085"/>
            <a:ext cx="5020056" cy="332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662168" y="2178908"/>
            <a:ext cx="5021182" cy="65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662168" y="2876085"/>
            <a:ext cx="5021182" cy="332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6653182" y="987423"/>
            <a:ext cx="5020948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517870" y="3361038"/>
            <a:ext cx="5020948" cy="250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6662168" y="987425"/>
            <a:ext cx="5027005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517870" y="3340442"/>
            <a:ext cx="5020948" cy="2528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6737530" y="893901"/>
            <a:ext cx="4870457" cy="502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6689685" y="969274"/>
            <a:ext cx="4956928" cy="501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549997" y="964664"/>
            <a:ext cx="4956928" cy="502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8"/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7"/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7"/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reepngimg.com/png/15843-peace-symbol-png-file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vvjHwWzcN4?feature=oembed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youtu.be/FvvjHwWzcN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reepngimg.com/png/15843-peace-symbol-png-file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ngall.com/peace-symbol-png/download/1050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uckmire.blogspot.com/2018/04/anniversary-martin-luther-king-jr.html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ngall.com/peace-symbol-png/download/1050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ngall.com/peace-symbol-png/download/1050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ngall.com/peace-symbol-png/download/1050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376071"/>
            <a:ext cx="12188952" cy="6857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800" b="1" dirty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800" b="1" dirty="0"/>
              <a:t>					Rotary District 6540 Conference</a:t>
            </a:r>
            <a:endParaRPr lang="en-US"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800" b="1" dirty="0"/>
              <a:t>						April 20, 2024</a:t>
            </a:r>
            <a:endParaRPr lang="en-US" sz="1800"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517868" y="4501219"/>
            <a:ext cx="3566453" cy="174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/>
          </a:p>
        </p:txBody>
      </p:sp>
      <p:sp>
        <p:nvSpPr>
          <p:cNvPr id="101" name="Google Shape;101;p2"/>
          <p:cNvSpPr/>
          <p:nvPr/>
        </p:nvSpPr>
        <p:spPr>
          <a:xfrm>
            <a:off x="517869" y="508090"/>
            <a:ext cx="11153214" cy="149279"/>
          </a:xfrm>
          <a:custGeom>
            <a:avLst/>
            <a:gdLst/>
            <a:ahLst/>
            <a:cxnLst/>
            <a:rect l="l" t="t" r="r" b="b"/>
            <a:pathLst>
              <a:path w="8085002" h="149279" extrusionOk="0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7037" y="732987"/>
            <a:ext cx="1451496" cy="547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517868" y="6300216"/>
            <a:ext cx="11165482" cy="45719"/>
          </a:xfrm>
          <a:custGeom>
            <a:avLst/>
            <a:gdLst/>
            <a:ahLst/>
            <a:cxnLst/>
            <a:rect l="l" t="t" r="r" b="b"/>
            <a:pathLst>
              <a:path w="11165482" h="45719" extrusionOk="0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green peace sign on a black background&#10;&#10;Description automatically generated">
            <a:extLst>
              <a:ext uri="{FF2B5EF4-FFF2-40B4-BE49-F238E27FC236}">
                <a16:creationId xmlns:a16="http://schemas.microsoft.com/office/drawing/2014/main" id="{0ED11E49-D7DF-9BDC-8AC6-3BB7ADFB34E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27209" y="632512"/>
            <a:ext cx="5849417" cy="5849417"/>
          </a:xfrm>
          <a:prstGeom prst="rect">
            <a:avLst/>
          </a:prstGeom>
        </p:spPr>
      </p:pic>
      <p:sp>
        <p:nvSpPr>
          <p:cNvPr id="104" name="Google Shape;104;p2"/>
          <p:cNvSpPr txBox="1"/>
          <p:nvPr/>
        </p:nvSpPr>
        <p:spPr>
          <a:xfrm>
            <a:off x="2776054" y="2567222"/>
            <a:ext cx="6636844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Peace a Chance…</a:t>
            </a:r>
            <a:endParaRPr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How I Did 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0" y="360609"/>
            <a:ext cx="12188952" cy="6857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>
            <a:spLocks noGrp="1"/>
          </p:cNvSpPr>
          <p:nvPr>
            <p:ph type="subTitle" idx="1"/>
          </p:nvPr>
        </p:nvSpPr>
        <p:spPr>
          <a:xfrm>
            <a:off x="517868" y="5381316"/>
            <a:ext cx="356645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 dirty="0"/>
          </a:p>
        </p:txBody>
      </p:sp>
      <p:sp>
        <p:nvSpPr>
          <p:cNvPr id="149" name="Google Shape;149;p6"/>
          <p:cNvSpPr/>
          <p:nvPr/>
        </p:nvSpPr>
        <p:spPr>
          <a:xfrm>
            <a:off x="517869" y="508090"/>
            <a:ext cx="11153214" cy="149279"/>
          </a:xfrm>
          <a:custGeom>
            <a:avLst/>
            <a:gdLst/>
            <a:ahLst/>
            <a:cxnLst/>
            <a:rect l="l" t="t" r="r" b="b"/>
            <a:pathLst>
              <a:path w="8085002" h="149279" extrusionOk="0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4310" y="732987"/>
            <a:ext cx="1374222" cy="51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517868" y="6300216"/>
            <a:ext cx="11165482" cy="45719"/>
          </a:xfrm>
          <a:custGeom>
            <a:avLst/>
            <a:gdLst/>
            <a:ahLst/>
            <a:cxnLst/>
            <a:rect l="l" t="t" r="r" b="b"/>
            <a:pathLst>
              <a:path w="11165482" h="45719" extrusionOk="0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395317" y="5246688"/>
            <a:ext cx="237549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Peace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Chance…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 Did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E6074A-F451-EF87-1F77-821097929192}"/>
              </a:ext>
            </a:extLst>
          </p:cNvPr>
          <p:cNvSpPr txBox="1"/>
          <p:nvPr/>
        </p:nvSpPr>
        <p:spPr>
          <a:xfrm>
            <a:off x="643468" y="662442"/>
            <a:ext cx="102954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Peace Grannies and </a:t>
            </a:r>
            <a:r>
              <a:rPr lang="en-US" sz="3600" b="1" dirty="0" err="1"/>
              <a:t>Grampies</a:t>
            </a:r>
            <a:r>
              <a:rPr lang="en-US" sz="3600" b="1" dirty="0"/>
              <a:t>…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30-40 strong with </a:t>
            </a:r>
            <a:br>
              <a:rPr lang="en-US" sz="2800" dirty="0"/>
            </a:br>
            <a:r>
              <a:rPr lang="en-US" sz="2800" dirty="0"/>
              <a:t>diverse backgrounds/ethnicities.</a:t>
            </a:r>
            <a:br>
              <a:rPr lang="en-US" sz="2800" dirty="0"/>
            </a:b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Developed our version of </a:t>
            </a:r>
          </a:p>
          <a:p>
            <a:r>
              <a:rPr lang="en-US" sz="2800" dirty="0"/>
              <a:t>    Beloved Community with a </a:t>
            </a:r>
            <a:br>
              <a:rPr lang="en-US" sz="2800" dirty="0"/>
            </a:br>
            <a:r>
              <a:rPr lang="en-US" sz="2800" dirty="0"/>
              <a:t>    bi-weekly book/discussion.</a:t>
            </a:r>
            <a:br>
              <a:rPr lang="en-US" sz="2800" dirty="0"/>
            </a:br>
            <a:endParaRPr lang="en-US" sz="28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A group of people sitting in a circle&#10;&#10;Description automatically generated">
            <a:extLst>
              <a:ext uri="{FF2B5EF4-FFF2-40B4-BE49-F238E27FC236}">
                <a16:creationId xmlns:a16="http://schemas.microsoft.com/office/drawing/2014/main" id="{344126FE-F9FB-7701-7208-843207646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115" y="1411852"/>
            <a:ext cx="5818191" cy="4363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972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0" y="360609"/>
            <a:ext cx="12188952" cy="6857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>
            <a:spLocks noGrp="1"/>
          </p:cNvSpPr>
          <p:nvPr>
            <p:ph type="subTitle" idx="1"/>
          </p:nvPr>
        </p:nvSpPr>
        <p:spPr>
          <a:xfrm>
            <a:off x="517868" y="5381316"/>
            <a:ext cx="356645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 dirty="0"/>
          </a:p>
        </p:txBody>
      </p:sp>
      <p:sp>
        <p:nvSpPr>
          <p:cNvPr id="149" name="Google Shape;149;p6"/>
          <p:cNvSpPr/>
          <p:nvPr/>
        </p:nvSpPr>
        <p:spPr>
          <a:xfrm>
            <a:off x="517869" y="508090"/>
            <a:ext cx="11153214" cy="149279"/>
          </a:xfrm>
          <a:custGeom>
            <a:avLst/>
            <a:gdLst/>
            <a:ahLst/>
            <a:cxnLst/>
            <a:rect l="l" t="t" r="r" b="b"/>
            <a:pathLst>
              <a:path w="8085002" h="149279" extrusionOk="0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4310" y="732987"/>
            <a:ext cx="1374222" cy="51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517868" y="6300216"/>
            <a:ext cx="11165482" cy="45719"/>
          </a:xfrm>
          <a:custGeom>
            <a:avLst/>
            <a:gdLst/>
            <a:ahLst/>
            <a:cxnLst/>
            <a:rect l="l" t="t" r="r" b="b"/>
            <a:pathLst>
              <a:path w="11165482" h="45719" extrusionOk="0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395317" y="5246688"/>
            <a:ext cx="237549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Peace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Chance…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 Did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E6074A-F451-EF87-1F77-821097929192}"/>
              </a:ext>
            </a:extLst>
          </p:cNvPr>
          <p:cNvSpPr txBox="1"/>
          <p:nvPr/>
        </p:nvSpPr>
        <p:spPr>
          <a:xfrm>
            <a:off x="5180597" y="992262"/>
            <a:ext cx="655927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Peace Grannies and </a:t>
            </a:r>
            <a:r>
              <a:rPr lang="en-US" sz="3600" b="1" dirty="0" err="1"/>
              <a:t>Grampies</a:t>
            </a:r>
            <a:r>
              <a:rPr lang="en-US" sz="3600" b="1" dirty="0"/>
              <a:t>…</a:t>
            </a:r>
            <a:br>
              <a:rPr lang="en-US" sz="2800" dirty="0"/>
            </a:b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Participate in Peacemaker Academy activities and events.</a:t>
            </a:r>
            <a:br>
              <a:rPr lang="en-US" sz="2800" dirty="0"/>
            </a:b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Enthusiastically welcomed by schools because we are neutral…not selling or asking for anything.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Two women holding signs in a hallway&#10;&#10;Description automatically generated">
            <a:extLst>
              <a:ext uri="{FF2B5EF4-FFF2-40B4-BE49-F238E27FC236}">
                <a16:creationId xmlns:a16="http://schemas.microsoft.com/office/drawing/2014/main" id="{1F877316-4A6B-F925-4BC5-536D22DC6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063" y="713871"/>
            <a:ext cx="3667092" cy="4889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1245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>
            <a:hlinkClick r:id="rId4"/>
          </p:cNvPr>
          <p:cNvSpPr/>
          <p:nvPr/>
        </p:nvSpPr>
        <p:spPr>
          <a:xfrm>
            <a:off x="-151499" y="0"/>
            <a:ext cx="12188952" cy="6857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>
            <a:spLocks noGrp="1"/>
          </p:cNvSpPr>
          <p:nvPr>
            <p:ph type="subTitle" idx="1"/>
          </p:nvPr>
        </p:nvSpPr>
        <p:spPr>
          <a:xfrm>
            <a:off x="517868" y="4501219"/>
            <a:ext cx="3566453" cy="174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 dirty="0"/>
          </a:p>
        </p:txBody>
      </p:sp>
      <p:sp>
        <p:nvSpPr>
          <p:cNvPr id="149" name="Google Shape;149;p6"/>
          <p:cNvSpPr/>
          <p:nvPr/>
        </p:nvSpPr>
        <p:spPr>
          <a:xfrm>
            <a:off x="517869" y="508090"/>
            <a:ext cx="11153214" cy="149279"/>
          </a:xfrm>
          <a:custGeom>
            <a:avLst/>
            <a:gdLst/>
            <a:ahLst/>
            <a:cxnLst/>
            <a:rect l="l" t="t" r="r" b="b"/>
            <a:pathLst>
              <a:path w="8085002" h="149279" extrusionOk="0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517868" y="6300216"/>
            <a:ext cx="11165482" cy="45719"/>
          </a:xfrm>
          <a:custGeom>
            <a:avLst/>
            <a:gdLst/>
            <a:ahLst/>
            <a:cxnLst/>
            <a:rect l="l" t="t" r="r" b="b"/>
            <a:pathLst>
              <a:path w="11165482" h="45719" extrusionOk="0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nline Media 3" descr="Peacemaker Academy 2023 Recap">
            <a:hlinkClick r:id="" action="ppaction://media"/>
            <a:extLst>
              <a:ext uri="{FF2B5EF4-FFF2-40B4-BE49-F238E27FC236}">
                <a16:creationId xmlns:a16="http://schemas.microsoft.com/office/drawing/2014/main" id="{E41DFE35-8433-D64C-9B4B-900EFEDA7F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93998" y="657369"/>
            <a:ext cx="9985159" cy="564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0" y="360608"/>
            <a:ext cx="12188952" cy="6857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>
            <a:spLocks noGrp="1"/>
          </p:cNvSpPr>
          <p:nvPr>
            <p:ph type="subTitle" idx="1"/>
          </p:nvPr>
        </p:nvSpPr>
        <p:spPr>
          <a:xfrm>
            <a:off x="517868" y="4501219"/>
            <a:ext cx="3566453" cy="174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/>
          </a:p>
        </p:txBody>
      </p:sp>
      <p:sp>
        <p:nvSpPr>
          <p:cNvPr id="149" name="Google Shape;149;p6"/>
          <p:cNvSpPr/>
          <p:nvPr/>
        </p:nvSpPr>
        <p:spPr>
          <a:xfrm>
            <a:off x="517869" y="508090"/>
            <a:ext cx="11153214" cy="149279"/>
          </a:xfrm>
          <a:custGeom>
            <a:avLst/>
            <a:gdLst/>
            <a:ahLst/>
            <a:cxnLst/>
            <a:rect l="l" t="t" r="r" b="b"/>
            <a:pathLst>
              <a:path w="8085002" h="149279" extrusionOk="0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4310" y="732987"/>
            <a:ext cx="1374222" cy="51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517868" y="6300216"/>
            <a:ext cx="11165482" cy="45719"/>
          </a:xfrm>
          <a:custGeom>
            <a:avLst/>
            <a:gdLst/>
            <a:ahLst/>
            <a:cxnLst/>
            <a:rect l="l" t="t" r="r" b="b"/>
            <a:pathLst>
              <a:path w="11165482" h="45719" extrusionOk="0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427716" y="5206459"/>
            <a:ext cx="237549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Peace </a:t>
            </a:r>
            <a:b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Chance…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 Did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01B16A-9569-38DF-0DD6-292A26DEEFF5}"/>
              </a:ext>
            </a:extLst>
          </p:cNvPr>
          <p:cNvSpPr txBox="1"/>
          <p:nvPr/>
        </p:nvSpPr>
        <p:spPr>
          <a:xfrm>
            <a:off x="1146220" y="954720"/>
            <a:ext cx="915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How will you give Peace a chance?</a:t>
            </a:r>
          </a:p>
        </p:txBody>
      </p:sp>
      <p:pic>
        <p:nvPicPr>
          <p:cNvPr id="3" name="Picture 2" descr="A green peace sign on a black background&#10;&#10;Description automatically generated">
            <a:extLst>
              <a:ext uri="{FF2B5EF4-FFF2-40B4-BE49-F238E27FC236}">
                <a16:creationId xmlns:a16="http://schemas.microsoft.com/office/drawing/2014/main" id="{FA41EBFD-CCEE-FD30-4677-A4EFB954042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27208" y="929291"/>
            <a:ext cx="5849417" cy="584941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2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360609"/>
            <a:ext cx="12188952" cy="6857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517868" y="4501219"/>
            <a:ext cx="3566453" cy="174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/>
          </a:p>
        </p:txBody>
      </p:sp>
      <p:sp>
        <p:nvSpPr>
          <p:cNvPr id="111" name="Google Shape;111;p3"/>
          <p:cNvSpPr/>
          <p:nvPr/>
        </p:nvSpPr>
        <p:spPr>
          <a:xfrm>
            <a:off x="517869" y="508090"/>
            <a:ext cx="11153214" cy="149279"/>
          </a:xfrm>
          <a:custGeom>
            <a:avLst/>
            <a:gdLst/>
            <a:ahLst/>
            <a:cxnLst/>
            <a:rect l="l" t="t" r="r" b="b"/>
            <a:pathLst>
              <a:path w="8085002" h="149279" extrusionOk="0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4310" y="745865"/>
            <a:ext cx="1374222" cy="51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/>
          <p:nvPr/>
        </p:nvSpPr>
        <p:spPr>
          <a:xfrm>
            <a:off x="517868" y="6300216"/>
            <a:ext cx="11165482" cy="45719"/>
          </a:xfrm>
          <a:custGeom>
            <a:avLst/>
            <a:gdLst/>
            <a:ahLst/>
            <a:cxnLst/>
            <a:rect l="l" t="t" r="r" b="b"/>
            <a:pathLst>
              <a:path w="11165482" h="45719" extrusionOk="0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499836" y="5243683"/>
            <a:ext cx="237549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Peace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Chance…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 Did </a:t>
            </a:r>
            <a:endParaRPr dirty="0"/>
          </a:p>
        </p:txBody>
      </p:sp>
      <p:sp>
        <p:nvSpPr>
          <p:cNvPr id="115" name="Google Shape;115;p3"/>
          <p:cNvSpPr txBox="1"/>
          <p:nvPr/>
        </p:nvSpPr>
        <p:spPr>
          <a:xfrm>
            <a:off x="706865" y="690804"/>
            <a:ext cx="9852339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murders launched Fort Wayne’s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</a:rPr>
              <a:t>P</a:t>
            </a:r>
            <a:r>
              <a:rPr lang="en-US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eacemaker Movement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</a:rPr>
              <a:t>	</a:t>
            </a:r>
            <a:r>
              <a:rPr lang="en-US" sz="2400" dirty="0">
                <a:solidFill>
                  <a:schemeClr val="dk1"/>
                </a:solidFill>
              </a:rPr>
              <a:t>                    2016				 2020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</a:rPr>
              <a:t>               </a:t>
            </a:r>
            <a:br>
              <a:rPr lang="en-US" sz="4000" dirty="0">
                <a:solidFill>
                  <a:schemeClr val="dk1"/>
                </a:solidFill>
              </a:rPr>
            </a:br>
            <a:r>
              <a:rPr lang="en-US" sz="4000" dirty="0">
                <a:solidFill>
                  <a:schemeClr val="dk1"/>
                </a:solidFill>
              </a:rPr>
              <a:t>		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personal</a:t>
            </a:r>
            <a:r>
              <a:rPr lang="en-US" sz="2400" dirty="0">
                <a:solidFill>
                  <a:schemeClr val="dk1"/>
                </a:solidFill>
              </a:rPr>
              <a:t>.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One national.</a:t>
            </a:r>
            <a:endParaRPr sz="2400" dirty="0"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0098" y="2703589"/>
            <a:ext cx="2858500" cy="2858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7" name="Google Shape;117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8301" y="2703585"/>
            <a:ext cx="2285326" cy="2862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3048" y="373487"/>
            <a:ext cx="12188952" cy="6857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subTitle" idx="1"/>
          </p:nvPr>
        </p:nvSpPr>
        <p:spPr>
          <a:xfrm>
            <a:off x="517868" y="4501219"/>
            <a:ext cx="3566453" cy="174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/>
          </a:p>
        </p:txBody>
      </p:sp>
      <p:sp>
        <p:nvSpPr>
          <p:cNvPr id="124" name="Google Shape;124;p4"/>
          <p:cNvSpPr/>
          <p:nvPr/>
        </p:nvSpPr>
        <p:spPr>
          <a:xfrm>
            <a:off x="517869" y="508090"/>
            <a:ext cx="11153214" cy="149279"/>
          </a:xfrm>
          <a:custGeom>
            <a:avLst/>
            <a:gdLst/>
            <a:ahLst/>
            <a:cxnLst/>
            <a:rect l="l" t="t" r="r" b="b"/>
            <a:pathLst>
              <a:path w="8085002" h="149279" extrusionOk="0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1583" y="720108"/>
            <a:ext cx="1296950" cy="48939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517868" y="6300216"/>
            <a:ext cx="11165482" cy="45719"/>
          </a:xfrm>
          <a:custGeom>
            <a:avLst/>
            <a:gdLst/>
            <a:ahLst/>
            <a:cxnLst/>
            <a:rect l="l" t="t" r="r" b="b"/>
            <a:pathLst>
              <a:path w="11165482" h="45719" extrusionOk="0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398818" y="5220635"/>
            <a:ext cx="237549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Peace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Chance…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 Did </a:t>
            </a:r>
            <a:endParaRPr dirty="0"/>
          </a:p>
        </p:txBody>
      </p:sp>
      <p:pic>
        <p:nvPicPr>
          <p:cNvPr id="128" name="Google Shape;128;p4" descr="A group of people holding sign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769" y="915620"/>
            <a:ext cx="4612274" cy="3459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9" name="Google Shape;129;p4" descr="A building with boarded up window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2762" y="928233"/>
            <a:ext cx="3327311" cy="4436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0" name="Google Shape;130;p4" descr="A building with a wall covered in cork boar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28545" y="1707650"/>
            <a:ext cx="2448306" cy="36065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1" name="Google Shape;131;p4"/>
          <p:cNvSpPr txBox="1"/>
          <p:nvPr/>
        </p:nvSpPr>
        <p:spPr>
          <a:xfrm>
            <a:off x="6875442" y="5335855"/>
            <a:ext cx="29492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S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tained glass windows of First Wayne Street UMC boarded up.</a:t>
            </a:r>
            <a:endParaRPr dirty="0"/>
          </a:p>
        </p:txBody>
      </p:sp>
      <p:sp>
        <p:nvSpPr>
          <p:cNvPr id="132" name="Google Shape;132;p4"/>
          <p:cNvSpPr txBox="1"/>
          <p:nvPr/>
        </p:nvSpPr>
        <p:spPr>
          <a:xfrm>
            <a:off x="937531" y="4428635"/>
            <a:ext cx="332275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F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trade store windows with international words of peace.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517868" y="4501219"/>
            <a:ext cx="3566453" cy="174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 dirty="0"/>
          </a:p>
        </p:txBody>
      </p:sp>
      <p:sp>
        <p:nvSpPr>
          <p:cNvPr id="139" name="Google Shape;139;p5"/>
          <p:cNvSpPr/>
          <p:nvPr/>
        </p:nvSpPr>
        <p:spPr>
          <a:xfrm>
            <a:off x="517869" y="508090"/>
            <a:ext cx="11153214" cy="149279"/>
          </a:xfrm>
          <a:custGeom>
            <a:avLst/>
            <a:gdLst/>
            <a:ahLst/>
            <a:cxnLst/>
            <a:rect l="l" t="t" r="r" b="b"/>
            <a:pathLst>
              <a:path w="8085002" h="149279" extrusionOk="0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4310" y="707229"/>
            <a:ext cx="1374222" cy="51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517868" y="6300216"/>
            <a:ext cx="11165482" cy="45719"/>
          </a:xfrm>
          <a:custGeom>
            <a:avLst/>
            <a:gdLst/>
            <a:ahLst/>
            <a:cxnLst/>
            <a:rect l="l" t="t" r="r" b="b"/>
            <a:pathLst>
              <a:path w="11165482" h="45719" extrusionOk="0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414837" y="5206459"/>
            <a:ext cx="237549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Peace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Chance…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 Did </a:t>
            </a:r>
            <a:endParaRPr dirty="0"/>
          </a:p>
        </p:txBody>
      </p:sp>
      <p:pic>
        <p:nvPicPr>
          <p:cNvPr id="9" name="Picture 8" descr="A group of people walking on a sidewalk with smoke coming out of the ground&#10;&#10;Description automatically generated">
            <a:extLst>
              <a:ext uri="{FF2B5EF4-FFF2-40B4-BE49-F238E27FC236}">
                <a16:creationId xmlns:a16="http://schemas.microsoft.com/office/drawing/2014/main" id="{8DC9C0DE-A04E-FEB0-A634-1FD4FF856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323" y="804620"/>
            <a:ext cx="3808911" cy="52487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 descr="A person sitting on a stone step with a bottle of liquid&#10;&#10;Description automatically generated">
            <a:extLst>
              <a:ext uri="{FF2B5EF4-FFF2-40B4-BE49-F238E27FC236}">
                <a16:creationId xmlns:a16="http://schemas.microsoft.com/office/drawing/2014/main" id="{AD6130F0-FB73-4163-D5D3-CFE5C975E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612" y="804620"/>
            <a:ext cx="3796048" cy="4217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E35AE3-D06C-61AD-65BB-3C2DBF17411A}"/>
              </a:ext>
            </a:extLst>
          </p:cNvPr>
          <p:cNvSpPr txBox="1"/>
          <p:nvPr/>
        </p:nvSpPr>
        <p:spPr>
          <a:xfrm>
            <a:off x="6433813" y="5359118"/>
            <a:ext cx="3503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Milk is antidote to tear gas.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517868" y="4501219"/>
            <a:ext cx="3566453" cy="174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 dirty="0"/>
          </a:p>
        </p:txBody>
      </p:sp>
      <p:sp>
        <p:nvSpPr>
          <p:cNvPr id="139" name="Google Shape;139;p5"/>
          <p:cNvSpPr/>
          <p:nvPr/>
        </p:nvSpPr>
        <p:spPr>
          <a:xfrm>
            <a:off x="517869" y="508090"/>
            <a:ext cx="11153214" cy="149279"/>
          </a:xfrm>
          <a:custGeom>
            <a:avLst/>
            <a:gdLst/>
            <a:ahLst/>
            <a:cxnLst/>
            <a:rect l="l" t="t" r="r" b="b"/>
            <a:pathLst>
              <a:path w="8085002" h="149279" extrusionOk="0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4310" y="707229"/>
            <a:ext cx="1374222" cy="51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517868" y="6300216"/>
            <a:ext cx="11165482" cy="45719"/>
          </a:xfrm>
          <a:custGeom>
            <a:avLst/>
            <a:gdLst/>
            <a:ahLst/>
            <a:cxnLst/>
            <a:rect l="l" t="t" r="r" b="b"/>
            <a:pathLst>
              <a:path w="11165482" h="45719" extrusionOk="0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414837" y="5206459"/>
            <a:ext cx="237549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Peace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Chance…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 Did </a:t>
            </a:r>
            <a:endParaRPr dirty="0"/>
          </a:p>
        </p:txBody>
      </p:sp>
      <p:pic>
        <p:nvPicPr>
          <p:cNvPr id="3" name="Picture 2" descr="A white peace sign on a black background&#10;&#10;Description automatically generated">
            <a:extLst>
              <a:ext uri="{FF2B5EF4-FFF2-40B4-BE49-F238E27FC236}">
                <a16:creationId xmlns:a16="http://schemas.microsoft.com/office/drawing/2014/main" id="{B86320B2-988A-459A-46D5-0CF681AF5F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90779" y="1068187"/>
            <a:ext cx="4939178" cy="49391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182A17-F682-3FD5-1730-188924B502DB}"/>
              </a:ext>
            </a:extLst>
          </p:cNvPr>
          <p:cNvSpPr txBox="1"/>
          <p:nvPr/>
        </p:nvSpPr>
        <p:spPr>
          <a:xfrm>
            <a:off x="656822" y="1307806"/>
            <a:ext cx="1132052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Alive Community Outreach </a:t>
            </a:r>
            <a:br>
              <a:rPr lang="en-US" sz="4000" b="1" dirty="0"/>
            </a:b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Mission – create a community of nonviolence through relationships  </a:t>
            </a:r>
            <a:br>
              <a:rPr lang="en-US" sz="2800" dirty="0"/>
            </a:br>
            <a:r>
              <a:rPr lang="en-US" sz="2800" dirty="0"/>
              <a:t>                and education.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Programs based on 6 Principles of </a:t>
            </a:r>
            <a:r>
              <a:rPr lang="en-US" sz="2800" dirty="0" err="1"/>
              <a:t>Kingian</a:t>
            </a:r>
            <a:r>
              <a:rPr lang="en-US" sz="2800" dirty="0"/>
              <a:t> Nonviolence.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Institutionalize nonviolence through Peacemaker Academy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230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3048" y="360614"/>
            <a:ext cx="12188952" cy="6857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>
            <a:spLocks noGrp="1"/>
          </p:cNvSpPr>
          <p:nvPr>
            <p:ph type="subTitle" idx="1"/>
          </p:nvPr>
        </p:nvSpPr>
        <p:spPr>
          <a:xfrm>
            <a:off x="517868" y="4501219"/>
            <a:ext cx="3566453" cy="174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 dirty="0"/>
          </a:p>
        </p:txBody>
      </p:sp>
      <p:sp>
        <p:nvSpPr>
          <p:cNvPr id="149" name="Google Shape;149;p6"/>
          <p:cNvSpPr/>
          <p:nvPr/>
        </p:nvSpPr>
        <p:spPr>
          <a:xfrm>
            <a:off x="517869" y="508090"/>
            <a:ext cx="11153214" cy="149279"/>
          </a:xfrm>
          <a:custGeom>
            <a:avLst/>
            <a:gdLst/>
            <a:ahLst/>
            <a:cxnLst/>
            <a:rect l="l" t="t" r="r" b="b"/>
            <a:pathLst>
              <a:path w="8085002" h="149279" extrusionOk="0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4310" y="732987"/>
            <a:ext cx="1374222" cy="51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517868" y="6300216"/>
            <a:ext cx="11165482" cy="45719"/>
          </a:xfrm>
          <a:custGeom>
            <a:avLst/>
            <a:gdLst/>
            <a:ahLst/>
            <a:cxnLst/>
            <a:rect l="l" t="t" r="r" b="b"/>
            <a:pathLst>
              <a:path w="11165482" h="45719" extrusionOk="0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427716" y="5206459"/>
            <a:ext cx="237549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Peace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Chance…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 Did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DD3016-F70A-D208-2547-85F8143A5B9E}"/>
              </a:ext>
            </a:extLst>
          </p:cNvPr>
          <p:cNvSpPr txBox="1"/>
          <p:nvPr/>
        </p:nvSpPr>
        <p:spPr>
          <a:xfrm>
            <a:off x="4928955" y="1389472"/>
            <a:ext cx="63574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Nonviolence is a way of life for courageous people.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The Beloved Community is the framework for the future.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Attack forces of evil not persons who are doing the evil.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Accept suffering without retaliation for the sake of the cause to achieve a goal.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Avoid internal violence of the spirit as well as external physical violence.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The universe is on the side of Justice</a:t>
            </a:r>
            <a:r>
              <a:rPr lang="en-US" sz="2400" dirty="0"/>
              <a:t>.</a:t>
            </a:r>
          </a:p>
        </p:txBody>
      </p:sp>
      <p:pic>
        <p:nvPicPr>
          <p:cNvPr id="4" name="Picture 3" descr="A person in a suit and tie&#10;&#10;Description automatically generated">
            <a:extLst>
              <a:ext uri="{FF2B5EF4-FFF2-40B4-BE49-F238E27FC236}">
                <a16:creationId xmlns:a16="http://schemas.microsoft.com/office/drawing/2014/main" id="{02BF4B93-C10E-A7A4-5FA4-1C831537B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5594" y="1565972"/>
            <a:ext cx="3767124" cy="2119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3BC31E-8E30-CDCC-E165-58BCEE7D3D3E}"/>
              </a:ext>
            </a:extLst>
          </p:cNvPr>
          <p:cNvSpPr txBox="1"/>
          <p:nvPr/>
        </p:nvSpPr>
        <p:spPr>
          <a:xfrm>
            <a:off x="286048" y="713687"/>
            <a:ext cx="550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Principles of Nonviolence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3048" y="360614"/>
            <a:ext cx="12188952" cy="6857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>
            <a:spLocks noGrp="1"/>
          </p:cNvSpPr>
          <p:nvPr>
            <p:ph type="subTitle" idx="1"/>
          </p:nvPr>
        </p:nvSpPr>
        <p:spPr>
          <a:xfrm>
            <a:off x="517868" y="4501219"/>
            <a:ext cx="3566453" cy="174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 dirty="0"/>
          </a:p>
        </p:txBody>
      </p:sp>
      <p:sp>
        <p:nvSpPr>
          <p:cNvPr id="149" name="Google Shape;149;p6"/>
          <p:cNvSpPr/>
          <p:nvPr/>
        </p:nvSpPr>
        <p:spPr>
          <a:xfrm>
            <a:off x="517869" y="508090"/>
            <a:ext cx="11153214" cy="149279"/>
          </a:xfrm>
          <a:custGeom>
            <a:avLst/>
            <a:gdLst/>
            <a:ahLst/>
            <a:cxnLst/>
            <a:rect l="l" t="t" r="r" b="b"/>
            <a:pathLst>
              <a:path w="8085002" h="149279" extrusionOk="0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4310" y="732987"/>
            <a:ext cx="1374222" cy="51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517868" y="6300216"/>
            <a:ext cx="11165482" cy="45719"/>
          </a:xfrm>
          <a:custGeom>
            <a:avLst/>
            <a:gdLst/>
            <a:ahLst/>
            <a:cxnLst/>
            <a:rect l="l" t="t" r="r" b="b"/>
            <a:pathLst>
              <a:path w="11165482" h="45719" extrusionOk="0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427716" y="5206459"/>
            <a:ext cx="237549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Peace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Chance…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 Did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DD3016-F70A-D208-2547-85F8143A5B9E}"/>
              </a:ext>
            </a:extLst>
          </p:cNvPr>
          <p:cNvSpPr txBox="1"/>
          <p:nvPr/>
        </p:nvSpPr>
        <p:spPr>
          <a:xfrm>
            <a:off x="1191498" y="657369"/>
            <a:ext cx="846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Impact of Peacemaking in School</a:t>
            </a:r>
          </a:p>
        </p:txBody>
      </p:sp>
      <p:pic>
        <p:nvPicPr>
          <p:cNvPr id="4" name="Picture 3" descr="A white peace sign on a black background&#10;&#10;Description automatically generated">
            <a:extLst>
              <a:ext uri="{FF2B5EF4-FFF2-40B4-BE49-F238E27FC236}">
                <a16:creationId xmlns:a16="http://schemas.microsoft.com/office/drawing/2014/main" id="{31630FF2-2816-D6EC-4563-F34071504E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63426" y="1251174"/>
            <a:ext cx="4939178" cy="4939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EAB237-0D16-07D4-1B63-044AABB507FC}"/>
              </a:ext>
            </a:extLst>
          </p:cNvPr>
          <p:cNvSpPr txBox="1"/>
          <p:nvPr/>
        </p:nvSpPr>
        <p:spPr>
          <a:xfrm>
            <a:off x="2109907" y="1437825"/>
            <a:ext cx="82424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Decrease in tardiness…	…………….89%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Decrease in cutting class……………25%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Decrease in guns…………………….100%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Decrease in fights…………………….31%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Decrease in disruptive behavior…….19%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Decrease in average number of F’s per student…31%</a:t>
            </a:r>
          </a:p>
        </p:txBody>
      </p:sp>
    </p:spTree>
    <p:extLst>
      <p:ext uri="{BB962C8B-B14F-4D97-AF65-F5344CB8AC3E}">
        <p14:creationId xmlns:p14="http://schemas.microsoft.com/office/powerpoint/2010/main" val="399225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>
            <a:spLocks noGrp="1"/>
          </p:cNvSpPr>
          <p:nvPr>
            <p:ph type="subTitle" idx="1"/>
          </p:nvPr>
        </p:nvSpPr>
        <p:spPr>
          <a:xfrm>
            <a:off x="517868" y="4501219"/>
            <a:ext cx="3566453" cy="174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/>
          </a:p>
        </p:txBody>
      </p:sp>
      <p:sp>
        <p:nvSpPr>
          <p:cNvPr id="149" name="Google Shape;149;p6"/>
          <p:cNvSpPr/>
          <p:nvPr/>
        </p:nvSpPr>
        <p:spPr>
          <a:xfrm>
            <a:off x="517869" y="508090"/>
            <a:ext cx="11153214" cy="149279"/>
          </a:xfrm>
          <a:custGeom>
            <a:avLst/>
            <a:gdLst/>
            <a:ahLst/>
            <a:cxnLst/>
            <a:rect l="l" t="t" r="r" b="b"/>
            <a:pathLst>
              <a:path w="8085002" h="149279" extrusionOk="0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4310" y="707229"/>
            <a:ext cx="1374222" cy="51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517868" y="6300216"/>
            <a:ext cx="11165482" cy="45719"/>
          </a:xfrm>
          <a:custGeom>
            <a:avLst/>
            <a:gdLst/>
            <a:ahLst/>
            <a:cxnLst/>
            <a:rect l="l" t="t" r="r" b="b"/>
            <a:pathLst>
              <a:path w="11165482" h="45719" extrusionOk="0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427716" y="5206459"/>
            <a:ext cx="237549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Peace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Chance…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 Did </a:t>
            </a:r>
            <a:endParaRPr dirty="0"/>
          </a:p>
        </p:txBody>
      </p:sp>
      <p:pic>
        <p:nvPicPr>
          <p:cNvPr id="4" name="Picture 3" descr="A white peace sign on a black background&#10;&#10;Description automatically generated">
            <a:extLst>
              <a:ext uri="{FF2B5EF4-FFF2-40B4-BE49-F238E27FC236}">
                <a16:creationId xmlns:a16="http://schemas.microsoft.com/office/drawing/2014/main" id="{2A274848-66E5-32D3-3FE2-4AE26D31B1B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90779" y="1068187"/>
            <a:ext cx="4939178" cy="49391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A2E2D0-BEE9-77FA-3D2A-7573CB4499BD}"/>
              </a:ext>
            </a:extLst>
          </p:cNvPr>
          <p:cNvSpPr txBox="1"/>
          <p:nvPr/>
        </p:nvSpPr>
        <p:spPr>
          <a:xfrm>
            <a:off x="804519" y="1068187"/>
            <a:ext cx="108788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Rotary International Roles Promoting Peace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Practitioners – working to create optimal conditions for peaceful societies.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Educators – training 1,700 Peace Fellows worldwide.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Mediators – negotiating humanitarian ceasefires to serve communities.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Advocates – creating communities and convening groups that are connected, inclusive and resilient.</a:t>
            </a:r>
          </a:p>
        </p:txBody>
      </p:sp>
    </p:spTree>
    <p:extLst>
      <p:ext uri="{BB962C8B-B14F-4D97-AF65-F5344CB8AC3E}">
        <p14:creationId xmlns:p14="http://schemas.microsoft.com/office/powerpoint/2010/main" val="263216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>
            <a:spLocks noGrp="1"/>
          </p:cNvSpPr>
          <p:nvPr>
            <p:ph type="subTitle" idx="1"/>
          </p:nvPr>
        </p:nvSpPr>
        <p:spPr>
          <a:xfrm>
            <a:off x="517868" y="4501219"/>
            <a:ext cx="3566453" cy="174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/>
          </a:p>
        </p:txBody>
      </p:sp>
      <p:sp>
        <p:nvSpPr>
          <p:cNvPr id="149" name="Google Shape;149;p6"/>
          <p:cNvSpPr/>
          <p:nvPr/>
        </p:nvSpPr>
        <p:spPr>
          <a:xfrm>
            <a:off x="517869" y="508090"/>
            <a:ext cx="11153214" cy="149279"/>
          </a:xfrm>
          <a:custGeom>
            <a:avLst/>
            <a:gdLst/>
            <a:ahLst/>
            <a:cxnLst/>
            <a:rect l="l" t="t" r="r" b="b"/>
            <a:pathLst>
              <a:path w="8085002" h="149279" extrusionOk="0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4310" y="694350"/>
            <a:ext cx="1374222" cy="51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517868" y="6300216"/>
            <a:ext cx="11165482" cy="45719"/>
          </a:xfrm>
          <a:custGeom>
            <a:avLst/>
            <a:gdLst/>
            <a:ahLst/>
            <a:cxnLst/>
            <a:rect l="l" t="t" r="r" b="b"/>
            <a:pathLst>
              <a:path w="11165482" h="45719" extrusionOk="0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427716" y="5206459"/>
            <a:ext cx="237549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Peace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Chance…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 Did </a:t>
            </a:r>
            <a:endParaRPr dirty="0"/>
          </a:p>
        </p:txBody>
      </p:sp>
      <p:pic>
        <p:nvPicPr>
          <p:cNvPr id="3" name="Picture 2" descr="A white peace sign on a black background&#10;&#10;Description automatically generated">
            <a:extLst>
              <a:ext uri="{FF2B5EF4-FFF2-40B4-BE49-F238E27FC236}">
                <a16:creationId xmlns:a16="http://schemas.microsoft.com/office/drawing/2014/main" id="{B853466F-AFA4-CAEF-6EA0-9FFE3AE4690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90779" y="1068187"/>
            <a:ext cx="4939178" cy="49391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151B67-F34D-F5DE-33E6-A8BE2D2F5B86}"/>
              </a:ext>
            </a:extLst>
          </p:cNvPr>
          <p:cNvSpPr txBox="1"/>
          <p:nvPr/>
        </p:nvSpPr>
        <p:spPr>
          <a:xfrm>
            <a:off x="1848018" y="669615"/>
            <a:ext cx="911824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How to Begin Peacemaking</a:t>
            </a:r>
            <a:endParaRPr lang="en-US" sz="4000" b="1" dirty="0"/>
          </a:p>
          <a:p>
            <a:endParaRPr lang="en-US" sz="24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a Peace Committee in your club.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Educate yourself about violence in your community.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Connect with organizations addressing violence/nonviolence.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 a strategic plan or outline goals and objectives.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Invite speakers, start a book club, watch a documentary, establish a beloved community.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Apply to be a Rotary Action Group for Peace.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3347601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Custom 86">
      <a:dk1>
        <a:srgbClr val="000000"/>
      </a:dk1>
      <a:lt1>
        <a:srgbClr val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529</Words>
  <Application>Microsoft Macintosh PowerPoint</Application>
  <PresentationFormat>Widescreen</PresentationFormat>
  <Paragraphs>131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GestaltVTI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Gilmore</dc:creator>
  <cp:lastModifiedBy>Lynne Gilmore</cp:lastModifiedBy>
  <cp:revision>15</cp:revision>
  <dcterms:created xsi:type="dcterms:W3CDTF">2024-04-17T03:35:47Z</dcterms:created>
  <dcterms:modified xsi:type="dcterms:W3CDTF">2024-04-18T19:08:12Z</dcterms:modified>
</cp:coreProperties>
</file>