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1.jpg" ContentType="image/jpeg"/>
  <Override PartName="/ppt/media/image12.JPG" ContentType="image/jpeg"/>
  <Override PartName="/ppt/media/image13.jpg" ContentType="image/jpeg"/>
  <Override PartName="/ppt/media/image14.jpg" ContentType="image/jpeg"/>
  <Override PartName="/ppt/notesSlides/notesSlide8.xml" ContentType="application/vnd.openxmlformats-officedocument.presentationml.notesSlide+xml"/>
  <Override PartName="/ppt/media/image15.jpg" ContentType="image/jpeg"/>
  <Override PartName="/ppt/media/image17.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35.jpg" ContentType="image/jpeg"/>
  <Override PartName="/ppt/media/image36.jpg" ContentType="image/jpeg"/>
  <Override PartName="/ppt/media/image37.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 id="2147483899" r:id="rId2"/>
    <p:sldMasterId id="2147483923" r:id="rId3"/>
    <p:sldMasterId id="2147483933" r:id="rId4"/>
  </p:sldMasterIdLst>
  <p:notesMasterIdLst>
    <p:notesMasterId r:id="rId39"/>
  </p:notesMasterIdLst>
  <p:sldIdLst>
    <p:sldId id="256" r:id="rId5"/>
    <p:sldId id="257" r:id="rId6"/>
    <p:sldId id="258" r:id="rId7"/>
    <p:sldId id="442" r:id="rId8"/>
    <p:sldId id="312" r:id="rId9"/>
    <p:sldId id="2145707258" r:id="rId10"/>
    <p:sldId id="2145707260" r:id="rId11"/>
    <p:sldId id="2145707261" r:id="rId12"/>
    <p:sldId id="2145707262" r:id="rId13"/>
    <p:sldId id="2145707274" r:id="rId14"/>
    <p:sldId id="2145707263" r:id="rId15"/>
    <p:sldId id="1412" r:id="rId16"/>
    <p:sldId id="2145707264" r:id="rId17"/>
    <p:sldId id="553" r:id="rId18"/>
    <p:sldId id="2145707282" r:id="rId19"/>
    <p:sldId id="2145707229" r:id="rId20"/>
    <p:sldId id="2145707259" r:id="rId21"/>
    <p:sldId id="270" r:id="rId22"/>
    <p:sldId id="2145707265" r:id="rId23"/>
    <p:sldId id="2145707280" r:id="rId24"/>
    <p:sldId id="1413" r:id="rId25"/>
    <p:sldId id="391" r:id="rId26"/>
    <p:sldId id="1394" r:id="rId27"/>
    <p:sldId id="2145707227" r:id="rId28"/>
    <p:sldId id="692" r:id="rId29"/>
    <p:sldId id="333" r:id="rId30"/>
    <p:sldId id="2145707220" r:id="rId31"/>
    <p:sldId id="2145707277" r:id="rId32"/>
    <p:sldId id="1316" r:id="rId33"/>
    <p:sldId id="1338" r:id="rId34"/>
    <p:sldId id="693" r:id="rId35"/>
    <p:sldId id="285" r:id="rId36"/>
    <p:sldId id="287" r:id="rId37"/>
    <p:sldId id="2145707269" r:id="rId38"/>
  </p:sldIdLst>
  <p:sldSz cx="12192000" cy="6858000"/>
  <p:notesSz cx="7315200" cy="96012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ACB8"/>
    <a:srgbClr val="ED7D31"/>
    <a:srgbClr val="FFFFFF"/>
    <a:srgbClr val="8064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p:restoredTop sz="81390" autoAdjust="0"/>
  </p:normalViewPr>
  <p:slideViewPr>
    <p:cSldViewPr>
      <p:cViewPr varScale="1">
        <p:scale>
          <a:sx n="96" d="100"/>
          <a:sy n="96" d="100"/>
        </p:scale>
        <p:origin x="200" y="24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C79EDF-F50C-46F7-B089-EBDEB2AF5D7E}"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97F21662-E28E-470C-9C83-3D053EDA5351}">
      <dgm:prSet phldrT="[Text]"/>
      <dgm:spPr>
        <a:solidFill>
          <a:srgbClr val="F7A81B"/>
        </a:solidFill>
      </dgm:spPr>
      <dgm:t>
        <a:bodyPr/>
        <a:lstStyle/>
        <a:p>
          <a:endParaRPr lang="en-US" dirty="0">
            <a:latin typeface="Georgia" panose="02040502050405020303" pitchFamily="18" charset="0"/>
          </a:endParaRPr>
        </a:p>
      </dgm:t>
    </dgm:pt>
    <dgm:pt modelId="{83FAC278-3E52-4A72-B796-A1AB5DB59680}" type="parTrans" cxnId="{56D8193F-9ECE-4CF6-978A-C5FE5F104886}">
      <dgm:prSet/>
      <dgm:spPr/>
      <dgm:t>
        <a:bodyPr/>
        <a:lstStyle/>
        <a:p>
          <a:endParaRPr lang="en-US"/>
        </a:p>
      </dgm:t>
    </dgm:pt>
    <dgm:pt modelId="{16CC2AEA-D7FD-49BF-A2EF-4AA284149F56}" type="sibTrans" cxnId="{56D8193F-9ECE-4CF6-978A-C5FE5F104886}">
      <dgm:prSet/>
      <dgm:spPr/>
      <dgm:t>
        <a:bodyPr/>
        <a:lstStyle/>
        <a:p>
          <a:endParaRPr lang="en-US"/>
        </a:p>
      </dgm:t>
    </dgm:pt>
    <dgm:pt modelId="{3F622D4C-0B89-46CA-9FF3-D50E1FD13877}">
      <dgm:prSet phldrT="[Text]"/>
      <dgm:spPr/>
      <dgm:t>
        <a:bodyPr/>
        <a:lstStyle/>
        <a:p>
          <a:r>
            <a:rPr lang="en-US" dirty="0">
              <a:latin typeface="Georgia" panose="02040502050405020303" pitchFamily="18" charset="0"/>
            </a:rPr>
            <a:t>District Members make contributions</a:t>
          </a:r>
        </a:p>
      </dgm:t>
    </dgm:pt>
    <dgm:pt modelId="{689415FD-CCF5-48D9-AC1A-9FF9F0110E6B}" type="parTrans" cxnId="{F5F15BCE-9654-4FD8-9966-81F92DA41ECB}">
      <dgm:prSet/>
      <dgm:spPr/>
      <dgm:t>
        <a:bodyPr/>
        <a:lstStyle/>
        <a:p>
          <a:endParaRPr lang="en-US"/>
        </a:p>
      </dgm:t>
    </dgm:pt>
    <dgm:pt modelId="{AC160164-CE2D-42D9-BE17-9B6329235F00}" type="sibTrans" cxnId="{F5F15BCE-9654-4FD8-9966-81F92DA41ECB}">
      <dgm:prSet/>
      <dgm:spPr/>
      <dgm:t>
        <a:bodyPr/>
        <a:lstStyle/>
        <a:p>
          <a:endParaRPr lang="en-US"/>
        </a:p>
      </dgm:t>
    </dgm:pt>
    <dgm:pt modelId="{0778F307-EB56-457E-811F-77268BCB5941}">
      <dgm:prSet phldrT="[Text]"/>
      <dgm:spPr/>
      <dgm:t>
        <a:bodyPr/>
        <a:lstStyle/>
        <a:p>
          <a:r>
            <a:rPr lang="en-US" dirty="0">
              <a:latin typeface="Georgia" panose="02040502050405020303" pitchFamily="18" charset="0"/>
            </a:rPr>
            <a:t>Contributions are invested over 3 years</a:t>
          </a:r>
        </a:p>
      </dgm:t>
    </dgm:pt>
    <dgm:pt modelId="{F7A6F416-2644-4EE8-A91C-692D1B24078D}" type="parTrans" cxnId="{5CA679BD-F3C5-4A23-ACA0-F9B2010B47B0}">
      <dgm:prSet/>
      <dgm:spPr/>
      <dgm:t>
        <a:bodyPr/>
        <a:lstStyle/>
        <a:p>
          <a:endParaRPr lang="en-US"/>
        </a:p>
      </dgm:t>
    </dgm:pt>
    <dgm:pt modelId="{C5355D18-D571-46FF-BB60-52BF6EC1AB73}" type="sibTrans" cxnId="{5CA679BD-F3C5-4A23-ACA0-F9B2010B47B0}">
      <dgm:prSet/>
      <dgm:spPr/>
      <dgm:t>
        <a:bodyPr/>
        <a:lstStyle/>
        <a:p>
          <a:endParaRPr lang="en-US"/>
        </a:p>
      </dgm:t>
    </dgm:pt>
    <dgm:pt modelId="{D43256B5-72BA-4235-95B0-890FCBF22B79}">
      <dgm:prSet phldrT="[Text]"/>
      <dgm:spPr>
        <a:solidFill>
          <a:srgbClr val="F7A81B"/>
        </a:solidFill>
      </dgm:spPr>
      <dgm:t>
        <a:bodyPr/>
        <a:lstStyle/>
        <a:p>
          <a:endParaRPr lang="en-US" dirty="0">
            <a:latin typeface="Georgia" panose="02040502050405020303" pitchFamily="18" charset="0"/>
          </a:endParaRPr>
        </a:p>
      </dgm:t>
    </dgm:pt>
    <dgm:pt modelId="{31DF4112-C86D-47AA-BA44-0356D9525995}" type="parTrans" cxnId="{5AC32D32-5DBF-47DE-A340-C982ACE61430}">
      <dgm:prSet/>
      <dgm:spPr/>
      <dgm:t>
        <a:bodyPr/>
        <a:lstStyle/>
        <a:p>
          <a:endParaRPr lang="en-US"/>
        </a:p>
      </dgm:t>
    </dgm:pt>
    <dgm:pt modelId="{0BA0113A-8D0B-4E6F-AD2C-B8647C0DCE29}" type="sibTrans" cxnId="{5AC32D32-5DBF-47DE-A340-C982ACE61430}">
      <dgm:prSet/>
      <dgm:spPr/>
      <dgm:t>
        <a:bodyPr/>
        <a:lstStyle/>
        <a:p>
          <a:endParaRPr lang="en-US"/>
        </a:p>
      </dgm:t>
    </dgm:pt>
    <dgm:pt modelId="{2B13C863-B14E-4D47-BDC5-3017FD0EA177}">
      <dgm:prSet phldrT="[Text]"/>
      <dgm:spPr/>
      <dgm:t>
        <a:bodyPr/>
        <a:lstStyle/>
        <a:p>
          <a:r>
            <a:rPr lang="en-US" dirty="0">
              <a:latin typeface="Georgia" panose="02040502050405020303" pitchFamily="18" charset="0"/>
            </a:rPr>
            <a:t>Contributions are divided into …</a:t>
          </a:r>
        </a:p>
      </dgm:t>
    </dgm:pt>
    <dgm:pt modelId="{CC1E1743-6C57-4279-9BEB-41F034C71174}" type="parTrans" cxnId="{F02D52E6-89D6-4F3B-ADD0-5AA2D4905DCB}">
      <dgm:prSet/>
      <dgm:spPr/>
      <dgm:t>
        <a:bodyPr/>
        <a:lstStyle/>
        <a:p>
          <a:endParaRPr lang="en-US"/>
        </a:p>
      </dgm:t>
    </dgm:pt>
    <dgm:pt modelId="{839AB720-41DE-4BD6-B3A9-E68723B46EDF}" type="sibTrans" cxnId="{F02D52E6-89D6-4F3B-ADD0-5AA2D4905DCB}">
      <dgm:prSet/>
      <dgm:spPr/>
      <dgm:t>
        <a:bodyPr/>
        <a:lstStyle/>
        <a:p>
          <a:endParaRPr lang="en-US"/>
        </a:p>
      </dgm:t>
    </dgm:pt>
    <dgm:pt modelId="{275701B8-5E02-46AE-957A-7520A251BF14}">
      <dgm:prSet phldrT="[Text]"/>
      <dgm:spPr>
        <a:solidFill>
          <a:srgbClr val="17458F"/>
        </a:solidFill>
      </dgm:spPr>
      <dgm:t>
        <a:bodyPr/>
        <a:lstStyle/>
        <a:p>
          <a:endParaRPr lang="en-US" dirty="0">
            <a:latin typeface="Georgia" panose="02040502050405020303" pitchFamily="18" charset="0"/>
          </a:endParaRPr>
        </a:p>
      </dgm:t>
    </dgm:pt>
    <dgm:pt modelId="{685D91E6-D0AC-4974-BB0B-2A92B4115A35}" type="sibTrans" cxnId="{99230B18-62BA-45B2-A760-83157D6702B6}">
      <dgm:prSet/>
      <dgm:spPr/>
      <dgm:t>
        <a:bodyPr/>
        <a:lstStyle/>
        <a:p>
          <a:endParaRPr lang="en-US"/>
        </a:p>
      </dgm:t>
    </dgm:pt>
    <dgm:pt modelId="{FC68C8D5-13E2-4579-B16A-BE2C614FE8A4}" type="parTrans" cxnId="{99230B18-62BA-45B2-A760-83157D6702B6}">
      <dgm:prSet/>
      <dgm:spPr/>
      <dgm:t>
        <a:bodyPr/>
        <a:lstStyle/>
        <a:p>
          <a:endParaRPr lang="en-US"/>
        </a:p>
      </dgm:t>
    </dgm:pt>
    <dgm:pt modelId="{6AB0D80D-C377-4F65-AE9C-A892D04201A0}" type="pres">
      <dgm:prSet presAssocID="{3DC79EDF-F50C-46F7-B089-EBDEB2AF5D7E}" presName="Name0" presStyleCnt="0">
        <dgm:presLayoutVars>
          <dgm:dir/>
          <dgm:animLvl val="lvl"/>
          <dgm:resizeHandles val="exact"/>
        </dgm:presLayoutVars>
      </dgm:prSet>
      <dgm:spPr/>
    </dgm:pt>
    <dgm:pt modelId="{517C0258-1D1A-4EB0-A3CB-3675DEA2094C}" type="pres">
      <dgm:prSet presAssocID="{97F21662-E28E-470C-9C83-3D053EDA5351}" presName="compositeNode" presStyleCnt="0">
        <dgm:presLayoutVars>
          <dgm:bulletEnabled val="1"/>
        </dgm:presLayoutVars>
      </dgm:prSet>
      <dgm:spPr/>
    </dgm:pt>
    <dgm:pt modelId="{752CCB44-EE91-4F3B-ADF1-362A971738AB}" type="pres">
      <dgm:prSet presAssocID="{97F21662-E28E-470C-9C83-3D053EDA5351}" presName="bgRect" presStyleLbl="node1" presStyleIdx="0" presStyleCnt="3" custLinFactNeighborX="-733" custLinFactNeighborY="0"/>
      <dgm:spPr/>
    </dgm:pt>
    <dgm:pt modelId="{94287ABF-655F-4F22-A386-F98B99CF6BFF}" type="pres">
      <dgm:prSet presAssocID="{97F21662-E28E-470C-9C83-3D053EDA5351}" presName="parentNode" presStyleLbl="node1" presStyleIdx="0" presStyleCnt="3">
        <dgm:presLayoutVars>
          <dgm:chMax val="0"/>
          <dgm:bulletEnabled val="1"/>
        </dgm:presLayoutVars>
      </dgm:prSet>
      <dgm:spPr/>
    </dgm:pt>
    <dgm:pt modelId="{90AACED4-F9A4-4396-A9D1-8698D1368B59}" type="pres">
      <dgm:prSet presAssocID="{97F21662-E28E-470C-9C83-3D053EDA5351}" presName="childNode" presStyleLbl="node1" presStyleIdx="0" presStyleCnt="3">
        <dgm:presLayoutVars>
          <dgm:bulletEnabled val="1"/>
        </dgm:presLayoutVars>
      </dgm:prSet>
      <dgm:spPr/>
    </dgm:pt>
    <dgm:pt modelId="{2BAB20A5-BF75-4806-8EE8-4BC2B3B1CA79}" type="pres">
      <dgm:prSet presAssocID="{16CC2AEA-D7FD-49BF-A2EF-4AA284149F56}" presName="hSp" presStyleCnt="0"/>
      <dgm:spPr/>
    </dgm:pt>
    <dgm:pt modelId="{69C411FA-082E-4DB1-9E23-C96BB0DDA685}" type="pres">
      <dgm:prSet presAssocID="{16CC2AEA-D7FD-49BF-A2EF-4AA284149F56}" presName="vProcSp" presStyleCnt="0"/>
      <dgm:spPr/>
    </dgm:pt>
    <dgm:pt modelId="{18272518-780F-472E-90A3-0103968B935A}" type="pres">
      <dgm:prSet presAssocID="{16CC2AEA-D7FD-49BF-A2EF-4AA284149F56}" presName="vSp1" presStyleCnt="0"/>
      <dgm:spPr/>
    </dgm:pt>
    <dgm:pt modelId="{E25AB988-1E87-44AF-A8B7-9834501CCEC1}" type="pres">
      <dgm:prSet presAssocID="{16CC2AEA-D7FD-49BF-A2EF-4AA284149F56}" presName="simulatedConn" presStyleLbl="solidFgAcc1" presStyleIdx="0" presStyleCnt="2" custLinFactY="-120669" custLinFactNeighborX="-8686" custLinFactNeighborY="-200000"/>
      <dgm:spPr/>
    </dgm:pt>
    <dgm:pt modelId="{03EE8AB1-B61D-462D-95D9-53CFC823378A}" type="pres">
      <dgm:prSet presAssocID="{16CC2AEA-D7FD-49BF-A2EF-4AA284149F56}" presName="vSp2" presStyleCnt="0"/>
      <dgm:spPr/>
    </dgm:pt>
    <dgm:pt modelId="{3CBF093A-A713-43AD-950B-31D81E7A57B1}" type="pres">
      <dgm:prSet presAssocID="{16CC2AEA-D7FD-49BF-A2EF-4AA284149F56}" presName="sibTrans" presStyleCnt="0"/>
      <dgm:spPr/>
    </dgm:pt>
    <dgm:pt modelId="{E993811A-88D6-4E93-AB00-0AF3578B3128}" type="pres">
      <dgm:prSet presAssocID="{275701B8-5E02-46AE-957A-7520A251BF14}" presName="compositeNode" presStyleCnt="0">
        <dgm:presLayoutVars>
          <dgm:bulletEnabled val="1"/>
        </dgm:presLayoutVars>
      </dgm:prSet>
      <dgm:spPr/>
    </dgm:pt>
    <dgm:pt modelId="{03A6E8CC-D220-4BF8-88ED-8CEAD65CBD77}" type="pres">
      <dgm:prSet presAssocID="{275701B8-5E02-46AE-957A-7520A251BF14}" presName="bgRect" presStyleLbl="node1" presStyleIdx="1" presStyleCnt="3" custLinFactNeighborY="13664"/>
      <dgm:spPr/>
    </dgm:pt>
    <dgm:pt modelId="{D2D473BB-F2E3-4D96-BFB5-3A3382F58932}" type="pres">
      <dgm:prSet presAssocID="{275701B8-5E02-46AE-957A-7520A251BF14}" presName="parentNode" presStyleLbl="node1" presStyleIdx="1" presStyleCnt="3">
        <dgm:presLayoutVars>
          <dgm:chMax val="0"/>
          <dgm:bulletEnabled val="1"/>
        </dgm:presLayoutVars>
      </dgm:prSet>
      <dgm:spPr/>
    </dgm:pt>
    <dgm:pt modelId="{48808082-B9F1-4715-BE76-556FA07BECDB}" type="pres">
      <dgm:prSet presAssocID="{275701B8-5E02-46AE-957A-7520A251BF14}" presName="childNode" presStyleLbl="node1" presStyleIdx="1" presStyleCnt="3">
        <dgm:presLayoutVars>
          <dgm:bulletEnabled val="1"/>
        </dgm:presLayoutVars>
      </dgm:prSet>
      <dgm:spPr/>
    </dgm:pt>
    <dgm:pt modelId="{46E79966-2295-4225-AACB-8FEB3BCC85EE}" type="pres">
      <dgm:prSet presAssocID="{685D91E6-D0AC-4974-BB0B-2A92B4115A35}" presName="hSp" presStyleCnt="0"/>
      <dgm:spPr/>
    </dgm:pt>
    <dgm:pt modelId="{F99A2553-C335-447D-8741-320AED057DE2}" type="pres">
      <dgm:prSet presAssocID="{685D91E6-D0AC-4974-BB0B-2A92B4115A35}" presName="vProcSp" presStyleCnt="0"/>
      <dgm:spPr/>
    </dgm:pt>
    <dgm:pt modelId="{2DC6DA23-7D72-4310-A9B2-5B1EEA3855C1}" type="pres">
      <dgm:prSet presAssocID="{685D91E6-D0AC-4974-BB0B-2A92B4115A35}" presName="vSp1" presStyleCnt="0"/>
      <dgm:spPr/>
    </dgm:pt>
    <dgm:pt modelId="{A0CAA992-9BD1-482E-ACCE-1DCC6CB8BCDD}" type="pres">
      <dgm:prSet presAssocID="{685D91E6-D0AC-4974-BB0B-2A92B4115A35}" presName="simulatedConn" presStyleLbl="solidFgAcc1" presStyleIdx="1" presStyleCnt="2" custLinFactY="-109749" custLinFactNeighborX="10974" custLinFactNeighborY="-200000"/>
      <dgm:spPr/>
    </dgm:pt>
    <dgm:pt modelId="{3EC10D05-B4FE-424D-9C2A-A48CB91460E2}" type="pres">
      <dgm:prSet presAssocID="{685D91E6-D0AC-4974-BB0B-2A92B4115A35}" presName="vSp2" presStyleCnt="0"/>
      <dgm:spPr/>
    </dgm:pt>
    <dgm:pt modelId="{132FD21D-75F2-4236-816D-68F6CC964059}" type="pres">
      <dgm:prSet presAssocID="{685D91E6-D0AC-4974-BB0B-2A92B4115A35}" presName="sibTrans" presStyleCnt="0"/>
      <dgm:spPr/>
    </dgm:pt>
    <dgm:pt modelId="{F93A2B25-6159-41BE-A841-F9139FA488A3}" type="pres">
      <dgm:prSet presAssocID="{D43256B5-72BA-4235-95B0-890FCBF22B79}" presName="compositeNode" presStyleCnt="0">
        <dgm:presLayoutVars>
          <dgm:bulletEnabled val="1"/>
        </dgm:presLayoutVars>
      </dgm:prSet>
      <dgm:spPr/>
    </dgm:pt>
    <dgm:pt modelId="{D39A2541-5BD5-4F23-9C2E-7F709517B8F2}" type="pres">
      <dgm:prSet presAssocID="{D43256B5-72BA-4235-95B0-890FCBF22B79}" presName="bgRect" presStyleLbl="node1" presStyleIdx="2" presStyleCnt="3" custLinFactNeighborX="12705" custLinFactNeighborY="0"/>
      <dgm:spPr/>
    </dgm:pt>
    <dgm:pt modelId="{FE17E262-5F2D-4B8E-9EA9-A8E33F309542}" type="pres">
      <dgm:prSet presAssocID="{D43256B5-72BA-4235-95B0-890FCBF22B79}" presName="parentNode" presStyleLbl="node1" presStyleIdx="2" presStyleCnt="3">
        <dgm:presLayoutVars>
          <dgm:chMax val="0"/>
          <dgm:bulletEnabled val="1"/>
        </dgm:presLayoutVars>
      </dgm:prSet>
      <dgm:spPr/>
    </dgm:pt>
    <dgm:pt modelId="{3D52715D-AD53-43B6-939D-EF7B9DEED310}" type="pres">
      <dgm:prSet presAssocID="{D43256B5-72BA-4235-95B0-890FCBF22B79}" presName="childNode" presStyleLbl="node1" presStyleIdx="2" presStyleCnt="3">
        <dgm:presLayoutVars>
          <dgm:bulletEnabled val="1"/>
        </dgm:presLayoutVars>
      </dgm:prSet>
      <dgm:spPr/>
    </dgm:pt>
  </dgm:ptLst>
  <dgm:cxnLst>
    <dgm:cxn modelId="{D21F4D17-B02D-433C-8082-BA203CC08A21}" type="presOf" srcId="{3F622D4C-0B89-46CA-9FF3-D50E1FD13877}" destId="{90AACED4-F9A4-4396-A9D1-8698D1368B59}" srcOrd="0" destOrd="0" presId="urn:microsoft.com/office/officeart/2005/8/layout/hProcess7"/>
    <dgm:cxn modelId="{99230B18-62BA-45B2-A760-83157D6702B6}" srcId="{3DC79EDF-F50C-46F7-B089-EBDEB2AF5D7E}" destId="{275701B8-5E02-46AE-957A-7520A251BF14}" srcOrd="1" destOrd="0" parTransId="{FC68C8D5-13E2-4579-B16A-BE2C614FE8A4}" sibTransId="{685D91E6-D0AC-4974-BB0B-2A92B4115A35}"/>
    <dgm:cxn modelId="{FEC9B320-F9D0-4A6A-8886-3770BD6E0A7C}" type="presOf" srcId="{275701B8-5E02-46AE-957A-7520A251BF14}" destId="{03A6E8CC-D220-4BF8-88ED-8CEAD65CBD77}" srcOrd="0" destOrd="0" presId="urn:microsoft.com/office/officeart/2005/8/layout/hProcess7"/>
    <dgm:cxn modelId="{5AC32D32-5DBF-47DE-A340-C982ACE61430}" srcId="{3DC79EDF-F50C-46F7-B089-EBDEB2AF5D7E}" destId="{D43256B5-72BA-4235-95B0-890FCBF22B79}" srcOrd="2" destOrd="0" parTransId="{31DF4112-C86D-47AA-BA44-0356D9525995}" sibTransId="{0BA0113A-8D0B-4E6F-AD2C-B8647C0DCE29}"/>
    <dgm:cxn modelId="{8B258A3E-4A4D-49D6-9B06-E826DA3DF303}" type="presOf" srcId="{D43256B5-72BA-4235-95B0-890FCBF22B79}" destId="{D39A2541-5BD5-4F23-9C2E-7F709517B8F2}" srcOrd="0" destOrd="0" presId="urn:microsoft.com/office/officeart/2005/8/layout/hProcess7"/>
    <dgm:cxn modelId="{56D8193F-9ECE-4CF6-978A-C5FE5F104886}" srcId="{3DC79EDF-F50C-46F7-B089-EBDEB2AF5D7E}" destId="{97F21662-E28E-470C-9C83-3D053EDA5351}" srcOrd="0" destOrd="0" parTransId="{83FAC278-3E52-4A72-B796-A1AB5DB59680}" sibTransId="{16CC2AEA-D7FD-49BF-A2EF-4AA284149F56}"/>
    <dgm:cxn modelId="{EF151C5B-477F-45C7-BB97-4AD9FD0BBDBF}" type="presOf" srcId="{275701B8-5E02-46AE-957A-7520A251BF14}" destId="{D2D473BB-F2E3-4D96-BFB5-3A3382F58932}" srcOrd="1" destOrd="0" presId="urn:microsoft.com/office/officeart/2005/8/layout/hProcess7"/>
    <dgm:cxn modelId="{4EFEA867-59DF-4763-B5C3-118E7DF80028}" type="presOf" srcId="{97F21662-E28E-470C-9C83-3D053EDA5351}" destId="{752CCB44-EE91-4F3B-ADF1-362A971738AB}" srcOrd="0" destOrd="0" presId="urn:microsoft.com/office/officeart/2005/8/layout/hProcess7"/>
    <dgm:cxn modelId="{7E00367C-9745-4C96-B6E2-975A3DB8DBF4}" type="presOf" srcId="{D43256B5-72BA-4235-95B0-890FCBF22B79}" destId="{FE17E262-5F2D-4B8E-9EA9-A8E33F309542}" srcOrd="1" destOrd="0" presId="urn:microsoft.com/office/officeart/2005/8/layout/hProcess7"/>
    <dgm:cxn modelId="{733EA47D-3869-4224-87F5-D0683A05AAF1}" type="presOf" srcId="{2B13C863-B14E-4D47-BDC5-3017FD0EA177}" destId="{3D52715D-AD53-43B6-939D-EF7B9DEED310}" srcOrd="0" destOrd="0" presId="urn:microsoft.com/office/officeart/2005/8/layout/hProcess7"/>
    <dgm:cxn modelId="{42F3E48F-5004-40D9-B30B-97AF1EA4BF05}" type="presOf" srcId="{0778F307-EB56-457E-811F-77268BCB5941}" destId="{48808082-B9F1-4715-BE76-556FA07BECDB}" srcOrd="0" destOrd="0" presId="urn:microsoft.com/office/officeart/2005/8/layout/hProcess7"/>
    <dgm:cxn modelId="{1F510AB1-901B-45F2-90C9-CAA5F888BC6C}" type="presOf" srcId="{97F21662-E28E-470C-9C83-3D053EDA5351}" destId="{94287ABF-655F-4F22-A386-F98B99CF6BFF}" srcOrd="1" destOrd="0" presId="urn:microsoft.com/office/officeart/2005/8/layout/hProcess7"/>
    <dgm:cxn modelId="{5CA679BD-F3C5-4A23-ACA0-F9B2010B47B0}" srcId="{275701B8-5E02-46AE-957A-7520A251BF14}" destId="{0778F307-EB56-457E-811F-77268BCB5941}" srcOrd="0" destOrd="0" parTransId="{F7A6F416-2644-4EE8-A91C-692D1B24078D}" sibTransId="{C5355D18-D571-46FF-BB60-52BF6EC1AB73}"/>
    <dgm:cxn modelId="{75DC39C7-7B82-46D0-929C-4C589AD4C0E1}" type="presOf" srcId="{3DC79EDF-F50C-46F7-B089-EBDEB2AF5D7E}" destId="{6AB0D80D-C377-4F65-AE9C-A892D04201A0}" srcOrd="0" destOrd="0" presId="urn:microsoft.com/office/officeart/2005/8/layout/hProcess7"/>
    <dgm:cxn modelId="{F5F15BCE-9654-4FD8-9966-81F92DA41ECB}" srcId="{97F21662-E28E-470C-9C83-3D053EDA5351}" destId="{3F622D4C-0B89-46CA-9FF3-D50E1FD13877}" srcOrd="0" destOrd="0" parTransId="{689415FD-CCF5-48D9-AC1A-9FF9F0110E6B}" sibTransId="{AC160164-CE2D-42D9-BE17-9B6329235F00}"/>
    <dgm:cxn modelId="{F02D52E6-89D6-4F3B-ADD0-5AA2D4905DCB}" srcId="{D43256B5-72BA-4235-95B0-890FCBF22B79}" destId="{2B13C863-B14E-4D47-BDC5-3017FD0EA177}" srcOrd="0" destOrd="0" parTransId="{CC1E1743-6C57-4279-9BEB-41F034C71174}" sibTransId="{839AB720-41DE-4BD6-B3A9-E68723B46EDF}"/>
    <dgm:cxn modelId="{DF6F2DD6-6873-435A-956F-B1AC994F8AB9}" type="presParOf" srcId="{6AB0D80D-C377-4F65-AE9C-A892D04201A0}" destId="{517C0258-1D1A-4EB0-A3CB-3675DEA2094C}" srcOrd="0" destOrd="0" presId="urn:microsoft.com/office/officeart/2005/8/layout/hProcess7"/>
    <dgm:cxn modelId="{0D951EC6-2FC7-4FF7-BD23-DA22FE4461E0}" type="presParOf" srcId="{517C0258-1D1A-4EB0-A3CB-3675DEA2094C}" destId="{752CCB44-EE91-4F3B-ADF1-362A971738AB}" srcOrd="0" destOrd="0" presId="urn:microsoft.com/office/officeart/2005/8/layout/hProcess7"/>
    <dgm:cxn modelId="{73F29C57-4A32-45EA-B235-466C42AD0A2B}" type="presParOf" srcId="{517C0258-1D1A-4EB0-A3CB-3675DEA2094C}" destId="{94287ABF-655F-4F22-A386-F98B99CF6BFF}" srcOrd="1" destOrd="0" presId="urn:microsoft.com/office/officeart/2005/8/layout/hProcess7"/>
    <dgm:cxn modelId="{8FD8B704-D6DF-4A49-8337-312ADB1CB1CB}" type="presParOf" srcId="{517C0258-1D1A-4EB0-A3CB-3675DEA2094C}" destId="{90AACED4-F9A4-4396-A9D1-8698D1368B59}" srcOrd="2" destOrd="0" presId="urn:microsoft.com/office/officeart/2005/8/layout/hProcess7"/>
    <dgm:cxn modelId="{2BFC8C36-6887-4F72-8C22-46C615601892}" type="presParOf" srcId="{6AB0D80D-C377-4F65-AE9C-A892D04201A0}" destId="{2BAB20A5-BF75-4806-8EE8-4BC2B3B1CA79}" srcOrd="1" destOrd="0" presId="urn:microsoft.com/office/officeart/2005/8/layout/hProcess7"/>
    <dgm:cxn modelId="{E9FBD05D-383F-41E9-A781-B0D54EFB4D06}" type="presParOf" srcId="{6AB0D80D-C377-4F65-AE9C-A892D04201A0}" destId="{69C411FA-082E-4DB1-9E23-C96BB0DDA685}" srcOrd="2" destOrd="0" presId="urn:microsoft.com/office/officeart/2005/8/layout/hProcess7"/>
    <dgm:cxn modelId="{0A043172-E458-4CBD-8AB2-809A0B432FE7}" type="presParOf" srcId="{69C411FA-082E-4DB1-9E23-C96BB0DDA685}" destId="{18272518-780F-472E-90A3-0103968B935A}" srcOrd="0" destOrd="0" presId="urn:microsoft.com/office/officeart/2005/8/layout/hProcess7"/>
    <dgm:cxn modelId="{08797D1A-F9A9-406E-9C64-C29FE15E137F}" type="presParOf" srcId="{69C411FA-082E-4DB1-9E23-C96BB0DDA685}" destId="{E25AB988-1E87-44AF-A8B7-9834501CCEC1}" srcOrd="1" destOrd="0" presId="urn:microsoft.com/office/officeart/2005/8/layout/hProcess7"/>
    <dgm:cxn modelId="{C8D2ABFC-F474-4794-ABBF-D29CE6FE6C0C}" type="presParOf" srcId="{69C411FA-082E-4DB1-9E23-C96BB0DDA685}" destId="{03EE8AB1-B61D-462D-95D9-53CFC823378A}" srcOrd="2" destOrd="0" presId="urn:microsoft.com/office/officeart/2005/8/layout/hProcess7"/>
    <dgm:cxn modelId="{6D6D4C7A-6384-49AF-A1BE-F622C1BDC9B1}" type="presParOf" srcId="{6AB0D80D-C377-4F65-AE9C-A892D04201A0}" destId="{3CBF093A-A713-43AD-950B-31D81E7A57B1}" srcOrd="3" destOrd="0" presId="urn:microsoft.com/office/officeart/2005/8/layout/hProcess7"/>
    <dgm:cxn modelId="{48E9DF64-91ED-4319-8E76-109EADE1FC30}" type="presParOf" srcId="{6AB0D80D-C377-4F65-AE9C-A892D04201A0}" destId="{E993811A-88D6-4E93-AB00-0AF3578B3128}" srcOrd="4" destOrd="0" presId="urn:microsoft.com/office/officeart/2005/8/layout/hProcess7"/>
    <dgm:cxn modelId="{D3247F64-CF78-456E-8326-73A0900684B8}" type="presParOf" srcId="{E993811A-88D6-4E93-AB00-0AF3578B3128}" destId="{03A6E8CC-D220-4BF8-88ED-8CEAD65CBD77}" srcOrd="0" destOrd="0" presId="urn:microsoft.com/office/officeart/2005/8/layout/hProcess7"/>
    <dgm:cxn modelId="{887602FC-0532-4BA9-A5F6-B52A99797193}" type="presParOf" srcId="{E993811A-88D6-4E93-AB00-0AF3578B3128}" destId="{D2D473BB-F2E3-4D96-BFB5-3A3382F58932}" srcOrd="1" destOrd="0" presId="urn:microsoft.com/office/officeart/2005/8/layout/hProcess7"/>
    <dgm:cxn modelId="{9ACAAEF0-C9CA-4253-AEDB-A0F11F39539C}" type="presParOf" srcId="{E993811A-88D6-4E93-AB00-0AF3578B3128}" destId="{48808082-B9F1-4715-BE76-556FA07BECDB}" srcOrd="2" destOrd="0" presId="urn:microsoft.com/office/officeart/2005/8/layout/hProcess7"/>
    <dgm:cxn modelId="{5032D862-F3EA-4896-B6C6-A88FBDD675D3}" type="presParOf" srcId="{6AB0D80D-C377-4F65-AE9C-A892D04201A0}" destId="{46E79966-2295-4225-AACB-8FEB3BCC85EE}" srcOrd="5" destOrd="0" presId="urn:microsoft.com/office/officeart/2005/8/layout/hProcess7"/>
    <dgm:cxn modelId="{B056F760-BD79-4126-8571-5C28043F118D}" type="presParOf" srcId="{6AB0D80D-C377-4F65-AE9C-A892D04201A0}" destId="{F99A2553-C335-447D-8741-320AED057DE2}" srcOrd="6" destOrd="0" presId="urn:microsoft.com/office/officeart/2005/8/layout/hProcess7"/>
    <dgm:cxn modelId="{66A25EFA-A2C4-4C20-ABC4-23BCB30F7CE0}" type="presParOf" srcId="{F99A2553-C335-447D-8741-320AED057DE2}" destId="{2DC6DA23-7D72-4310-A9B2-5B1EEA3855C1}" srcOrd="0" destOrd="0" presId="urn:microsoft.com/office/officeart/2005/8/layout/hProcess7"/>
    <dgm:cxn modelId="{2CEE632A-C35F-463E-BABF-C2624CAFE35F}" type="presParOf" srcId="{F99A2553-C335-447D-8741-320AED057DE2}" destId="{A0CAA992-9BD1-482E-ACCE-1DCC6CB8BCDD}" srcOrd="1" destOrd="0" presId="urn:microsoft.com/office/officeart/2005/8/layout/hProcess7"/>
    <dgm:cxn modelId="{7B367278-1202-4F4B-8F7B-4048EC482F07}" type="presParOf" srcId="{F99A2553-C335-447D-8741-320AED057DE2}" destId="{3EC10D05-B4FE-424D-9C2A-A48CB91460E2}" srcOrd="2" destOrd="0" presId="urn:microsoft.com/office/officeart/2005/8/layout/hProcess7"/>
    <dgm:cxn modelId="{2F4155A4-5143-467F-9D96-52996DDB909B}" type="presParOf" srcId="{6AB0D80D-C377-4F65-AE9C-A892D04201A0}" destId="{132FD21D-75F2-4236-816D-68F6CC964059}" srcOrd="7" destOrd="0" presId="urn:microsoft.com/office/officeart/2005/8/layout/hProcess7"/>
    <dgm:cxn modelId="{5CD882FE-3616-43A4-8419-309661B8DE91}" type="presParOf" srcId="{6AB0D80D-C377-4F65-AE9C-A892D04201A0}" destId="{F93A2B25-6159-41BE-A841-F9139FA488A3}" srcOrd="8" destOrd="0" presId="urn:microsoft.com/office/officeart/2005/8/layout/hProcess7"/>
    <dgm:cxn modelId="{F9169B5B-4D1C-42D4-8F36-245D251C9BD6}" type="presParOf" srcId="{F93A2B25-6159-41BE-A841-F9139FA488A3}" destId="{D39A2541-5BD5-4F23-9C2E-7F709517B8F2}" srcOrd="0" destOrd="0" presId="urn:microsoft.com/office/officeart/2005/8/layout/hProcess7"/>
    <dgm:cxn modelId="{15035AD3-BF3B-4724-8205-562E1870D7A4}" type="presParOf" srcId="{F93A2B25-6159-41BE-A841-F9139FA488A3}" destId="{FE17E262-5F2D-4B8E-9EA9-A8E33F309542}" srcOrd="1" destOrd="0" presId="urn:microsoft.com/office/officeart/2005/8/layout/hProcess7"/>
    <dgm:cxn modelId="{D400211E-7084-4462-B2C6-03CF3F98D712}" type="presParOf" srcId="{F93A2B25-6159-41BE-A841-F9139FA488A3}" destId="{3D52715D-AD53-43B6-939D-EF7B9DEED310}" srcOrd="2" destOrd="0" presId="urn:microsoft.com/office/officeart/2005/8/layout/hProcess7"/>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AD73FA-CF07-4F79-A21A-A4972A03AF8E}"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7F40DC49-A15D-44C8-A6AA-ED700EC533DD}">
      <dgm:prSet phldrT="[Text]"/>
      <dgm:spPr>
        <a:solidFill>
          <a:schemeClr val="bg1"/>
        </a:solidFill>
        <a:ln>
          <a:solidFill>
            <a:srgbClr val="F7A81B"/>
          </a:solidFill>
        </a:ln>
      </dgm:spPr>
      <dgm:t>
        <a:bodyPr/>
        <a:lstStyle/>
        <a:p>
          <a:pPr algn="ctr"/>
          <a:r>
            <a:rPr lang="en-US" dirty="0">
              <a:solidFill>
                <a:schemeClr val="tx1"/>
              </a:solidFill>
              <a:latin typeface="Georgia" panose="02040502050405020303" pitchFamily="18" charset="0"/>
            </a:rPr>
            <a:t>47.5% District Designated Fund</a:t>
          </a:r>
        </a:p>
      </dgm:t>
    </dgm:pt>
    <dgm:pt modelId="{32A367ED-AB64-4615-A47D-64B33B1BD91F}" type="parTrans" cxnId="{72023507-89C6-4AF8-A3D4-DEFDD23825FF}">
      <dgm:prSet/>
      <dgm:spPr/>
      <dgm:t>
        <a:bodyPr/>
        <a:lstStyle/>
        <a:p>
          <a:endParaRPr lang="en-US"/>
        </a:p>
      </dgm:t>
    </dgm:pt>
    <dgm:pt modelId="{89454867-B599-4F26-BBFE-BAA04DC979A8}" type="sibTrans" cxnId="{72023507-89C6-4AF8-A3D4-DEFDD23825FF}">
      <dgm:prSet/>
      <dgm:spPr/>
      <dgm:t>
        <a:bodyPr/>
        <a:lstStyle/>
        <a:p>
          <a:endParaRPr lang="en-US"/>
        </a:p>
      </dgm:t>
    </dgm:pt>
    <dgm:pt modelId="{D8F79E69-9DDB-42B6-B944-5AEC3DCA4203}">
      <dgm:prSet phldrT="[Text]"/>
      <dgm:spPr>
        <a:solidFill>
          <a:srgbClr val="17458F"/>
        </a:solidFill>
      </dgm:spPr>
      <dgm:t>
        <a:bodyPr/>
        <a:lstStyle/>
        <a:p>
          <a:r>
            <a:rPr lang="en-US" dirty="0">
              <a:latin typeface="Georgia" panose="02040502050405020303" pitchFamily="18" charset="0"/>
            </a:rPr>
            <a:t>Use up to half for a district grant</a:t>
          </a:r>
        </a:p>
      </dgm:t>
    </dgm:pt>
    <dgm:pt modelId="{7DF82AB7-DA33-45A1-A88C-8DF9D97911A2}" type="parTrans" cxnId="{B54F9935-22B3-494C-AE7E-AB8F8ABED67A}">
      <dgm:prSet/>
      <dgm:spPr/>
      <dgm:t>
        <a:bodyPr/>
        <a:lstStyle/>
        <a:p>
          <a:endParaRPr lang="en-US"/>
        </a:p>
      </dgm:t>
    </dgm:pt>
    <dgm:pt modelId="{C97CEF3C-5255-44E6-9FF9-B01F2BB113F3}" type="sibTrans" cxnId="{B54F9935-22B3-494C-AE7E-AB8F8ABED67A}">
      <dgm:prSet/>
      <dgm:spPr/>
      <dgm:t>
        <a:bodyPr/>
        <a:lstStyle/>
        <a:p>
          <a:endParaRPr lang="en-US"/>
        </a:p>
      </dgm:t>
    </dgm:pt>
    <dgm:pt modelId="{072BA85B-156B-4EC9-B326-A15FC6EFB642}">
      <dgm:prSet phldrT="[Text]"/>
      <dgm:spPr>
        <a:solidFill>
          <a:srgbClr val="17458F"/>
        </a:solidFill>
      </dgm:spPr>
      <dgm:t>
        <a:bodyPr/>
        <a:lstStyle/>
        <a:p>
          <a:r>
            <a:rPr lang="en-US" dirty="0">
              <a:latin typeface="Georgia" panose="02040502050405020303" pitchFamily="18" charset="0"/>
            </a:rPr>
            <a:t>Donate to PolioPlus, Rotary Peace Centers, and more </a:t>
          </a:r>
        </a:p>
      </dgm:t>
    </dgm:pt>
    <dgm:pt modelId="{386B585E-4130-4706-83D7-D4B8D8FB3283}" type="parTrans" cxnId="{78F9EA10-0E24-4968-A634-CAA89E4D3E75}">
      <dgm:prSet/>
      <dgm:spPr/>
      <dgm:t>
        <a:bodyPr/>
        <a:lstStyle/>
        <a:p>
          <a:endParaRPr lang="en-US"/>
        </a:p>
      </dgm:t>
    </dgm:pt>
    <dgm:pt modelId="{975780FD-1C99-4ED8-9413-3985AE6FA424}" type="sibTrans" cxnId="{78F9EA10-0E24-4968-A634-CAA89E4D3E75}">
      <dgm:prSet/>
      <dgm:spPr/>
      <dgm:t>
        <a:bodyPr/>
        <a:lstStyle/>
        <a:p>
          <a:endParaRPr lang="en-US"/>
        </a:p>
      </dgm:t>
    </dgm:pt>
    <dgm:pt modelId="{54E913A0-58AF-482C-9146-BEBD02E13887}">
      <dgm:prSet phldrT="[Text]"/>
      <dgm:spPr>
        <a:solidFill>
          <a:schemeClr val="bg1"/>
        </a:solidFill>
        <a:ln>
          <a:solidFill>
            <a:srgbClr val="F7A81B"/>
          </a:solidFill>
        </a:ln>
      </dgm:spPr>
      <dgm:t>
        <a:bodyPr/>
        <a:lstStyle/>
        <a:p>
          <a:pPr algn="ctr"/>
          <a:r>
            <a:rPr lang="en-US" dirty="0">
              <a:solidFill>
                <a:schemeClr val="tx1"/>
              </a:solidFill>
              <a:latin typeface="Georgia" panose="02040502050405020303" pitchFamily="18" charset="0"/>
            </a:rPr>
            <a:t>47.5%  World Fund</a:t>
          </a:r>
        </a:p>
      </dgm:t>
    </dgm:pt>
    <dgm:pt modelId="{C605F521-64FC-467D-9DD5-F69B69E41498}" type="parTrans" cxnId="{EAC56F6C-CF09-4766-ABF7-D5DABCAD28A2}">
      <dgm:prSet/>
      <dgm:spPr/>
      <dgm:t>
        <a:bodyPr/>
        <a:lstStyle/>
        <a:p>
          <a:endParaRPr lang="en-US"/>
        </a:p>
      </dgm:t>
    </dgm:pt>
    <dgm:pt modelId="{8ABEFE59-4DC9-4F09-9F54-342228D467B9}" type="sibTrans" cxnId="{EAC56F6C-CF09-4766-ABF7-D5DABCAD28A2}">
      <dgm:prSet/>
      <dgm:spPr/>
      <dgm:t>
        <a:bodyPr/>
        <a:lstStyle/>
        <a:p>
          <a:endParaRPr lang="en-US"/>
        </a:p>
      </dgm:t>
    </dgm:pt>
    <dgm:pt modelId="{46109643-BAED-46A6-B5F4-4456DFC259F8}">
      <dgm:prSet phldrT="[Text]"/>
      <dgm:spPr>
        <a:solidFill>
          <a:srgbClr val="17458F"/>
        </a:solidFill>
      </dgm:spPr>
      <dgm:t>
        <a:bodyPr/>
        <a:lstStyle/>
        <a:p>
          <a:r>
            <a:rPr lang="en-US" dirty="0">
              <a:latin typeface="Georgia" panose="02040502050405020303" pitchFamily="18" charset="0"/>
            </a:rPr>
            <a:t>Supports grants and programs available to all districts</a:t>
          </a:r>
        </a:p>
      </dgm:t>
    </dgm:pt>
    <dgm:pt modelId="{033A31A6-8558-4454-93B7-396DB733ACD9}" type="parTrans" cxnId="{177A9C87-B49D-4CCF-9B3A-7CC72BEB9C15}">
      <dgm:prSet/>
      <dgm:spPr/>
      <dgm:t>
        <a:bodyPr/>
        <a:lstStyle/>
        <a:p>
          <a:endParaRPr lang="en-US"/>
        </a:p>
      </dgm:t>
    </dgm:pt>
    <dgm:pt modelId="{A2286D03-414E-468F-A721-EDBC2BB505EB}" type="sibTrans" cxnId="{177A9C87-B49D-4CCF-9B3A-7CC72BEB9C15}">
      <dgm:prSet/>
      <dgm:spPr/>
      <dgm:t>
        <a:bodyPr/>
        <a:lstStyle/>
        <a:p>
          <a:endParaRPr lang="en-US"/>
        </a:p>
      </dgm:t>
    </dgm:pt>
    <dgm:pt modelId="{46A8E872-0315-4D68-862E-0E28A90BFEB7}">
      <dgm:prSet phldrT="[Text]"/>
      <dgm:spPr>
        <a:solidFill>
          <a:srgbClr val="17458F"/>
        </a:solidFill>
      </dgm:spPr>
      <dgm:t>
        <a:bodyPr/>
        <a:lstStyle/>
        <a:p>
          <a:r>
            <a:rPr lang="en-US" dirty="0">
              <a:latin typeface="Georgia" panose="02040502050405020303" pitchFamily="18" charset="0"/>
            </a:rPr>
            <a:t>Fund global grants and receive World Fund match</a:t>
          </a:r>
        </a:p>
      </dgm:t>
    </dgm:pt>
    <dgm:pt modelId="{C7FD1AE1-FA8D-4BFB-9D78-4FE52643F8A4}" type="parTrans" cxnId="{461489A6-4423-4566-B42B-11BFBA083DC9}">
      <dgm:prSet/>
      <dgm:spPr/>
      <dgm:t>
        <a:bodyPr/>
        <a:lstStyle/>
        <a:p>
          <a:endParaRPr lang="en-US"/>
        </a:p>
      </dgm:t>
    </dgm:pt>
    <dgm:pt modelId="{323E1136-3BEB-4858-9C94-218EB118683F}" type="sibTrans" cxnId="{461489A6-4423-4566-B42B-11BFBA083DC9}">
      <dgm:prSet/>
      <dgm:spPr/>
      <dgm:t>
        <a:bodyPr/>
        <a:lstStyle/>
        <a:p>
          <a:endParaRPr lang="en-US"/>
        </a:p>
      </dgm:t>
    </dgm:pt>
    <dgm:pt modelId="{3F0F3514-A352-4D26-B266-59A6DFC7546C}" type="pres">
      <dgm:prSet presAssocID="{91AD73FA-CF07-4F79-A21A-A4972A03AF8E}" presName="Name0" presStyleCnt="0">
        <dgm:presLayoutVars>
          <dgm:dir/>
          <dgm:animLvl val="lvl"/>
          <dgm:resizeHandles val="exact"/>
        </dgm:presLayoutVars>
      </dgm:prSet>
      <dgm:spPr/>
    </dgm:pt>
    <dgm:pt modelId="{79FD4FF4-A713-472E-8612-63EBAE35046A}" type="pres">
      <dgm:prSet presAssocID="{7F40DC49-A15D-44C8-A6AA-ED700EC533DD}" presName="linNode" presStyleCnt="0"/>
      <dgm:spPr/>
    </dgm:pt>
    <dgm:pt modelId="{B0C8BB36-89DA-4DFB-9EC6-2BFE7FFFED45}" type="pres">
      <dgm:prSet presAssocID="{7F40DC49-A15D-44C8-A6AA-ED700EC533DD}" presName="parTx" presStyleLbl="revTx" presStyleIdx="0" presStyleCnt="2" custScaleX="101523" custLinFactNeighborX="-114" custLinFactNeighborY="-28606">
        <dgm:presLayoutVars>
          <dgm:chMax val="1"/>
          <dgm:bulletEnabled val="1"/>
        </dgm:presLayoutVars>
      </dgm:prSet>
      <dgm:spPr/>
    </dgm:pt>
    <dgm:pt modelId="{0666AE6F-4F15-437C-87B4-2E70B1558F55}" type="pres">
      <dgm:prSet presAssocID="{7F40DC49-A15D-44C8-A6AA-ED700EC533DD}" presName="bracket" presStyleLbl="parChTrans1D1" presStyleIdx="0" presStyleCnt="2" custLinFactNeighborX="-12105" custLinFactNeighborY="-8498"/>
      <dgm:spPr/>
    </dgm:pt>
    <dgm:pt modelId="{DAFE3A89-8A99-4AE8-90F0-16E2F8158F0B}" type="pres">
      <dgm:prSet presAssocID="{7F40DC49-A15D-44C8-A6AA-ED700EC533DD}" presName="spH" presStyleCnt="0"/>
      <dgm:spPr/>
    </dgm:pt>
    <dgm:pt modelId="{F6606382-CC7F-4ED7-BD88-BD4233D07319}" type="pres">
      <dgm:prSet presAssocID="{7F40DC49-A15D-44C8-A6AA-ED700EC533DD}" presName="desTx" presStyleLbl="node1" presStyleIdx="0" presStyleCnt="2" custLinFactNeighborX="286" custLinFactNeighborY="-18437">
        <dgm:presLayoutVars>
          <dgm:bulletEnabled val="1"/>
        </dgm:presLayoutVars>
      </dgm:prSet>
      <dgm:spPr/>
    </dgm:pt>
    <dgm:pt modelId="{8E204F5E-6310-4372-8EA6-5A9F4BB22AD0}" type="pres">
      <dgm:prSet presAssocID="{89454867-B599-4F26-BBFE-BAA04DC979A8}" presName="spV" presStyleCnt="0"/>
      <dgm:spPr/>
    </dgm:pt>
    <dgm:pt modelId="{3528A2DB-3F5F-4016-A636-FD0715BF43D2}" type="pres">
      <dgm:prSet presAssocID="{54E913A0-58AF-482C-9146-BEBD02E13887}" presName="linNode" presStyleCnt="0"/>
      <dgm:spPr/>
    </dgm:pt>
    <dgm:pt modelId="{2883F940-E995-41B8-8A1B-0CBFBE7BF412}" type="pres">
      <dgm:prSet presAssocID="{54E913A0-58AF-482C-9146-BEBD02E13887}" presName="parTx" presStyleLbl="revTx" presStyleIdx="1" presStyleCnt="2" custLinFactNeighborX="-114" custLinFactNeighborY="-42854">
        <dgm:presLayoutVars>
          <dgm:chMax val="1"/>
          <dgm:bulletEnabled val="1"/>
        </dgm:presLayoutVars>
      </dgm:prSet>
      <dgm:spPr/>
    </dgm:pt>
    <dgm:pt modelId="{DC165B77-D6C4-4988-929A-1F1455CE2CC9}" type="pres">
      <dgm:prSet presAssocID="{54E913A0-58AF-482C-9146-BEBD02E13887}" presName="bracket" presStyleLbl="parChTrans1D1" presStyleIdx="1" presStyleCnt="2" custLinFactNeighborX="-6052" custLinFactNeighborY="-24151"/>
      <dgm:spPr/>
    </dgm:pt>
    <dgm:pt modelId="{57C0D210-F4A8-4C85-9846-732FB64C0EE2}" type="pres">
      <dgm:prSet presAssocID="{54E913A0-58AF-482C-9146-BEBD02E13887}" presName="spH" presStyleCnt="0"/>
      <dgm:spPr/>
    </dgm:pt>
    <dgm:pt modelId="{C96C7B70-34E3-44D0-8D2E-21DD7A2A0FA1}" type="pres">
      <dgm:prSet presAssocID="{54E913A0-58AF-482C-9146-BEBD02E13887}" presName="desTx" presStyleLbl="node1" presStyleIdx="1" presStyleCnt="2" custScaleY="71187" custLinFactNeighborX="-2444" custLinFactNeighborY="-24151">
        <dgm:presLayoutVars>
          <dgm:bulletEnabled val="1"/>
        </dgm:presLayoutVars>
      </dgm:prSet>
      <dgm:spPr/>
    </dgm:pt>
  </dgm:ptLst>
  <dgm:cxnLst>
    <dgm:cxn modelId="{72023507-89C6-4AF8-A3D4-DEFDD23825FF}" srcId="{91AD73FA-CF07-4F79-A21A-A4972A03AF8E}" destId="{7F40DC49-A15D-44C8-A6AA-ED700EC533DD}" srcOrd="0" destOrd="0" parTransId="{32A367ED-AB64-4615-A47D-64B33B1BD91F}" sibTransId="{89454867-B599-4F26-BBFE-BAA04DC979A8}"/>
    <dgm:cxn modelId="{78F9EA10-0E24-4968-A634-CAA89E4D3E75}" srcId="{7F40DC49-A15D-44C8-A6AA-ED700EC533DD}" destId="{072BA85B-156B-4EC9-B326-A15FC6EFB642}" srcOrd="2" destOrd="0" parTransId="{386B585E-4130-4706-83D7-D4B8D8FB3283}" sibTransId="{975780FD-1C99-4ED8-9413-3985AE6FA424}"/>
    <dgm:cxn modelId="{7FFFC71B-223B-8C44-B44A-AF28874ED740}" type="presOf" srcId="{D8F79E69-9DDB-42B6-B944-5AEC3DCA4203}" destId="{F6606382-CC7F-4ED7-BD88-BD4233D07319}" srcOrd="0" destOrd="0" presId="urn:diagrams.loki3.com/BracketList"/>
    <dgm:cxn modelId="{3C490931-ED15-494E-84EC-A97A18565367}" type="presOf" srcId="{46A8E872-0315-4D68-862E-0E28A90BFEB7}" destId="{F6606382-CC7F-4ED7-BD88-BD4233D07319}" srcOrd="0" destOrd="1" presId="urn:diagrams.loki3.com/BracketList"/>
    <dgm:cxn modelId="{B54F9935-22B3-494C-AE7E-AB8F8ABED67A}" srcId="{7F40DC49-A15D-44C8-A6AA-ED700EC533DD}" destId="{D8F79E69-9DDB-42B6-B944-5AEC3DCA4203}" srcOrd="0" destOrd="0" parTransId="{7DF82AB7-DA33-45A1-A88C-8DF9D97911A2}" sibTransId="{C97CEF3C-5255-44E6-9FF9-B01F2BB113F3}"/>
    <dgm:cxn modelId="{8D0C693A-E2FA-A442-A6F3-AF4639BA3767}" type="presOf" srcId="{54E913A0-58AF-482C-9146-BEBD02E13887}" destId="{2883F940-E995-41B8-8A1B-0CBFBE7BF412}" srcOrd="0" destOrd="0" presId="urn:diagrams.loki3.com/BracketList"/>
    <dgm:cxn modelId="{D173175E-BB57-8646-A565-9588FB572648}" type="presOf" srcId="{91AD73FA-CF07-4F79-A21A-A4972A03AF8E}" destId="{3F0F3514-A352-4D26-B266-59A6DFC7546C}" srcOrd="0" destOrd="0" presId="urn:diagrams.loki3.com/BracketList"/>
    <dgm:cxn modelId="{EAC56F6C-CF09-4766-ABF7-D5DABCAD28A2}" srcId="{91AD73FA-CF07-4F79-A21A-A4972A03AF8E}" destId="{54E913A0-58AF-482C-9146-BEBD02E13887}" srcOrd="1" destOrd="0" parTransId="{C605F521-64FC-467D-9DD5-F69B69E41498}" sibTransId="{8ABEFE59-4DC9-4F09-9F54-342228D467B9}"/>
    <dgm:cxn modelId="{909A667A-2442-FC47-A52F-9397749CE49E}" type="presOf" srcId="{46109643-BAED-46A6-B5F4-4456DFC259F8}" destId="{C96C7B70-34E3-44D0-8D2E-21DD7A2A0FA1}" srcOrd="0" destOrd="0" presId="urn:diagrams.loki3.com/BracketList"/>
    <dgm:cxn modelId="{177A9C87-B49D-4CCF-9B3A-7CC72BEB9C15}" srcId="{54E913A0-58AF-482C-9146-BEBD02E13887}" destId="{46109643-BAED-46A6-B5F4-4456DFC259F8}" srcOrd="0" destOrd="0" parTransId="{033A31A6-8558-4454-93B7-396DB733ACD9}" sibTransId="{A2286D03-414E-468F-A721-EDBC2BB505EB}"/>
    <dgm:cxn modelId="{461489A6-4423-4566-B42B-11BFBA083DC9}" srcId="{7F40DC49-A15D-44C8-A6AA-ED700EC533DD}" destId="{46A8E872-0315-4D68-862E-0E28A90BFEB7}" srcOrd="1" destOrd="0" parTransId="{C7FD1AE1-FA8D-4BFB-9D78-4FE52643F8A4}" sibTransId="{323E1136-3BEB-4858-9C94-218EB118683F}"/>
    <dgm:cxn modelId="{CD58A7A9-63BC-A54C-A29F-95D760702350}" type="presOf" srcId="{7F40DC49-A15D-44C8-A6AA-ED700EC533DD}" destId="{B0C8BB36-89DA-4DFB-9EC6-2BFE7FFFED45}" srcOrd="0" destOrd="0" presId="urn:diagrams.loki3.com/BracketList"/>
    <dgm:cxn modelId="{CA5D4EDB-7707-9C42-B672-63A5E0D76B95}" type="presOf" srcId="{072BA85B-156B-4EC9-B326-A15FC6EFB642}" destId="{F6606382-CC7F-4ED7-BD88-BD4233D07319}" srcOrd="0" destOrd="2" presId="urn:diagrams.loki3.com/BracketList"/>
    <dgm:cxn modelId="{BE8F1BC9-A1F3-434A-A2B5-8F271EFB7810}" type="presParOf" srcId="{3F0F3514-A352-4D26-B266-59A6DFC7546C}" destId="{79FD4FF4-A713-472E-8612-63EBAE35046A}" srcOrd="0" destOrd="0" presId="urn:diagrams.loki3.com/BracketList"/>
    <dgm:cxn modelId="{6279E683-8A40-874F-BB03-92727E9BE553}" type="presParOf" srcId="{79FD4FF4-A713-472E-8612-63EBAE35046A}" destId="{B0C8BB36-89DA-4DFB-9EC6-2BFE7FFFED45}" srcOrd="0" destOrd="0" presId="urn:diagrams.loki3.com/BracketList"/>
    <dgm:cxn modelId="{FB25A7F7-8443-6745-9D5A-EBA37C144CB1}" type="presParOf" srcId="{79FD4FF4-A713-472E-8612-63EBAE35046A}" destId="{0666AE6F-4F15-437C-87B4-2E70B1558F55}" srcOrd="1" destOrd="0" presId="urn:diagrams.loki3.com/BracketList"/>
    <dgm:cxn modelId="{9A6705DE-AF7A-804B-9683-E5D93B942E45}" type="presParOf" srcId="{79FD4FF4-A713-472E-8612-63EBAE35046A}" destId="{DAFE3A89-8A99-4AE8-90F0-16E2F8158F0B}" srcOrd="2" destOrd="0" presId="urn:diagrams.loki3.com/BracketList"/>
    <dgm:cxn modelId="{AE0710F1-217C-EE47-9B85-799C028A3A60}" type="presParOf" srcId="{79FD4FF4-A713-472E-8612-63EBAE35046A}" destId="{F6606382-CC7F-4ED7-BD88-BD4233D07319}" srcOrd="3" destOrd="0" presId="urn:diagrams.loki3.com/BracketList"/>
    <dgm:cxn modelId="{A8A261A7-5FED-9E48-81EE-E6D79E8EC7CD}" type="presParOf" srcId="{3F0F3514-A352-4D26-B266-59A6DFC7546C}" destId="{8E204F5E-6310-4372-8EA6-5A9F4BB22AD0}" srcOrd="1" destOrd="0" presId="urn:diagrams.loki3.com/BracketList"/>
    <dgm:cxn modelId="{840B9028-0739-0847-AD5C-F08A8CEEC45C}" type="presParOf" srcId="{3F0F3514-A352-4D26-B266-59A6DFC7546C}" destId="{3528A2DB-3F5F-4016-A636-FD0715BF43D2}" srcOrd="2" destOrd="0" presId="urn:diagrams.loki3.com/BracketList"/>
    <dgm:cxn modelId="{0A88C56B-33CB-DB45-ABCF-9DD387AADD2C}" type="presParOf" srcId="{3528A2DB-3F5F-4016-A636-FD0715BF43D2}" destId="{2883F940-E995-41B8-8A1B-0CBFBE7BF412}" srcOrd="0" destOrd="0" presId="urn:diagrams.loki3.com/BracketList"/>
    <dgm:cxn modelId="{A810B1AC-ECC5-F946-861F-850E04EDC10D}" type="presParOf" srcId="{3528A2DB-3F5F-4016-A636-FD0715BF43D2}" destId="{DC165B77-D6C4-4988-929A-1F1455CE2CC9}" srcOrd="1" destOrd="0" presId="urn:diagrams.loki3.com/BracketList"/>
    <dgm:cxn modelId="{41488F31-88CE-9140-A7EF-146CC35BC490}" type="presParOf" srcId="{3528A2DB-3F5F-4016-A636-FD0715BF43D2}" destId="{57C0D210-F4A8-4C85-9846-732FB64C0EE2}" srcOrd="2" destOrd="0" presId="urn:diagrams.loki3.com/BracketList"/>
    <dgm:cxn modelId="{BB3F8933-39B6-4344-B793-A8CAF5187CFE}" type="presParOf" srcId="{3528A2DB-3F5F-4016-A636-FD0715BF43D2}" destId="{C96C7B70-34E3-44D0-8D2E-21DD7A2A0FA1}" srcOrd="3" destOrd="0" presId="urn:diagrams.loki3.com/Bracket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2CCB44-EE91-4F3B-ADF1-362A971738AB}">
      <dsp:nvSpPr>
        <dsp:cNvPr id="0" name=""/>
        <dsp:cNvSpPr/>
      </dsp:nvSpPr>
      <dsp:spPr>
        <a:xfrm>
          <a:off x="0" y="0"/>
          <a:ext cx="2863340" cy="1654571"/>
        </a:xfrm>
        <a:prstGeom prst="roundRect">
          <a:avLst>
            <a:gd name="adj" fmla="val 5000"/>
          </a:avLst>
        </a:prstGeom>
        <a:solidFill>
          <a:srgbClr val="F7A81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6586" rIns="151130" bIns="0" numCol="1" spcCol="1270" anchor="t" anchorCtr="0">
          <a:noAutofit/>
        </a:bodyPr>
        <a:lstStyle/>
        <a:p>
          <a:pPr marL="0" lvl="0" indent="0" algn="r" defTabSz="1511300">
            <a:lnSpc>
              <a:spcPct val="90000"/>
            </a:lnSpc>
            <a:spcBef>
              <a:spcPct val="0"/>
            </a:spcBef>
            <a:spcAft>
              <a:spcPct val="35000"/>
            </a:spcAft>
            <a:buNone/>
          </a:pPr>
          <a:endParaRPr lang="en-US" sz="3400" kern="1200" dirty="0">
            <a:latin typeface="Georgia" panose="02040502050405020303" pitchFamily="18" charset="0"/>
          </a:endParaRPr>
        </a:p>
      </dsp:txBody>
      <dsp:txXfrm rot="16200000">
        <a:off x="-392040" y="392040"/>
        <a:ext cx="1356748" cy="572668"/>
      </dsp:txXfrm>
    </dsp:sp>
    <dsp:sp modelId="{90AACED4-F9A4-4396-A9D1-8698D1368B59}">
      <dsp:nvSpPr>
        <dsp:cNvPr id="0" name=""/>
        <dsp:cNvSpPr/>
      </dsp:nvSpPr>
      <dsp:spPr>
        <a:xfrm>
          <a:off x="572668" y="0"/>
          <a:ext cx="2133188" cy="1654571"/>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583" rIns="0" bIns="0" numCol="1" spcCol="1270" anchor="t" anchorCtr="0">
          <a:noAutofit/>
        </a:bodyPr>
        <a:lstStyle/>
        <a:p>
          <a:pPr marL="0" lvl="0" indent="0" algn="l" defTabSz="1200150">
            <a:lnSpc>
              <a:spcPct val="90000"/>
            </a:lnSpc>
            <a:spcBef>
              <a:spcPct val="0"/>
            </a:spcBef>
            <a:spcAft>
              <a:spcPct val="35000"/>
            </a:spcAft>
            <a:buNone/>
          </a:pPr>
          <a:r>
            <a:rPr lang="en-US" sz="2700" kern="1200" dirty="0">
              <a:latin typeface="Georgia" panose="02040502050405020303" pitchFamily="18" charset="0"/>
            </a:rPr>
            <a:t>District Members make contributions</a:t>
          </a:r>
        </a:p>
      </dsp:txBody>
      <dsp:txXfrm>
        <a:off x="572668" y="0"/>
        <a:ext cx="2133188" cy="1654571"/>
      </dsp:txXfrm>
    </dsp:sp>
    <dsp:sp modelId="{03A6E8CC-D220-4BF8-88ED-8CEAD65CBD77}">
      <dsp:nvSpPr>
        <dsp:cNvPr id="0" name=""/>
        <dsp:cNvSpPr/>
      </dsp:nvSpPr>
      <dsp:spPr>
        <a:xfrm>
          <a:off x="2964223" y="0"/>
          <a:ext cx="2863340" cy="1654571"/>
        </a:xfrm>
        <a:prstGeom prst="roundRect">
          <a:avLst>
            <a:gd name="adj" fmla="val 5000"/>
          </a:avLst>
        </a:prstGeom>
        <a:solidFill>
          <a:srgbClr val="17458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6586" rIns="151130" bIns="0" numCol="1" spcCol="1270" anchor="t" anchorCtr="0">
          <a:noAutofit/>
        </a:bodyPr>
        <a:lstStyle/>
        <a:p>
          <a:pPr marL="0" lvl="0" indent="0" algn="r" defTabSz="1511300">
            <a:lnSpc>
              <a:spcPct val="90000"/>
            </a:lnSpc>
            <a:spcBef>
              <a:spcPct val="0"/>
            </a:spcBef>
            <a:spcAft>
              <a:spcPct val="35000"/>
            </a:spcAft>
            <a:buNone/>
          </a:pPr>
          <a:endParaRPr lang="en-US" sz="3400" kern="1200" dirty="0">
            <a:latin typeface="Georgia" panose="02040502050405020303" pitchFamily="18" charset="0"/>
          </a:endParaRPr>
        </a:p>
      </dsp:txBody>
      <dsp:txXfrm rot="16200000">
        <a:off x="2572183" y="392040"/>
        <a:ext cx="1356748" cy="572668"/>
      </dsp:txXfrm>
    </dsp:sp>
    <dsp:sp modelId="{E25AB988-1E87-44AF-A8B7-9834501CCEC1}">
      <dsp:nvSpPr>
        <dsp:cNvPr id="0" name=""/>
        <dsp:cNvSpPr/>
      </dsp:nvSpPr>
      <dsp:spPr>
        <a:xfrm rot="5400000">
          <a:off x="2819691" y="683032"/>
          <a:ext cx="243083" cy="429501"/>
        </a:xfrm>
        <a:prstGeom prst="flowChartExtra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808082-B9F1-4715-BE76-556FA07BECDB}">
      <dsp:nvSpPr>
        <dsp:cNvPr id="0" name=""/>
        <dsp:cNvSpPr/>
      </dsp:nvSpPr>
      <dsp:spPr>
        <a:xfrm>
          <a:off x="3536891" y="0"/>
          <a:ext cx="2133188" cy="1654571"/>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583" rIns="0" bIns="0" numCol="1" spcCol="1270" anchor="t" anchorCtr="0">
          <a:noAutofit/>
        </a:bodyPr>
        <a:lstStyle/>
        <a:p>
          <a:pPr marL="0" lvl="0" indent="0" algn="l" defTabSz="1200150">
            <a:lnSpc>
              <a:spcPct val="90000"/>
            </a:lnSpc>
            <a:spcBef>
              <a:spcPct val="0"/>
            </a:spcBef>
            <a:spcAft>
              <a:spcPct val="35000"/>
            </a:spcAft>
            <a:buNone/>
          </a:pPr>
          <a:r>
            <a:rPr lang="en-US" sz="2700" kern="1200" dirty="0">
              <a:latin typeface="Georgia" panose="02040502050405020303" pitchFamily="18" charset="0"/>
            </a:rPr>
            <a:t>Contributions are invested over 3 years</a:t>
          </a:r>
        </a:p>
      </dsp:txBody>
      <dsp:txXfrm>
        <a:off x="3536891" y="0"/>
        <a:ext cx="2133188" cy="1654571"/>
      </dsp:txXfrm>
    </dsp:sp>
    <dsp:sp modelId="{D39A2541-5BD5-4F23-9C2E-7F709517B8F2}">
      <dsp:nvSpPr>
        <dsp:cNvPr id="0" name=""/>
        <dsp:cNvSpPr/>
      </dsp:nvSpPr>
      <dsp:spPr>
        <a:xfrm>
          <a:off x="5928446" y="0"/>
          <a:ext cx="2863340" cy="1654571"/>
        </a:xfrm>
        <a:prstGeom prst="roundRect">
          <a:avLst>
            <a:gd name="adj" fmla="val 5000"/>
          </a:avLst>
        </a:prstGeom>
        <a:solidFill>
          <a:srgbClr val="F7A81B"/>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6586" rIns="151130" bIns="0" numCol="1" spcCol="1270" anchor="t" anchorCtr="0">
          <a:noAutofit/>
        </a:bodyPr>
        <a:lstStyle/>
        <a:p>
          <a:pPr marL="0" lvl="0" indent="0" algn="r" defTabSz="1511300">
            <a:lnSpc>
              <a:spcPct val="90000"/>
            </a:lnSpc>
            <a:spcBef>
              <a:spcPct val="0"/>
            </a:spcBef>
            <a:spcAft>
              <a:spcPct val="35000"/>
            </a:spcAft>
            <a:buNone/>
          </a:pPr>
          <a:endParaRPr lang="en-US" sz="3400" kern="1200" dirty="0">
            <a:latin typeface="Georgia" panose="02040502050405020303" pitchFamily="18" charset="0"/>
          </a:endParaRPr>
        </a:p>
      </dsp:txBody>
      <dsp:txXfrm rot="16200000">
        <a:off x="5536406" y="392040"/>
        <a:ext cx="1356748" cy="572668"/>
      </dsp:txXfrm>
    </dsp:sp>
    <dsp:sp modelId="{A0CAA992-9BD1-482E-ACCE-1DCC6CB8BCDD}">
      <dsp:nvSpPr>
        <dsp:cNvPr id="0" name=""/>
        <dsp:cNvSpPr/>
      </dsp:nvSpPr>
      <dsp:spPr>
        <a:xfrm rot="5400000">
          <a:off x="5867689" y="709576"/>
          <a:ext cx="243083" cy="429501"/>
        </a:xfrm>
        <a:prstGeom prst="flowChartExtra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52715D-AD53-43B6-939D-EF7B9DEED310}">
      <dsp:nvSpPr>
        <dsp:cNvPr id="0" name=""/>
        <dsp:cNvSpPr/>
      </dsp:nvSpPr>
      <dsp:spPr>
        <a:xfrm>
          <a:off x="6501114" y="0"/>
          <a:ext cx="2133188" cy="1654571"/>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583" rIns="0" bIns="0" numCol="1" spcCol="1270" anchor="t" anchorCtr="0">
          <a:noAutofit/>
        </a:bodyPr>
        <a:lstStyle/>
        <a:p>
          <a:pPr marL="0" lvl="0" indent="0" algn="l" defTabSz="1200150">
            <a:lnSpc>
              <a:spcPct val="90000"/>
            </a:lnSpc>
            <a:spcBef>
              <a:spcPct val="0"/>
            </a:spcBef>
            <a:spcAft>
              <a:spcPct val="35000"/>
            </a:spcAft>
            <a:buNone/>
          </a:pPr>
          <a:r>
            <a:rPr lang="en-US" sz="2700" kern="1200" dirty="0">
              <a:latin typeface="Georgia" panose="02040502050405020303" pitchFamily="18" charset="0"/>
            </a:rPr>
            <a:t>Contributions are divided into …</a:t>
          </a:r>
        </a:p>
      </dsp:txBody>
      <dsp:txXfrm>
        <a:off x="6501114" y="0"/>
        <a:ext cx="2133188" cy="16545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8BB36-89DA-4DFB-9EC6-2BFE7FFFED45}">
      <dsp:nvSpPr>
        <dsp:cNvPr id="0" name=""/>
        <dsp:cNvSpPr/>
      </dsp:nvSpPr>
      <dsp:spPr>
        <a:xfrm>
          <a:off x="0" y="1"/>
          <a:ext cx="2222704" cy="1628549"/>
        </a:xfrm>
        <a:prstGeom prst="rect">
          <a:avLst/>
        </a:prstGeom>
        <a:solidFill>
          <a:schemeClr val="bg1"/>
        </a:solidFill>
        <a:ln>
          <a:solidFill>
            <a:srgbClr val="F7A81B"/>
          </a:solidFill>
        </a:ln>
        <a:effectLst/>
      </dsp:spPr>
      <dsp:style>
        <a:lnRef idx="0">
          <a:scrgbClr r="0" g="0" b="0"/>
        </a:lnRef>
        <a:fillRef idx="0">
          <a:scrgbClr r="0" g="0" b="0"/>
        </a:fillRef>
        <a:effectRef idx="0">
          <a:scrgbClr r="0" g="0" b="0"/>
        </a:effectRef>
        <a:fontRef idx="minor"/>
      </dsp:style>
      <dsp:txBody>
        <a:bodyPr spcFirstLastPara="0" vert="horz" wrap="square" lIns="184912" tIns="66040" rIns="184912" bIns="6604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latin typeface="Georgia" panose="02040502050405020303" pitchFamily="18" charset="0"/>
            </a:rPr>
            <a:t>47.5% District Designated Fund</a:t>
          </a:r>
        </a:p>
      </dsp:txBody>
      <dsp:txXfrm>
        <a:off x="0" y="1"/>
        <a:ext cx="2222704" cy="1628549"/>
      </dsp:txXfrm>
    </dsp:sp>
    <dsp:sp modelId="{0666AE6F-4F15-437C-87B4-2E70B1558F55}">
      <dsp:nvSpPr>
        <dsp:cNvPr id="0" name=""/>
        <dsp:cNvSpPr/>
      </dsp:nvSpPr>
      <dsp:spPr>
        <a:xfrm>
          <a:off x="2202002" y="0"/>
          <a:ext cx="437872" cy="2188364"/>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606382-CC7F-4ED7-BD88-BD4233D07319}">
      <dsp:nvSpPr>
        <dsp:cNvPr id="0" name=""/>
        <dsp:cNvSpPr/>
      </dsp:nvSpPr>
      <dsp:spPr>
        <a:xfrm>
          <a:off x="2836725" y="0"/>
          <a:ext cx="5955061" cy="2188364"/>
        </a:xfrm>
        <a:prstGeom prst="rect">
          <a:avLst/>
        </a:prstGeom>
        <a:solidFill>
          <a:srgbClr val="17458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Georgia" panose="02040502050405020303" pitchFamily="18" charset="0"/>
            </a:rPr>
            <a:t>Use up to half for a district grant</a:t>
          </a:r>
        </a:p>
        <a:p>
          <a:pPr marL="228600" lvl="1" indent="-228600" algn="l" defTabSz="1155700">
            <a:lnSpc>
              <a:spcPct val="90000"/>
            </a:lnSpc>
            <a:spcBef>
              <a:spcPct val="0"/>
            </a:spcBef>
            <a:spcAft>
              <a:spcPct val="15000"/>
            </a:spcAft>
            <a:buChar char="•"/>
          </a:pPr>
          <a:r>
            <a:rPr lang="en-US" sz="2600" kern="1200" dirty="0">
              <a:latin typeface="Georgia" panose="02040502050405020303" pitchFamily="18" charset="0"/>
            </a:rPr>
            <a:t>Fund global grants and receive World Fund match</a:t>
          </a:r>
        </a:p>
        <a:p>
          <a:pPr marL="228600" lvl="1" indent="-228600" algn="l" defTabSz="1155700">
            <a:lnSpc>
              <a:spcPct val="90000"/>
            </a:lnSpc>
            <a:spcBef>
              <a:spcPct val="0"/>
            </a:spcBef>
            <a:spcAft>
              <a:spcPct val="15000"/>
            </a:spcAft>
            <a:buChar char="•"/>
          </a:pPr>
          <a:r>
            <a:rPr lang="en-US" sz="2600" kern="1200" dirty="0">
              <a:latin typeface="Georgia" panose="02040502050405020303" pitchFamily="18" charset="0"/>
            </a:rPr>
            <a:t>Donate to PolioPlus, Rotary Peace Centers, and more </a:t>
          </a:r>
        </a:p>
      </dsp:txBody>
      <dsp:txXfrm>
        <a:off x="2836725" y="0"/>
        <a:ext cx="5955061" cy="2188364"/>
      </dsp:txXfrm>
    </dsp:sp>
    <dsp:sp modelId="{2883F940-E995-41B8-8A1B-0CBFBE7BF412}">
      <dsp:nvSpPr>
        <dsp:cNvPr id="0" name=""/>
        <dsp:cNvSpPr/>
      </dsp:nvSpPr>
      <dsp:spPr>
        <a:xfrm>
          <a:off x="0" y="1940561"/>
          <a:ext cx="2195800" cy="1247400"/>
        </a:xfrm>
        <a:prstGeom prst="rect">
          <a:avLst/>
        </a:prstGeom>
        <a:solidFill>
          <a:schemeClr val="bg1"/>
        </a:solidFill>
        <a:ln>
          <a:solidFill>
            <a:srgbClr val="F7A81B"/>
          </a:solidFill>
        </a:ln>
        <a:effectLst/>
      </dsp:spPr>
      <dsp:style>
        <a:lnRef idx="0">
          <a:scrgbClr r="0" g="0" b="0"/>
        </a:lnRef>
        <a:fillRef idx="0">
          <a:scrgbClr r="0" g="0" b="0"/>
        </a:fillRef>
        <a:effectRef idx="0">
          <a:scrgbClr r="0" g="0" b="0"/>
        </a:effectRef>
        <a:fontRef idx="minor"/>
      </dsp:style>
      <dsp:txBody>
        <a:bodyPr spcFirstLastPara="0" vert="horz" wrap="square" lIns="184912" tIns="66040" rIns="184912" bIns="66040" numCol="1" spcCol="1270" anchor="ctr" anchorCtr="0">
          <a:noAutofit/>
        </a:bodyPr>
        <a:lstStyle/>
        <a:p>
          <a:pPr marL="0" lvl="0" indent="0" algn="ctr" defTabSz="1155700">
            <a:lnSpc>
              <a:spcPct val="90000"/>
            </a:lnSpc>
            <a:spcBef>
              <a:spcPct val="0"/>
            </a:spcBef>
            <a:spcAft>
              <a:spcPct val="35000"/>
            </a:spcAft>
            <a:buNone/>
          </a:pPr>
          <a:r>
            <a:rPr lang="en-US" sz="2600" kern="1200" dirty="0">
              <a:solidFill>
                <a:schemeClr val="tx1"/>
              </a:solidFill>
              <a:latin typeface="Georgia" panose="02040502050405020303" pitchFamily="18" charset="0"/>
            </a:rPr>
            <a:t>47.5%  World Fund</a:t>
          </a:r>
        </a:p>
      </dsp:txBody>
      <dsp:txXfrm>
        <a:off x="0" y="1940561"/>
        <a:ext cx="2195800" cy="1247400"/>
      </dsp:txXfrm>
    </dsp:sp>
    <dsp:sp modelId="{DC165B77-D6C4-4988-929A-1F1455CE2CC9}">
      <dsp:nvSpPr>
        <dsp:cNvPr id="0" name=""/>
        <dsp:cNvSpPr/>
      </dsp:nvSpPr>
      <dsp:spPr>
        <a:xfrm>
          <a:off x="2185668" y="2173862"/>
          <a:ext cx="439160" cy="1247400"/>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6C7B70-34E3-44D0-8D2E-21DD7A2A0FA1}">
      <dsp:nvSpPr>
        <dsp:cNvPr id="0" name=""/>
        <dsp:cNvSpPr/>
      </dsp:nvSpPr>
      <dsp:spPr>
        <a:xfrm>
          <a:off x="2806830" y="2353569"/>
          <a:ext cx="5972576" cy="887986"/>
        </a:xfrm>
        <a:prstGeom prst="rect">
          <a:avLst/>
        </a:prstGeom>
        <a:solidFill>
          <a:srgbClr val="17458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latin typeface="Georgia" panose="02040502050405020303" pitchFamily="18" charset="0"/>
            </a:rPr>
            <a:t>Supports grants and programs available to all districts</a:t>
          </a:r>
        </a:p>
      </dsp:txBody>
      <dsp:txXfrm>
        <a:off x="2806830" y="2353569"/>
        <a:ext cx="5972576" cy="88798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2282"/>
          </a:xfrm>
          <a:prstGeom prst="rect">
            <a:avLst/>
          </a:prstGeom>
        </p:spPr>
        <p:txBody>
          <a:bodyPr vert="horz" lIns="93790" tIns="46895" rIns="93790" bIns="46895" rtlCol="0"/>
          <a:lstStyle>
            <a:lvl1pPr algn="l">
              <a:defRPr sz="1200"/>
            </a:lvl1pPr>
          </a:lstStyle>
          <a:p>
            <a:endParaRPr lang="en-US"/>
          </a:p>
        </p:txBody>
      </p:sp>
      <p:sp>
        <p:nvSpPr>
          <p:cNvPr id="3" name="Date Placeholder 2"/>
          <p:cNvSpPr>
            <a:spLocks noGrp="1"/>
          </p:cNvSpPr>
          <p:nvPr>
            <p:ph type="dt" idx="1"/>
          </p:nvPr>
        </p:nvSpPr>
        <p:spPr>
          <a:xfrm>
            <a:off x="4143376" y="1"/>
            <a:ext cx="3169920" cy="482282"/>
          </a:xfrm>
          <a:prstGeom prst="rect">
            <a:avLst/>
          </a:prstGeom>
        </p:spPr>
        <p:txBody>
          <a:bodyPr vert="horz" lIns="93790" tIns="46895" rIns="93790" bIns="46895" rtlCol="0"/>
          <a:lstStyle>
            <a:lvl1pPr algn="r">
              <a:defRPr sz="1200"/>
            </a:lvl1pPr>
          </a:lstStyle>
          <a:p>
            <a:fld id="{6A2A029C-3069-4D4B-A5C7-D72A2CF00544}" type="datetimeFigureOut">
              <a:rPr lang="en-US" smtClean="0"/>
              <a:t>10/21/24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3790" tIns="46895" rIns="93790" bIns="46895" rtlCol="0" anchor="ctr"/>
          <a:lstStyle/>
          <a:p>
            <a:endParaRPr lang="en-US"/>
          </a:p>
        </p:txBody>
      </p:sp>
      <p:sp>
        <p:nvSpPr>
          <p:cNvPr id="5" name="Notes Placeholder 4"/>
          <p:cNvSpPr>
            <a:spLocks noGrp="1"/>
          </p:cNvSpPr>
          <p:nvPr>
            <p:ph type="body" sz="quarter" idx="3"/>
          </p:nvPr>
        </p:nvSpPr>
        <p:spPr>
          <a:xfrm>
            <a:off x="731521" y="4620581"/>
            <a:ext cx="5852160" cy="3780471"/>
          </a:xfrm>
          <a:prstGeom prst="rect">
            <a:avLst/>
          </a:prstGeom>
        </p:spPr>
        <p:txBody>
          <a:bodyPr vert="horz" lIns="93790" tIns="46895" rIns="93790" bIns="4689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8920"/>
            <a:ext cx="3169920" cy="482281"/>
          </a:xfrm>
          <a:prstGeom prst="rect">
            <a:avLst/>
          </a:prstGeom>
        </p:spPr>
        <p:txBody>
          <a:bodyPr vert="horz" lIns="93790" tIns="46895" rIns="93790" bIns="46895" rtlCol="0" anchor="b"/>
          <a:lstStyle>
            <a:lvl1pPr algn="l">
              <a:defRPr sz="1200"/>
            </a:lvl1pPr>
          </a:lstStyle>
          <a:p>
            <a:endParaRPr lang="en-US"/>
          </a:p>
        </p:txBody>
      </p:sp>
      <p:sp>
        <p:nvSpPr>
          <p:cNvPr id="7" name="Slide Number Placeholder 6"/>
          <p:cNvSpPr>
            <a:spLocks noGrp="1"/>
          </p:cNvSpPr>
          <p:nvPr>
            <p:ph type="sldNum" sz="quarter" idx="5"/>
          </p:nvPr>
        </p:nvSpPr>
        <p:spPr>
          <a:xfrm>
            <a:off x="4143376" y="9118920"/>
            <a:ext cx="3169920" cy="482281"/>
          </a:xfrm>
          <a:prstGeom prst="rect">
            <a:avLst/>
          </a:prstGeom>
        </p:spPr>
        <p:txBody>
          <a:bodyPr vert="horz" lIns="93790" tIns="46895" rIns="93790" bIns="46895" rtlCol="0" anchor="b"/>
          <a:lstStyle>
            <a:lvl1pPr algn="r">
              <a:defRPr sz="1200"/>
            </a:lvl1pPr>
          </a:lstStyle>
          <a:p>
            <a:fld id="{77AC4BDE-2100-4F0B-8637-E1B4FCCB95EA}" type="slidenum">
              <a:rPr lang="en-US" smtClean="0"/>
              <a:t>‹#›</a:t>
            </a:fld>
            <a:endParaRPr lang="en-US"/>
          </a:p>
        </p:txBody>
      </p:sp>
    </p:spTree>
    <p:extLst>
      <p:ext uri="{BB962C8B-B14F-4D97-AF65-F5344CB8AC3E}">
        <p14:creationId xmlns:p14="http://schemas.microsoft.com/office/powerpoint/2010/main" val="477684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y.rotary.org/en/document/2024-programs-of-scale-grant-recipient-partners-for-water-access-and-better-harvests-india"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my.rotary.org/en/document/2020-21-programs-scale-award-recipient-partners-malaria-free-zambia" TargetMode="External"/><Relationship Id="rId5" Type="http://schemas.openxmlformats.org/officeDocument/2006/relationships/hyperlink" Target="https://my-cms.rotary.org/en/document/2021-22-programs-scale-award-recipient-together-healthy-families-nigeria" TargetMode="External"/><Relationship Id="rId4" Type="http://schemas.openxmlformats.org/officeDocument/2006/relationships/hyperlink" Target="https://my-cms.rotary.org/en/document/2022-23-programs-of-scale-grant-recipient-united-to-end-cervical-cancer-egyp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rotary.org/en/rotary-endowmen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Times New Roman" panose="02020603050405020304" pitchFamily="18" charset="0"/>
                <a:ea typeface="Aptos" panose="020B0004020202020204" pitchFamily="34" charset="0"/>
              </a:rPr>
              <a:t>We are at a defining moment in Rotary’s history. We’re implementing the Rotary International Action Plan, a strategic road map that will help us better connect with each other, </a:t>
            </a:r>
            <a:r>
              <a:rPr lang="en-US" sz="1800" b="1" dirty="0">
                <a:latin typeface="Times New Roman" panose="02020603050405020304" pitchFamily="18" charset="0"/>
                <a:ea typeface="Aptos" panose="020B0004020202020204" pitchFamily="34" charset="0"/>
              </a:rPr>
              <a:t>grow as an organization</a:t>
            </a:r>
            <a:r>
              <a:rPr lang="en-US" sz="1800" dirty="0">
                <a:latin typeface="Times New Roman" panose="02020603050405020304" pitchFamily="18" charset="0"/>
                <a:ea typeface="Aptos" panose="020B0004020202020204" pitchFamily="34" charset="0"/>
              </a:rPr>
              <a:t>, and more effectively share our stories of how we are </a:t>
            </a:r>
            <a:r>
              <a:rPr lang="en-US" sz="1800" b="1" dirty="0">
                <a:latin typeface="Times New Roman" panose="02020603050405020304" pitchFamily="18" charset="0"/>
                <a:ea typeface="Aptos" panose="020B0004020202020204" pitchFamily="34" charset="0"/>
              </a:rPr>
              <a:t>making a difference in communities</a:t>
            </a:r>
            <a:r>
              <a:rPr lang="en-US" sz="1800" dirty="0">
                <a:latin typeface="Times New Roman" panose="02020603050405020304" pitchFamily="18" charset="0"/>
                <a:ea typeface="Aptos" panose="020B0004020202020204" pitchFamily="34" charset="0"/>
              </a:rPr>
              <a:t>.</a:t>
            </a:r>
            <a:endParaRPr lang="en-US" dirty="0"/>
          </a:p>
        </p:txBody>
      </p:sp>
      <p:sp>
        <p:nvSpPr>
          <p:cNvPr id="4" name="Slide Number Placeholder 3"/>
          <p:cNvSpPr>
            <a:spLocks noGrp="1"/>
          </p:cNvSpPr>
          <p:nvPr>
            <p:ph type="sldNum" sz="quarter" idx="5"/>
          </p:nvPr>
        </p:nvSpPr>
        <p:spPr/>
        <p:txBody>
          <a:bodyPr/>
          <a:lstStyle/>
          <a:p>
            <a:fld id="{77AC4BDE-2100-4F0B-8637-E1B4FCCB95EA}" type="slidenum">
              <a:rPr lang="en-US" smtClean="0"/>
              <a:t>1</a:t>
            </a:fld>
            <a:endParaRPr lang="en-US"/>
          </a:p>
        </p:txBody>
      </p:sp>
    </p:spTree>
    <p:extLst>
      <p:ext uri="{BB962C8B-B14F-4D97-AF65-F5344CB8AC3E}">
        <p14:creationId xmlns:p14="http://schemas.microsoft.com/office/powerpoint/2010/main" val="509135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42369059-2671-426D-8AF4-C26E0D100282}"/>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DE6EB26C-1DCA-45B9-92B4-9893B60ADB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ヒラギノ角ゴ Pro W3" charset="-128"/>
              </a:rPr>
              <a:t>Mike: Remember we now have 7 areas of focus, as we added the Environment.  </a:t>
            </a:r>
          </a:p>
        </p:txBody>
      </p:sp>
      <p:sp>
        <p:nvSpPr>
          <p:cNvPr id="47108" name="Slide Number Placeholder 3">
            <a:extLst>
              <a:ext uri="{FF2B5EF4-FFF2-40B4-BE49-F238E27FC236}">
                <a16:creationId xmlns:a16="http://schemas.microsoft.com/office/drawing/2014/main" id="{A007AB36-A0F2-4EC5-B31C-D6B050AABE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0022">
              <a:spcBef>
                <a:spcPct val="30000"/>
              </a:spcBef>
              <a:defRPr sz="1200">
                <a:solidFill>
                  <a:schemeClr val="tx1"/>
                </a:solidFill>
                <a:latin typeface="Arial" panose="020B0604020202020204" pitchFamily="34" charset="0"/>
                <a:ea typeface="MS PGothic" panose="020B0600070205080204" pitchFamily="34" charset="-128"/>
                <a:cs typeface="ヒラギノ角ゴ Pro W3" charset="-128"/>
              </a:defRPr>
            </a:lvl1pPr>
            <a:lvl2pPr marL="805265" indent="-309719" defTabSz="1010022">
              <a:spcBef>
                <a:spcPct val="30000"/>
              </a:spcBef>
              <a:defRPr sz="1200">
                <a:solidFill>
                  <a:schemeClr val="tx1"/>
                </a:solidFill>
                <a:latin typeface="Arial" panose="020B0604020202020204" pitchFamily="34" charset="0"/>
                <a:ea typeface="ヒラギノ角ゴ Pro W3" charset="-128"/>
                <a:cs typeface="ヒラギノ角ゴ Pro W3" charset="-128"/>
              </a:defRPr>
            </a:lvl2pPr>
            <a:lvl3pPr marL="1238867" indent="-247775" defTabSz="1010022">
              <a:spcBef>
                <a:spcPct val="30000"/>
              </a:spcBef>
              <a:defRPr sz="1200">
                <a:solidFill>
                  <a:schemeClr val="tx1"/>
                </a:solidFill>
                <a:latin typeface="Arial" panose="020B0604020202020204" pitchFamily="34" charset="0"/>
                <a:ea typeface="ヒラギノ角ゴ Pro W3" charset="-128"/>
                <a:cs typeface="ヒラギノ角ゴ Pro W3" charset="-128"/>
              </a:defRPr>
            </a:lvl3pPr>
            <a:lvl4pPr marL="1734417" indent="-247775" defTabSz="1010022">
              <a:spcBef>
                <a:spcPct val="30000"/>
              </a:spcBef>
              <a:defRPr sz="1200">
                <a:solidFill>
                  <a:schemeClr val="tx1"/>
                </a:solidFill>
                <a:latin typeface="Arial" panose="020B0604020202020204" pitchFamily="34" charset="0"/>
                <a:ea typeface="ヒラギノ角ゴ Pro W3" charset="-128"/>
                <a:cs typeface="ヒラギノ角ゴ Pro W3" charset="-128"/>
              </a:defRPr>
            </a:lvl4pPr>
            <a:lvl5pPr marL="2229963" indent="-247775" defTabSz="1010022">
              <a:spcBef>
                <a:spcPct val="30000"/>
              </a:spcBef>
              <a:defRPr sz="1200">
                <a:solidFill>
                  <a:schemeClr val="tx1"/>
                </a:solidFill>
                <a:latin typeface="Arial" panose="020B0604020202020204" pitchFamily="34" charset="0"/>
                <a:ea typeface="ヒラギノ角ゴ Pro W3" charset="-128"/>
                <a:cs typeface="ヒラギノ角ゴ Pro W3" charset="-128"/>
              </a:defRPr>
            </a:lvl5pPr>
            <a:lvl6pPr marL="2725510" indent="-247775" defTabSz="1010022"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6pPr>
            <a:lvl7pPr marL="3221058" indent="-247775" defTabSz="1010022"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7pPr>
            <a:lvl8pPr marL="3716605" indent="-247775" defTabSz="1010022"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8pPr>
            <a:lvl9pPr marL="4212152" indent="-247775" defTabSz="1010022" eaLnBrk="0" fontAlgn="base" hangingPunct="0">
              <a:spcBef>
                <a:spcPct val="30000"/>
              </a:spcBef>
              <a:spcAft>
                <a:spcPct val="0"/>
              </a:spcAft>
              <a:defRPr sz="1200">
                <a:solidFill>
                  <a:schemeClr val="tx1"/>
                </a:solidFill>
                <a:latin typeface="Arial" panose="020B0604020202020204" pitchFamily="34" charset="0"/>
                <a:ea typeface="ヒラギノ角ゴ Pro W3" charset="-128"/>
                <a:cs typeface="ヒラギノ角ゴ Pro W3" charset="-128"/>
              </a:defRPr>
            </a:lvl9pPr>
          </a:lstStyle>
          <a:p>
            <a:pPr rtl="0">
              <a:spcBef>
                <a:spcPct val="0"/>
              </a:spcBef>
              <a:defRPr/>
            </a:pPr>
            <a:fld id="{4A005358-2B97-489A-97D6-655DB2963516}" type="slidenum">
              <a:rPr lang="en-US" altLang="en-US" kern="1200">
                <a:solidFill>
                  <a:prstClr val="black"/>
                </a:solidFill>
              </a:rPr>
              <a:pPr rtl="0">
                <a:spcBef>
                  <a:spcPct val="0"/>
                </a:spcBef>
                <a:defRPr/>
              </a:pPr>
              <a:t>10</a:t>
            </a:fld>
            <a:endParaRPr lang="en-US" altLang="en-US" kern="1200">
              <a:solidFill>
                <a:prstClr val="black"/>
              </a:solidFill>
            </a:endParaRPr>
          </a:p>
        </p:txBody>
      </p:sp>
    </p:spTree>
    <p:extLst>
      <p:ext uri="{BB962C8B-B14F-4D97-AF65-F5344CB8AC3E}">
        <p14:creationId xmlns:p14="http://schemas.microsoft.com/office/powerpoint/2010/main" val="3967848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5 minutes to share with your neighbor/pair and share/small group – what is your passion?  What is your dream project?</a:t>
            </a:r>
          </a:p>
          <a:p>
            <a:endParaRPr lang="en-US" dirty="0"/>
          </a:p>
          <a:p>
            <a:r>
              <a:rPr lang="en-US" dirty="0"/>
              <a:t>How does encouraging donations to our Foundation help us increase our impact?</a:t>
            </a:r>
          </a:p>
          <a:p>
            <a:endParaRPr lang="en-US" dirty="0"/>
          </a:p>
          <a:p>
            <a:r>
              <a:rPr lang="en-US" dirty="0"/>
              <a:t>What messages inspire Rotarians and friends of Rotary to give?</a:t>
            </a:r>
          </a:p>
        </p:txBody>
      </p:sp>
      <p:sp>
        <p:nvSpPr>
          <p:cNvPr id="4" name="Slide Number Placeholder 3"/>
          <p:cNvSpPr>
            <a:spLocks noGrp="1"/>
          </p:cNvSpPr>
          <p:nvPr>
            <p:ph type="sldNum" sz="quarter" idx="5"/>
          </p:nvPr>
        </p:nvSpPr>
        <p:spPr/>
        <p:txBody>
          <a:bodyPr/>
          <a:lstStyle/>
          <a:p>
            <a:pPr defTabSz="937900" rtl="0">
              <a:defRPr/>
            </a:pPr>
            <a:fld id="{77AC4BDE-2100-4F0B-8637-E1B4FCCB95EA}" type="slidenum">
              <a:rPr lang="en-US" kern="1200">
                <a:solidFill>
                  <a:prstClr val="black"/>
                </a:solidFill>
                <a:latin typeface="Aptos" panose="02110004020202020204"/>
                <a:ea typeface="+mn-ea"/>
                <a:cs typeface="+mn-cs"/>
              </a:rPr>
              <a:pPr defTabSz="937900" rtl="0">
                <a:defRPr/>
              </a:pPr>
              <a:t>11</a:t>
            </a:fld>
            <a:endParaRPr lang="en-US"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316794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noProof="0" dirty="0">
                <a:ea typeface="Calibri"/>
                <a:cs typeface="Calibri"/>
              </a:rPr>
              <a:t>TRF invests its money in Grant programs to help Rotarians do good in the world. </a:t>
            </a:r>
          </a:p>
          <a:p>
            <a:endParaRPr lang="en-US" b="0" noProof="0" dirty="0">
              <a:ea typeface="Calibri"/>
              <a:cs typeface="Calibri"/>
            </a:endParaRPr>
          </a:p>
          <a:p>
            <a:pPr defTabSz="937623">
              <a:defRPr/>
            </a:pPr>
            <a:endParaRPr lang="de-CH" dirty="0">
              <a:ea typeface="Calibri"/>
              <a:cs typeface="Calibri"/>
            </a:endParaRPr>
          </a:p>
          <a:p>
            <a:pPr defTabSz="937623">
              <a:defRPr/>
            </a:pPr>
            <a:endParaRPr lang="de-CH"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pPr defTabSz="937900" rtl="0">
              <a:defRPr/>
            </a:pPr>
            <a:fld id="{DB827055-821E-4F6B-AAA9-2685E1493D9C}" type="slidenum">
              <a:rPr lang="en-US" kern="1200">
                <a:solidFill>
                  <a:prstClr val="black"/>
                </a:solidFill>
                <a:latin typeface="Aptos" panose="02110004020202020204"/>
                <a:ea typeface="+mn-ea"/>
                <a:cs typeface="+mn-cs"/>
              </a:rPr>
              <a:pPr defTabSz="937900" rtl="0">
                <a:defRPr/>
              </a:pPr>
              <a:t>12</a:t>
            </a:fld>
            <a:endParaRPr lang="en-US"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52887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latin typeface="Times New Roman" panose="02020603050405020304" pitchFamily="18" charset="0"/>
                <a:cs typeface="Times New Roman" panose="02020603050405020304" pitchFamily="18" charset="0"/>
              </a:rPr>
              <a:t>TRF is </a:t>
            </a:r>
            <a:r>
              <a:rPr lang="en-US" sz="1900" i="1" dirty="0">
                <a:solidFill>
                  <a:srgbClr val="0070C0"/>
                </a:solidFill>
                <a:latin typeface="Times New Roman" panose="02020603050405020304" pitchFamily="18" charset="0"/>
                <a:ea typeface="MS PGothic" panose="020B0600070205080204" pitchFamily="34" charset="-128"/>
                <a:cs typeface="Times New Roman" panose="02020603050405020304" pitchFamily="18" charset="0"/>
              </a:rPr>
              <a:t>helping to expand our reach through more grant options, now 4 instead of 2.</a:t>
            </a:r>
          </a:p>
          <a:p>
            <a:endParaRPr lang="en-US" sz="1900" i="1" dirty="0">
              <a:solidFill>
                <a:srgbClr val="0070C0"/>
              </a:solidFill>
              <a:latin typeface="Times New Roman" panose="02020603050405020304" pitchFamily="18" charset="0"/>
              <a:ea typeface="MS PGothic" panose="020B0600070205080204" pitchFamily="34" charset="-128"/>
              <a:cs typeface="Times New Roman" panose="02020603050405020304" pitchFamily="18" charset="0"/>
            </a:endParaRPr>
          </a:p>
          <a:p>
            <a:pPr defTabSz="991053">
              <a:defRPr/>
            </a:pPr>
            <a:r>
              <a:rPr lang="en-US" altLang="en-US" sz="1900" dirty="0">
                <a:latin typeface="Times New Roman" panose="02020603050405020304" pitchFamily="18" charset="0"/>
                <a:ea typeface="ヒラギノ角ゴ Pro W3" pitchFamily="-84" charset="-128"/>
                <a:cs typeface="Times New Roman" panose="02020603050405020304" pitchFamily="18" charset="0"/>
              </a:rPr>
              <a:t>The Rotary Foundation offers grants to support humanitarian projects, scholarships, and training, which involve Rotary members around the world. These grants may start small and grow as they become scalable.  Think about your dream project and which type grant might help to make it a reality or grow it beyond your initial dream. [ give time….] [provide links for global grant application/reports/Rotary Showcase]</a:t>
            </a:r>
            <a:endParaRPr lang="en-US" altLang="en-US" sz="1900" dirty="0">
              <a:latin typeface="Times New Roman" panose="02020603050405020304" pitchFamily="18" charset="0"/>
              <a:ea typeface="ＭＳ Ｐゴシック" panose="020B0600070205080204" pitchFamily="34"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37900" rtl="0">
              <a:defRPr/>
            </a:pPr>
            <a:fld id="{DB827055-821E-4F6B-AAA9-2685E1493D9C}" type="slidenum">
              <a:rPr lang="en-US" kern="1200">
                <a:solidFill>
                  <a:prstClr val="black"/>
                </a:solidFill>
                <a:latin typeface="Aptos" panose="02110004020202020204"/>
                <a:ea typeface="+mn-ea"/>
                <a:cs typeface="+mn-cs"/>
              </a:rPr>
              <a:pPr defTabSz="937900" rtl="0">
                <a:defRPr/>
              </a:pPr>
              <a:t>13</a:t>
            </a:fld>
            <a:endParaRPr lang="en-US" kern="1200" dirty="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1353817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latin typeface="Calibri" panose="020F0502020204030204" pitchFamily="34" charset="0"/>
                <a:ea typeface="Calibri" panose="020F0502020204030204" pitchFamily="34" charset="0"/>
              </a:rPr>
              <a:t>PAS- In addition to the $2M Program of Scale grant, in 2022-23 our donations funded 473 district grants, 1,092 global grants, and 324 disaster response grants, and 1 Program of Scale Grant.</a:t>
            </a:r>
          </a:p>
          <a:p>
            <a:endParaRPr lang="en-US" sz="1800" b="1"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66506" rtl="0">
              <a:defRPr/>
            </a:pPr>
            <a:fld id="{DB827055-821E-4F6B-AAA9-2685E1493D9C}" type="slidenum">
              <a:rPr lang="en-US" kern="1200">
                <a:solidFill>
                  <a:prstClr val="black"/>
                </a:solidFill>
                <a:latin typeface="Calibri" panose="020F0502020204030204"/>
                <a:ea typeface="+mn-ea"/>
                <a:cs typeface="+mn-cs"/>
              </a:rPr>
              <a:pPr defTabSz="966506" rtl="0">
                <a:defRPr/>
              </a:pPr>
              <a:t>14</a:t>
            </a:fld>
            <a:endParaRPr lang="en-US"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823916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latin typeface="Times New Roman" panose="02020603050405020304" pitchFamily="18" charset="0"/>
                <a:cs typeface="Times New Roman" panose="02020603050405020304" pitchFamily="18" charset="0"/>
              </a:rPr>
              <a:t>We have awarded our 4</a:t>
            </a:r>
            <a:r>
              <a:rPr lang="en-US" sz="1900" baseline="30000" dirty="0">
                <a:latin typeface="Times New Roman" panose="02020603050405020304" pitchFamily="18" charset="0"/>
                <a:cs typeface="Times New Roman" panose="02020603050405020304" pitchFamily="18" charset="0"/>
              </a:rPr>
              <a:t>th</a:t>
            </a:r>
            <a:r>
              <a:rPr lang="en-US" sz="1900" dirty="0">
                <a:latin typeface="Times New Roman" panose="02020603050405020304" pitchFamily="18" charset="0"/>
                <a:cs typeface="Times New Roman" panose="02020603050405020304" pitchFamily="18" charset="0"/>
              </a:rPr>
              <a:t> Programs of Scale grant.  We began in 2021 with this $2M competitive grant based on a successful, long-term, </a:t>
            </a:r>
            <a:r>
              <a:rPr lang="en-US" sz="1900" dirty="0" err="1">
                <a:latin typeface="Times New Roman" panose="02020603050405020304" pitchFamily="18" charset="0"/>
                <a:cs typeface="Times New Roman" panose="02020603050405020304" pitchFamily="18" charset="0"/>
              </a:rPr>
              <a:t>scaleable</a:t>
            </a:r>
            <a:r>
              <a:rPr lang="en-US" sz="1900" dirty="0">
                <a:latin typeface="Times New Roman" panose="02020603050405020304" pitchFamily="18" charset="0"/>
                <a:cs typeface="Times New Roman" panose="02020603050405020304" pitchFamily="18" charset="0"/>
              </a:rPr>
              <a:t> project, Partners for a Malaria-Free Zambia reaching 1.2 million people. In 2022, we supported Together for Healthy Families in Nigeria, a project that districts in our Zones 30 &amp; 31 have supported in the past.  In 2023, we supported United to End Cervical Cancer in Egypt, and for 2024, this grant has been awarded to Partners for Water Access and Better Harvests in India reach will improve the livelihoods of over 60,000 rural farmers across 4 states in India.</a:t>
            </a:r>
          </a:p>
          <a:p>
            <a:endParaRPr lang="en-US" altLang="en-US" sz="1900" dirty="0">
              <a:latin typeface="Times New Roman" panose="02020603050405020304" pitchFamily="18" charset="0"/>
              <a:ea typeface="ＭＳ Ｐゴシック" panose="020B0600070205080204" pitchFamily="34" charset="-128"/>
              <a:cs typeface="Times New Roman" panose="02020603050405020304" pitchFamily="18" charset="0"/>
            </a:endParaRPr>
          </a:p>
          <a:p>
            <a:pPr algn="l" rtl="0"/>
            <a:r>
              <a:rPr lang="en-US" sz="2000" b="1" i="0" dirty="0">
                <a:solidFill>
                  <a:srgbClr val="000000"/>
                </a:solidFill>
                <a:effectLst/>
                <a:highlight>
                  <a:srgbClr val="FFFFFF"/>
                </a:highlight>
                <a:latin typeface="Open Sans" panose="020B0606030504020204" pitchFamily="34" charset="0"/>
              </a:rPr>
              <a:t>2024 Programs of Scale award recipient and finalist</a:t>
            </a:r>
          </a:p>
          <a:p>
            <a:pPr algn="l" rtl="0"/>
            <a:r>
              <a:rPr lang="en-US" sz="2000" b="1" i="0" dirty="0">
                <a:solidFill>
                  <a:srgbClr val="000000"/>
                </a:solidFill>
                <a:effectLst/>
                <a:highlight>
                  <a:srgbClr val="FFFFFF"/>
                </a:highlight>
                <a:latin typeface="Open Sans" panose="020B0606030504020204" pitchFamily="34" charset="0"/>
              </a:rPr>
              <a:t>Award recipient</a:t>
            </a:r>
          </a:p>
          <a:p>
            <a:pPr algn="l" rtl="0"/>
            <a:r>
              <a:rPr lang="en-US" sz="2000" b="0" i="0" u="none" strike="noStrike" dirty="0">
                <a:solidFill>
                  <a:srgbClr val="005DAA"/>
                </a:solidFill>
                <a:effectLst/>
                <a:highlight>
                  <a:srgbClr val="FFFFFF"/>
                </a:highlight>
                <a:latin typeface="Open Sans" panose="020B0606030504020204" pitchFamily="34" charset="0"/>
                <a:hlinkClick r:id="rId3"/>
              </a:rPr>
              <a:t>Partners for Water Access and Better Harvests in India</a:t>
            </a:r>
            <a:r>
              <a:rPr lang="en-US" sz="2000" b="0" i="0" dirty="0">
                <a:solidFill>
                  <a:srgbClr val="000000"/>
                </a:solidFill>
                <a:effectLst/>
                <a:highlight>
                  <a:srgbClr val="FFFFFF"/>
                </a:highlight>
                <a:latin typeface="Open Sans" panose="020B0606030504020204" pitchFamily="34" charset="0"/>
              </a:rPr>
              <a:t> is a five-year evidence-based program designed to improve livelihoods of over 60,000 rural farmers across four states in India through the implementation of sustainable agriculture and water management practices. Farming communities will gain knowledge and skills in resilient agricultural practices such as drip irrigation, layered cropping, and fruit tree cultivation. The program will also use rainwater harvesting systems such as check dams and retention ponds to increase groundwater availability for farming by 40%, improving crop yield and productivity.</a:t>
            </a:r>
          </a:p>
          <a:p>
            <a:pPr algn="l" rtl="0"/>
            <a:r>
              <a:rPr lang="en-US" sz="2000" b="1" i="0" dirty="0">
                <a:solidFill>
                  <a:srgbClr val="000000"/>
                </a:solidFill>
                <a:effectLst/>
                <a:highlight>
                  <a:srgbClr val="FFFFFF"/>
                </a:highlight>
                <a:latin typeface="Open Sans" panose="020B0606030504020204" pitchFamily="34" charset="0"/>
              </a:rPr>
              <a:t>2023 Programs of Scale award recipient</a:t>
            </a:r>
          </a:p>
          <a:p>
            <a:pPr algn="l" rtl="0"/>
            <a:r>
              <a:rPr lang="en-US" sz="2000" b="1" i="0" dirty="0">
                <a:solidFill>
                  <a:srgbClr val="000000"/>
                </a:solidFill>
                <a:effectLst/>
                <a:highlight>
                  <a:srgbClr val="FFFFFF"/>
                </a:highlight>
                <a:latin typeface="Open Sans" panose="020B0606030504020204" pitchFamily="34" charset="0"/>
              </a:rPr>
              <a:t>Award recipient</a:t>
            </a:r>
          </a:p>
          <a:p>
            <a:pPr algn="l" rtl="0"/>
            <a:r>
              <a:rPr lang="en-US" sz="2000" b="0" i="0" u="none" strike="noStrike" dirty="0">
                <a:solidFill>
                  <a:srgbClr val="005DAA"/>
                </a:solidFill>
                <a:effectLst/>
                <a:highlight>
                  <a:srgbClr val="FFFFFF"/>
                </a:highlight>
                <a:latin typeface="Open Sans" panose="020B0606030504020204" pitchFamily="34" charset="0"/>
                <a:hlinkClick r:id="rId4"/>
              </a:rPr>
              <a:t>United to End Cervical Cancer in Egypt</a:t>
            </a:r>
            <a:r>
              <a:rPr lang="en-US" sz="2000" b="0" i="0" dirty="0">
                <a:solidFill>
                  <a:srgbClr val="000000"/>
                </a:solidFill>
                <a:effectLst/>
                <a:highlight>
                  <a:srgbClr val="FFFFFF"/>
                </a:highlight>
                <a:latin typeface="Open Sans" panose="020B0606030504020204" pitchFamily="34" charset="0"/>
              </a:rPr>
              <a:t> is a Rotary member- led program that aims to ultimately reduce the number of cervical cancer cases in the greater Cairo region by implementing a four-year campaign to increase awareness about cervical cancer and how to prevent it. The implementation experience and data collected through this program will inform an evidence-based national strategy by the Egyptian government toward eliminating cervical cancer, considered one of the most preventable cancers.</a:t>
            </a:r>
          </a:p>
          <a:p>
            <a:pPr algn="l" rtl="0"/>
            <a:r>
              <a:rPr lang="en-US" sz="2000" b="1" i="0" dirty="0">
                <a:solidFill>
                  <a:srgbClr val="000000"/>
                </a:solidFill>
                <a:effectLst/>
                <a:highlight>
                  <a:srgbClr val="FFFFFF"/>
                </a:highlight>
                <a:latin typeface="Open Sans" panose="020B0606030504020204" pitchFamily="34" charset="0"/>
              </a:rPr>
              <a:t>2022 Programs of Scale award recipient</a:t>
            </a:r>
          </a:p>
          <a:p>
            <a:pPr algn="l" rtl="0"/>
            <a:r>
              <a:rPr lang="en-US" sz="2000" b="0" i="0" dirty="0">
                <a:solidFill>
                  <a:srgbClr val="000000"/>
                </a:solidFill>
                <a:effectLst/>
                <a:highlight>
                  <a:srgbClr val="FFFFFF"/>
                </a:highlight>
                <a:latin typeface="Open Sans" panose="020B0606030504020204" pitchFamily="34" charset="0"/>
              </a:rPr>
              <a:t>The 2022 awardee,</a:t>
            </a:r>
            <a:r>
              <a:rPr lang="en-US" sz="2000" b="0" i="0" u="none" strike="noStrike" dirty="0">
                <a:solidFill>
                  <a:srgbClr val="005DAA"/>
                </a:solidFill>
                <a:effectLst/>
                <a:highlight>
                  <a:srgbClr val="FFFFFF"/>
                </a:highlight>
                <a:latin typeface="Open Sans" panose="020B0606030504020204" pitchFamily="34" charset="0"/>
                <a:hlinkClick r:id="rId5"/>
              </a:rPr>
              <a:t> Together for Healthy Families in Nigeria</a:t>
            </a:r>
            <a:r>
              <a:rPr lang="en-US" sz="2000" b="0" i="0" dirty="0">
                <a:solidFill>
                  <a:srgbClr val="000000"/>
                </a:solidFill>
                <a:effectLst/>
                <a:highlight>
                  <a:srgbClr val="FFFFFF"/>
                </a:highlight>
                <a:latin typeface="Open Sans" panose="020B0606030504020204" pitchFamily="34" charset="0"/>
              </a:rPr>
              <a:t>, fostering the health of mothers and newborns,</a:t>
            </a:r>
            <a:r>
              <a:rPr lang="en-US" sz="2000" b="1" i="0" dirty="0">
                <a:solidFill>
                  <a:srgbClr val="000000"/>
                </a:solidFill>
                <a:effectLst/>
                <a:highlight>
                  <a:srgbClr val="FFFFFF"/>
                </a:highlight>
                <a:latin typeface="Open Sans" panose="020B0606030504020204" pitchFamily="34" charset="0"/>
              </a:rPr>
              <a:t> </a:t>
            </a:r>
            <a:r>
              <a:rPr lang="en-US" sz="2000" b="0" i="0" dirty="0">
                <a:solidFill>
                  <a:srgbClr val="000000"/>
                </a:solidFill>
                <a:effectLst/>
                <a:highlight>
                  <a:srgbClr val="FFFFFF"/>
                </a:highlight>
                <a:latin typeface="Open Sans" panose="020B0606030504020204" pitchFamily="34" charset="0"/>
              </a:rPr>
              <a:t>is working to reduce maternal and neo-natal mortality rate by improving health seeking behavior and quality care for pregnant women, mothers, and newborns in Nigeria. The partnership between Rotary Districts 1860 (Germany) and 9110, 9125, 9141, 9142 (Nigeria), the Rotary Action Group for Maternal and Child Health (RMCH), the federal and state ministries of health, and two professional medical associations are working to provide education and training for quality care, knowledge of healthy timing and spacing of pregnancies, and full adoption of the national system for death surveillance and response.</a:t>
            </a:r>
          </a:p>
          <a:p>
            <a:pPr algn="l" rtl="0"/>
            <a:r>
              <a:rPr lang="en-US" sz="2000" b="1" i="0" dirty="0">
                <a:solidFill>
                  <a:srgbClr val="000000"/>
                </a:solidFill>
                <a:effectLst/>
                <a:highlight>
                  <a:srgbClr val="FFFFFF"/>
                </a:highlight>
                <a:latin typeface="Open Sans" panose="020B0606030504020204" pitchFamily="34" charset="0"/>
              </a:rPr>
              <a:t>2021 Programs of Scale award recipient</a:t>
            </a:r>
          </a:p>
          <a:p>
            <a:pPr algn="l" rtl="0"/>
            <a:r>
              <a:rPr lang="en-US" sz="2000" b="0" i="0" dirty="0">
                <a:solidFill>
                  <a:srgbClr val="000000"/>
                </a:solidFill>
                <a:effectLst/>
                <a:highlight>
                  <a:srgbClr val="FFFFFF"/>
                </a:highlight>
                <a:latin typeface="Open Sans" panose="020B0606030504020204" pitchFamily="34" charset="0"/>
              </a:rPr>
              <a:t>The 2021 awardee, </a:t>
            </a:r>
            <a:r>
              <a:rPr lang="en-US" sz="2000" b="0" i="0" u="none" strike="noStrike" dirty="0">
                <a:solidFill>
                  <a:srgbClr val="005DAA"/>
                </a:solidFill>
                <a:effectLst/>
                <a:highlight>
                  <a:srgbClr val="FFFFFF"/>
                </a:highlight>
                <a:latin typeface="Open Sans" panose="020B0606030504020204" pitchFamily="34" charset="0"/>
                <a:hlinkClick r:id="rId6"/>
              </a:rPr>
              <a:t>Partners for a Malaria-Free Zambia</a:t>
            </a:r>
            <a:r>
              <a:rPr lang="en-US" sz="2000" b="0" i="0" dirty="0">
                <a:solidFill>
                  <a:srgbClr val="000000"/>
                </a:solidFill>
                <a:effectLst/>
                <a:highlight>
                  <a:srgbClr val="FFFFFF"/>
                </a:highlight>
                <a:latin typeface="Open Sans" panose="020B0606030504020204" pitchFamily="34" charset="0"/>
              </a:rPr>
              <a:t>, is a malaria elimination program that aims to reduce cases of malaria – especially severe malaria and death, particularly for pregnant women and children under 5 – in ten target districts in two provinces in Zambia. Reaching 1.2 million people, this program directly contributes to the nation-wide strategy put forth by the Zambian National Malaria Elimination Centre (NMEC).</a:t>
            </a:r>
          </a:p>
          <a:p>
            <a:endParaRPr lang="en-US" altLang="en-US" sz="1900" dirty="0">
              <a:latin typeface="Times New Roman" panose="02020603050405020304" pitchFamily="18" charset="0"/>
              <a:ea typeface="ＭＳ Ｐゴシック" panose="020B0600070205080204" pitchFamily="34"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79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79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5230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1053"/>
            <a:r>
              <a:rPr lang="en-US" dirty="0">
                <a:latin typeface="Times New Roman" panose="02020603050405020304" pitchFamily="18" charset="0"/>
                <a:cs typeface="Times New Roman" panose="02020603050405020304" pitchFamily="18" charset="0"/>
              </a:rPr>
              <a:t>…. Maybe its empowering girls through education or providing them sanitation &amp; hygiene resources to stay in school.</a:t>
            </a:r>
          </a:p>
          <a:p>
            <a:pPr defTabSz="991053"/>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37900" rtl="0">
              <a:defRPr/>
            </a:pPr>
            <a:fld id="{084A5000-75FE-49D9-BB85-DAD50B85F93A}" type="slidenum">
              <a:rPr lang="en-US" kern="1200">
                <a:solidFill>
                  <a:prstClr val="black"/>
                </a:solidFill>
                <a:latin typeface="Aptos" panose="02110004020202020204"/>
                <a:ea typeface="+mn-ea"/>
                <a:cs typeface="+mn-cs"/>
              </a:rPr>
              <a:pPr defTabSz="937900" rtl="0">
                <a:defRPr/>
              </a:pPr>
              <a:t>17</a:t>
            </a:fld>
            <a:endParaRPr lang="en-US"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4277982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noProof="0" dirty="0">
                <a:ea typeface="Calibri"/>
                <a:cs typeface="Calibri"/>
              </a:rPr>
              <a:t>One major input could be provided through TRF.  TRF invests its money in Grant programs to help Rotarians do good in the world. These programs require funding, and where does the funding come from? It comes from fundraising. </a:t>
            </a:r>
          </a:p>
          <a:p>
            <a:endParaRPr lang="en-US" b="0" noProof="0" dirty="0">
              <a:ea typeface="Calibri"/>
              <a:cs typeface="Calibri"/>
            </a:endParaRPr>
          </a:p>
          <a:p>
            <a:pPr defTabSz="937623">
              <a:defRPr/>
            </a:pPr>
            <a:endParaRPr lang="de-CH" dirty="0">
              <a:ea typeface="Calibri"/>
              <a:cs typeface="Calibri"/>
            </a:endParaRPr>
          </a:p>
          <a:p>
            <a:pPr defTabSz="937623">
              <a:defRPr/>
            </a:pPr>
            <a:endParaRPr lang="de-CH"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pPr defTabSz="937900" rtl="0">
              <a:defRPr/>
            </a:pPr>
            <a:fld id="{DB827055-821E-4F6B-AAA9-2685E1493D9C}" type="slidenum">
              <a:rPr lang="en-US" kern="1200">
                <a:solidFill>
                  <a:prstClr val="black"/>
                </a:solidFill>
                <a:latin typeface="Aptos" panose="02110004020202020204"/>
                <a:ea typeface="+mn-ea"/>
                <a:cs typeface="+mn-cs"/>
              </a:rPr>
              <a:pPr defTabSz="937900" rtl="0">
                <a:defRPr/>
              </a:pPr>
              <a:t>19</a:t>
            </a:fld>
            <a:endParaRPr lang="en-US"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1722142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Narrow" panose="020B0606020202030204" pitchFamily="34" charset="0"/>
              </a:rPr>
              <a:t>Let’s talk about who Rotary’s donors are and address a common misconception when people think about charitable giving. </a:t>
            </a:r>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Narrow" panose="020B0606020202030204" pitchFamily="34" charset="0"/>
              </a:rPr>
              <a:t>​</a:t>
            </a:r>
            <a:br>
              <a:rPr lang="en-US" b="0" i="0" dirty="0">
                <a:solidFill>
                  <a:srgbClr val="444444"/>
                </a:solidFill>
                <a:effectLst/>
                <a:latin typeface="Arial Narrow" panose="020B0606020202030204" pitchFamily="34" charset="0"/>
              </a:rPr>
            </a:br>
            <a:r>
              <a:rPr lang="en-US" b="0" i="0" u="none" strike="noStrike" dirty="0">
                <a:solidFill>
                  <a:srgbClr val="000000"/>
                </a:solidFill>
                <a:effectLst/>
                <a:latin typeface="Arial Narrow" panose="020B0606020202030204" pitchFamily="34" charset="0"/>
              </a:rPr>
              <a:t>It fair to say that many people think incorrectly that only the world’s wealthiest people are driving important philanthropic and charitable organizations. </a:t>
            </a:r>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Narrow" panose="020B0606020202030204" pitchFamily="34" charset="0"/>
              </a:rPr>
              <a:t>​</a:t>
            </a:r>
            <a:br>
              <a:rPr lang="en-US" b="0" i="0" dirty="0">
                <a:solidFill>
                  <a:srgbClr val="444444"/>
                </a:solidFill>
                <a:effectLst/>
                <a:latin typeface="Arial Narrow" panose="020B0606020202030204" pitchFamily="34" charset="0"/>
              </a:rPr>
            </a:br>
            <a:r>
              <a:rPr lang="en-US" b="0" i="0" u="none" strike="noStrike" dirty="0">
                <a:solidFill>
                  <a:srgbClr val="000000"/>
                </a:solidFill>
                <a:effectLst/>
                <a:latin typeface="Arial Narrow" panose="020B0606020202030204" pitchFamily="34" charset="0"/>
              </a:rPr>
              <a:t>We think, unless we give very large amounts, like some wealthy donors do, our gifts don’t make as much of an impact. </a:t>
            </a:r>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Narrow" panose="020B0606020202030204" pitchFamily="34" charset="0"/>
              </a:rPr>
              <a:t>Raise your hand – have you ever felt that way? (PAUSE)</a:t>
            </a:r>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Narrow" panose="020B0606020202030204" pitchFamily="34" charset="0"/>
              </a:rPr>
              <a:t>What’s great about The Rotary Foundation, is our donors at all levels are driving our impact. </a:t>
            </a:r>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Narrow" panose="020B0606020202030204" pitchFamily="34" charset="0"/>
              </a:rPr>
              <a:t>As you can see by the statistic on the screen, last year, gifts to The Rotary Foundation of less than US$1,000 accounted for 52% of the Foundation giving – that was US$112 Million! More than half of all giving was gifts of less than $1,000. When many join together they can make a true difference!</a:t>
            </a:r>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Narrow" panose="020B0606020202030204" pitchFamily="34" charset="0"/>
              </a:rPr>
              <a:t>Many of you know someone in your club or district who have given up to US$1,000. Perhaps you've been a generous donor at this level. If so, you're in very good company and are helping to drive the vital work being accomplished by The Rotary Foundation every single day. Thank you!</a:t>
            </a:r>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Arial Narrow" panose="020B0606020202030204" pitchFamily="34" charset="0"/>
              </a:rPr>
              <a:t>So if you or someone you know are looking for a way to make an incredible impact no matter how much you are able to give, you can partner with fellow Rotarians in supporting The Rotary Foundation to make a brighter future for all. </a:t>
            </a:r>
            <a:r>
              <a:rPr lang="en-US" b="0" i="0" dirty="0">
                <a:solidFill>
                  <a:srgbClr val="444444"/>
                </a:solidFill>
                <a:effectLst/>
                <a:latin typeface="Arial Narrow" panose="020B0606020202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pPr defTabSz="937900" rtl="0"/>
            <a:fld id="{E7A10EF0-3293-41E6-88F0-03F8CC6EBD62}" type="slidenum">
              <a:rPr lang="en-US" kern="1200">
                <a:solidFill>
                  <a:prstClr val="black"/>
                </a:solidFill>
                <a:latin typeface="Calibri" panose="020F0502020204030204"/>
                <a:ea typeface="+mn-ea"/>
                <a:cs typeface="+mn-cs"/>
              </a:rPr>
              <a:pPr defTabSz="937900" rtl="0"/>
              <a:t>20</a:t>
            </a:fld>
            <a:endParaRPr lang="en-US"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181550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a typeface="Calibri"/>
                <a:cs typeface="Calibri"/>
              </a:rPr>
              <a:t>Here’s another way to look a this.</a:t>
            </a:r>
          </a:p>
          <a:p>
            <a:endParaRPr lang="en-US" b="0" dirty="0">
              <a:ea typeface="Calibri"/>
              <a:cs typeface="Calibri"/>
            </a:endParaRPr>
          </a:p>
          <a:p>
            <a:r>
              <a:rPr lang="en-US" b="0" dirty="0">
                <a:ea typeface="Calibri"/>
                <a:cs typeface="Calibri"/>
              </a:rPr>
              <a:t>This may all seem logical, but it is important to understand that for the working of the Rotary Foundation, our fundraising efforts are as important as our grant programs, because our grants programs are not possible without fundraising. One cannot exist without the other. They go hand in hand. As with every charity, money needs to come in before it can go out. This must be understood at all levels of the organization. </a:t>
            </a:r>
          </a:p>
          <a:p>
            <a:endParaRPr lang="en-US" b="0" dirty="0">
              <a:ea typeface="Calibri"/>
              <a:cs typeface="Calibri"/>
            </a:endParaRPr>
          </a:p>
          <a:p>
            <a:pPr defTabSz="937623">
              <a:defRPr/>
            </a:pPr>
            <a:endParaRPr lang="de-CH"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pPr defTabSz="937900" rtl="0">
              <a:defRPr/>
            </a:pPr>
            <a:fld id="{DB827055-821E-4F6B-AAA9-2685E1493D9C}" type="slidenum">
              <a:rPr lang="en-US" kern="1200">
                <a:solidFill>
                  <a:prstClr val="black"/>
                </a:solidFill>
                <a:latin typeface="Aptos" panose="02110004020202020204"/>
                <a:ea typeface="+mn-ea"/>
                <a:cs typeface="+mn-cs"/>
              </a:rPr>
              <a:pPr defTabSz="937900" rtl="0">
                <a:defRPr/>
              </a:pPr>
              <a:t>21</a:t>
            </a:fld>
            <a:endParaRPr lang="en-US"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4059753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Times New Roman" panose="02020603050405020304" pitchFamily="18" charset="0"/>
                <a:ea typeface="Aptos" panose="020B0004020202020204" pitchFamily="34" charset="0"/>
              </a:rPr>
              <a:t>Rotary International Vision Statement – </a:t>
            </a:r>
            <a:r>
              <a:rPr lang="en-US" sz="1800" b="1" u="sng" dirty="0">
                <a:latin typeface="Times New Roman" panose="02020603050405020304" pitchFamily="18" charset="0"/>
                <a:ea typeface="Aptos" panose="020B0004020202020204" pitchFamily="34" charset="0"/>
              </a:rPr>
              <a:t>Have Lawrence read it</a:t>
            </a:r>
            <a:endParaRPr lang="en-US" dirty="0"/>
          </a:p>
        </p:txBody>
      </p:sp>
      <p:sp>
        <p:nvSpPr>
          <p:cNvPr id="4" name="Slide Number Placeholder 3"/>
          <p:cNvSpPr>
            <a:spLocks noGrp="1"/>
          </p:cNvSpPr>
          <p:nvPr>
            <p:ph type="sldNum" sz="quarter" idx="5"/>
          </p:nvPr>
        </p:nvSpPr>
        <p:spPr/>
        <p:txBody>
          <a:bodyPr/>
          <a:lstStyle/>
          <a:p>
            <a:fld id="{77AC4BDE-2100-4F0B-8637-E1B4FCCB95EA}" type="slidenum">
              <a:rPr lang="en-US" smtClean="0"/>
              <a:t>2</a:t>
            </a:fld>
            <a:endParaRPr lang="en-US"/>
          </a:p>
        </p:txBody>
      </p:sp>
    </p:spTree>
    <p:extLst>
      <p:ext uri="{BB962C8B-B14F-4D97-AF65-F5344CB8AC3E}">
        <p14:creationId xmlns:p14="http://schemas.microsoft.com/office/powerpoint/2010/main" val="13906681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21"/>
              </a:spcAft>
            </a:pPr>
            <a:r>
              <a:rPr lang="en-US" dirty="0">
                <a:latin typeface="Arial Narrow" panose="020B0606020202030204" pitchFamily="34" charset="0"/>
                <a:ea typeface="Calibri" panose="020F0502020204030204" pitchFamily="34" charset="0"/>
                <a:cs typeface="Times New Roman" panose="02020603050405020304" pitchFamily="18" charset="0"/>
              </a:rPr>
              <a:t>Our Foundation is carefully overseen by your fellow Rotary Members, the Trustees of The Rotary Foundation. They ensure that your donations are invested well and spent wisely so they’ll do good in the world.</a:t>
            </a:r>
          </a:p>
          <a:p>
            <a:pPr>
              <a:lnSpc>
                <a:spcPct val="150000"/>
              </a:lnSpc>
              <a:spcAft>
                <a:spcPts val="821"/>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21"/>
              </a:spcAft>
            </a:pPr>
            <a:r>
              <a:rPr lang="en-US" dirty="0">
                <a:latin typeface="Arial Narrow" panose="020B0606020202030204" pitchFamily="34" charset="0"/>
                <a:ea typeface="Calibri" panose="020F0502020204030204" pitchFamily="34" charset="0"/>
                <a:cs typeface="Times New Roman" panose="02020603050405020304" pitchFamily="18" charset="0"/>
              </a:rPr>
              <a:t>Our members’ generosity and Rotary’s work haven’t gone unrecognized.</a:t>
            </a:r>
            <a:r>
              <a:rPr lang="en-US" dirty="0"/>
              <a:t> For the </a:t>
            </a:r>
            <a:r>
              <a:rPr lang="en-US" dirty="0">
                <a:highlight>
                  <a:srgbClr val="FFFF00"/>
                </a:highlight>
              </a:rPr>
              <a:t>15th</a:t>
            </a:r>
            <a:r>
              <a:rPr lang="en-US" dirty="0"/>
              <a:t> consecutive year, The Rotary Foundation has received the highest rating — four stars — from Charity Navigator, an independent evaluator of charities in the U.S.,</a:t>
            </a:r>
            <a:r>
              <a:rPr lang="en-US" dirty="0">
                <a:latin typeface="Arial Narrow" panose="020B0606020202030204" pitchFamily="34" charset="0"/>
                <a:ea typeface="Calibri" panose="020F0502020204030204" pitchFamily="34" charset="0"/>
                <a:cs typeface="Times New Roman" panose="02020603050405020304" pitchFamily="18" charset="0"/>
              </a:rPr>
              <a:t> </a:t>
            </a:r>
            <a:r>
              <a:rPr lang="en-US" dirty="0"/>
              <a:t>for demonstrating strong financial health and commitment to accountability and transparency.</a:t>
            </a:r>
          </a:p>
          <a:p>
            <a:pPr>
              <a:lnSpc>
                <a:spcPct val="150000"/>
              </a:lnSpc>
              <a:spcAft>
                <a:spcPts val="821"/>
              </a:spcAft>
            </a:pPr>
            <a:endParaRPr lang="en-US" dirty="0">
              <a:latin typeface="Arial Narrow" panose="020B0606020202030204" pitchFamily="34" charset="0"/>
              <a:ea typeface="Calibri" panose="020F0502020204030204" pitchFamily="34" charset="0"/>
              <a:cs typeface="Times New Roman" panose="02020603050405020304" pitchFamily="18" charset="0"/>
            </a:endParaRPr>
          </a:p>
          <a:p>
            <a:pPr>
              <a:lnSpc>
                <a:spcPct val="150000"/>
              </a:lnSpc>
              <a:spcAft>
                <a:spcPts val="821"/>
              </a:spcAft>
            </a:pPr>
            <a:r>
              <a:rPr lang="en-US" dirty="0"/>
              <a:t>The rating reflects Charity Navigator's assessment of how the Foundation uses donations, sustains its programs and services, and practices good governance and openness.</a:t>
            </a:r>
          </a:p>
          <a:p>
            <a:pPr>
              <a:lnSpc>
                <a:spcPct val="150000"/>
              </a:lnSpc>
              <a:spcAft>
                <a:spcPts val="821"/>
              </a:spcAft>
            </a:pPr>
            <a:endParaRPr lang="en-US" dirty="0"/>
          </a:p>
          <a:p>
            <a:r>
              <a:rPr lang="en-US" i="1" dirty="0">
                <a:solidFill>
                  <a:srgbClr val="0070C0"/>
                </a:solidFill>
                <a:latin typeface="Calibri" panose="020F0502020204030204" pitchFamily="34" charset="0"/>
                <a:ea typeface="MS PGothic" panose="020B0600070205080204" pitchFamily="34" charset="-128"/>
              </a:rPr>
              <a:t>In recognition of its efficiency, transparency, good governance and impact, Charity Navigator, the largest independent evaluator of US based charities, awarded TRF another 4-star rating this year.  A 4-star rating is best rating a charity can receive.</a:t>
            </a:r>
            <a:endParaRPr lang="en-US" dirty="0">
              <a:latin typeface="Times New Roman" panose="02020603050405020304" pitchFamily="18" charset="0"/>
              <a:ea typeface="Times New Roman" panose="02020603050405020304" pitchFamily="18" charset="0"/>
            </a:endParaRPr>
          </a:p>
          <a:p>
            <a:r>
              <a:rPr lang="en-US" i="1" dirty="0">
                <a:solidFill>
                  <a:srgbClr val="0070C0"/>
                </a:solidFill>
                <a:latin typeface="Calibri" panose="020F0502020204030204" pitchFamily="34" charset="0"/>
                <a:ea typeface="MS PGothic" panose="020B0600070205080204" pitchFamily="34" charset="-128"/>
              </a:rPr>
              <a:t>This is the 15th consecutive year TRF has received this designation, placing it among the top 1% of charities evaluated by Charity Navigator.  This designation sets our Foundation apart from its peers – demonstrating to our members and the public its trustworthiness.</a:t>
            </a:r>
            <a:endParaRPr lang="en-US" dirty="0">
              <a:latin typeface="Arial" pitchFamily="-107" charset="0"/>
              <a:ea typeface="ヒラギノ角ゴ Pro W3" pitchFamily="-107" charset="-128"/>
              <a:cs typeface="ヒラギノ角ゴ Pro W3" pitchFamily="-107" charset="-128"/>
            </a:endParaRPr>
          </a:p>
          <a:p>
            <a:pPr>
              <a:lnSpc>
                <a:spcPct val="150000"/>
              </a:lnSpc>
              <a:spcAft>
                <a:spcPts val="821"/>
              </a:spcAft>
            </a:pPr>
            <a:endParaRPr lang="en-US" dirty="0"/>
          </a:p>
          <a:p>
            <a:pPr>
              <a:lnSpc>
                <a:spcPct val="150000"/>
              </a:lnSpc>
              <a:spcAft>
                <a:spcPts val="821"/>
              </a:spcAft>
            </a:pPr>
            <a:endParaRPr lang="en-US" dirty="0"/>
          </a:p>
        </p:txBody>
      </p:sp>
      <p:sp>
        <p:nvSpPr>
          <p:cNvPr id="4" name="Slide Number Placeholder 3"/>
          <p:cNvSpPr>
            <a:spLocks noGrp="1"/>
          </p:cNvSpPr>
          <p:nvPr>
            <p:ph type="sldNum" sz="quarter" idx="5"/>
          </p:nvPr>
        </p:nvSpPr>
        <p:spPr/>
        <p:txBody>
          <a:bodyPr/>
          <a:lstStyle/>
          <a:p>
            <a:pPr defTabSz="937900" rtl="0"/>
            <a:fld id="{DB827055-821E-4F6B-AAA9-2685E1493D9C}" type="slidenum">
              <a:rPr lang="en-US" kern="1200">
                <a:solidFill>
                  <a:prstClr val="black"/>
                </a:solidFill>
                <a:latin typeface="Calibri" panose="020F0502020204030204"/>
                <a:ea typeface="+mn-ea"/>
                <a:cs typeface="+mn-cs"/>
              </a:rPr>
              <a:pPr defTabSz="937900" rtl="0"/>
              <a:t>22</a:t>
            </a:fld>
            <a:endParaRPr lang="en-US"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7116664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To summarize, donors can support the four funds of TRF. [provide link/access to Ways to Give Handout; Rotary Direct; PHS; PolioPlus Society]</a:t>
            </a:r>
          </a:p>
          <a:p>
            <a:endParaRPr lang="en-US" dirty="0">
              <a:ea typeface="Calibri"/>
              <a:cs typeface="Calibri"/>
            </a:endParaRPr>
          </a:p>
          <a:p>
            <a:r>
              <a:rPr lang="en-US" dirty="0">
                <a:ea typeface="Calibri"/>
                <a:cs typeface="Calibri"/>
              </a:rPr>
              <a:t>The Endowment Fund offers a lot of options both for outright gifts and for bequests.</a:t>
            </a:r>
          </a:p>
          <a:p>
            <a:endParaRPr lang="en-US" dirty="0">
              <a:ea typeface="Calibri"/>
              <a:cs typeface="Calibri"/>
            </a:endParaRPr>
          </a:p>
          <a:p>
            <a:endParaRPr lang="en-US" dirty="0">
              <a:ea typeface="Calibri"/>
              <a:cs typeface="Calibri"/>
            </a:endParaRPr>
          </a:p>
          <a:p>
            <a:endParaRPr lang="en-US" dirty="0">
              <a:ea typeface="Calibri"/>
              <a:cs typeface="Calibri"/>
            </a:endParaRPr>
          </a:p>
          <a:p>
            <a:r>
              <a:rPr lang="en-US" u="sng" dirty="0">
                <a:ea typeface="Calibri"/>
                <a:cs typeface="Calibri"/>
              </a:rPr>
              <a:t>Optional question for the group</a:t>
            </a:r>
            <a:r>
              <a:rPr lang="en-US" dirty="0">
                <a:ea typeface="Calibri"/>
                <a:cs typeface="Calibri"/>
              </a:rPr>
              <a:t>: Which of these funds do you find most attractive and why? </a:t>
            </a:r>
          </a:p>
          <a:p>
            <a:endParaRPr lang="en-US" dirty="0">
              <a:ea typeface="Calibri"/>
              <a:cs typeface="Calibri"/>
            </a:endParaRPr>
          </a:p>
          <a:p>
            <a:pPr marL="8879">
              <a:spcBef>
                <a:spcPts val="70"/>
              </a:spcBef>
              <a:tabLst>
                <a:tab pos="2002163" algn="l"/>
              </a:tabLst>
            </a:pPr>
            <a:r>
              <a:rPr lang="en-US" b="1" i="1" dirty="0">
                <a:latin typeface="Times New Roman"/>
                <a:cs typeface="Times New Roman"/>
              </a:rPr>
              <a:t>Mark’s</a:t>
            </a:r>
            <a:r>
              <a:rPr lang="en-US" b="1" i="1" spc="-17" dirty="0">
                <a:latin typeface="Times New Roman"/>
                <a:cs typeface="Times New Roman"/>
              </a:rPr>
              <a:t> </a:t>
            </a:r>
            <a:r>
              <a:rPr lang="en-US" b="1" i="1" dirty="0">
                <a:latin typeface="Times New Roman"/>
                <a:cs typeface="Times New Roman"/>
              </a:rPr>
              <a:t>Magical</a:t>
            </a:r>
            <a:r>
              <a:rPr lang="en-US" b="1" i="1" spc="-14" dirty="0">
                <a:latin typeface="Times New Roman"/>
                <a:cs typeface="Times New Roman"/>
              </a:rPr>
              <a:t> </a:t>
            </a:r>
            <a:r>
              <a:rPr lang="en-US" b="1" i="1" spc="-7" dirty="0">
                <a:latin typeface="Times New Roman"/>
                <a:cs typeface="Times New Roman"/>
              </a:rPr>
              <a:t>Markers:</a:t>
            </a:r>
            <a:r>
              <a:rPr lang="en-US" b="1" i="1" dirty="0">
                <a:latin typeface="Times New Roman"/>
                <a:cs typeface="Times New Roman"/>
              </a:rPr>
              <a:t>	</a:t>
            </a:r>
            <a:endParaRPr lang="en-US" dirty="0">
              <a:latin typeface="Times New Roman"/>
              <a:cs typeface="Times New Roman"/>
            </a:endParaRPr>
          </a:p>
          <a:p>
            <a:pPr marL="487444" marR="35959" indent="-159374" algn="just">
              <a:buAutoNum type="arabicPeriod"/>
              <a:tabLst>
                <a:tab pos="488331" algn="l"/>
              </a:tabLst>
            </a:pPr>
            <a:r>
              <a:rPr lang="en-US" sz="2100" b="1" dirty="0">
                <a:solidFill>
                  <a:srgbClr val="005CAB"/>
                </a:solidFill>
                <a:latin typeface="Times New Roman"/>
                <a:cs typeface="Times New Roman"/>
              </a:rPr>
              <a:t>Lead</a:t>
            </a:r>
            <a:r>
              <a:rPr lang="en-US" sz="2100" b="1" spc="115" dirty="0">
                <a:solidFill>
                  <a:srgbClr val="005CAB"/>
                </a:solidFill>
                <a:latin typeface="Times New Roman"/>
                <a:cs typeface="Times New Roman"/>
              </a:rPr>
              <a:t> </a:t>
            </a:r>
            <a:r>
              <a:rPr lang="en-US" sz="2100" b="1" dirty="0">
                <a:solidFill>
                  <a:srgbClr val="005CAB"/>
                </a:solidFill>
                <a:latin typeface="Times New Roman"/>
                <a:cs typeface="Times New Roman"/>
              </a:rPr>
              <a:t>by</a:t>
            </a:r>
            <a:r>
              <a:rPr lang="en-US" sz="2100" b="1" spc="122" dirty="0">
                <a:solidFill>
                  <a:srgbClr val="005CAB"/>
                </a:solidFill>
                <a:latin typeface="Times New Roman"/>
                <a:cs typeface="Times New Roman"/>
              </a:rPr>
              <a:t> </a:t>
            </a:r>
            <a:r>
              <a:rPr lang="en-US" sz="2100" b="1" dirty="0">
                <a:solidFill>
                  <a:srgbClr val="005CAB"/>
                </a:solidFill>
                <a:latin typeface="Times New Roman"/>
                <a:cs typeface="Times New Roman"/>
              </a:rPr>
              <a:t>example.</a:t>
            </a:r>
            <a:r>
              <a:rPr lang="en-US" sz="2100" b="1" spc="122" dirty="0">
                <a:solidFill>
                  <a:srgbClr val="005CAB"/>
                </a:solidFill>
                <a:latin typeface="Times New Roman"/>
                <a:cs typeface="Times New Roman"/>
              </a:rPr>
              <a:t> </a:t>
            </a:r>
          </a:p>
          <a:p>
            <a:pPr marL="1031288" marR="35959" lvl="1" indent="-234405" algn="just">
              <a:buFont typeface="+mj-lt"/>
              <a:buAutoNum type="alphaLcPeriod"/>
              <a:tabLst>
                <a:tab pos="488331" algn="l"/>
              </a:tabLst>
            </a:pPr>
            <a:r>
              <a:rPr lang="en-US" sz="2100" b="1" dirty="0">
                <a:solidFill>
                  <a:srgbClr val="005CAB"/>
                </a:solidFill>
                <a:latin typeface="Times New Roman"/>
                <a:cs typeface="Times New Roman"/>
              </a:rPr>
              <a:t>Making</a:t>
            </a:r>
            <a:r>
              <a:rPr lang="en-US" sz="2100" b="1" spc="129" dirty="0">
                <a:solidFill>
                  <a:srgbClr val="005CAB"/>
                </a:solidFill>
                <a:latin typeface="Times New Roman"/>
                <a:cs typeface="Times New Roman"/>
              </a:rPr>
              <a:t> </a:t>
            </a:r>
            <a:r>
              <a:rPr lang="en-US" sz="2100" b="1" dirty="0">
                <a:solidFill>
                  <a:srgbClr val="005CAB"/>
                </a:solidFill>
                <a:latin typeface="Times New Roman"/>
                <a:cs typeface="Times New Roman"/>
              </a:rPr>
              <a:t>a</a:t>
            </a:r>
            <a:r>
              <a:rPr lang="en-US" sz="2100" b="1" spc="122" dirty="0">
                <a:solidFill>
                  <a:srgbClr val="005CAB"/>
                </a:solidFill>
                <a:latin typeface="Times New Roman"/>
                <a:cs typeface="Times New Roman"/>
              </a:rPr>
              <a:t> </a:t>
            </a:r>
            <a:r>
              <a:rPr lang="en-US" sz="2100" b="1" dirty="0">
                <a:solidFill>
                  <a:srgbClr val="005CAB"/>
                </a:solidFill>
                <a:latin typeface="Times New Roman"/>
                <a:cs typeface="Times New Roman"/>
              </a:rPr>
              <a:t>contribution</a:t>
            </a:r>
            <a:r>
              <a:rPr lang="en-US" sz="2100" b="1" spc="129" dirty="0">
                <a:solidFill>
                  <a:srgbClr val="005CAB"/>
                </a:solidFill>
                <a:latin typeface="Times New Roman"/>
                <a:cs typeface="Times New Roman"/>
              </a:rPr>
              <a:t> </a:t>
            </a:r>
            <a:r>
              <a:rPr lang="en-US" sz="2100" b="1" dirty="0">
                <a:solidFill>
                  <a:srgbClr val="005CAB"/>
                </a:solidFill>
                <a:latin typeface="Times New Roman"/>
                <a:cs typeface="Times New Roman"/>
              </a:rPr>
              <a:t>to</a:t>
            </a:r>
            <a:r>
              <a:rPr lang="en-US" sz="2100" b="1" spc="122" dirty="0">
                <a:solidFill>
                  <a:srgbClr val="005CAB"/>
                </a:solidFill>
                <a:latin typeface="Times New Roman"/>
                <a:cs typeface="Times New Roman"/>
              </a:rPr>
              <a:t> </a:t>
            </a:r>
            <a:r>
              <a:rPr lang="en-US" sz="2100" b="1" dirty="0">
                <a:solidFill>
                  <a:srgbClr val="005CAB"/>
                </a:solidFill>
                <a:latin typeface="Times New Roman"/>
                <a:cs typeface="Times New Roman"/>
              </a:rPr>
              <a:t>the</a:t>
            </a:r>
            <a:r>
              <a:rPr lang="en-US" sz="2100" b="1" spc="126" dirty="0">
                <a:solidFill>
                  <a:srgbClr val="005CAB"/>
                </a:solidFill>
                <a:latin typeface="Times New Roman"/>
                <a:cs typeface="Times New Roman"/>
              </a:rPr>
              <a:t> </a:t>
            </a:r>
            <a:r>
              <a:rPr lang="en-US" sz="2100" b="1" spc="-7" dirty="0">
                <a:solidFill>
                  <a:srgbClr val="005CAB"/>
                </a:solidFill>
                <a:latin typeface="Times New Roman"/>
                <a:cs typeface="Times New Roman"/>
              </a:rPr>
              <a:t>Annual </a:t>
            </a:r>
            <a:r>
              <a:rPr lang="en-US" sz="2100" b="1" dirty="0">
                <a:solidFill>
                  <a:srgbClr val="005CAB"/>
                </a:solidFill>
                <a:latin typeface="Times New Roman"/>
                <a:cs typeface="Times New Roman"/>
              </a:rPr>
              <a:t>Fund</a:t>
            </a:r>
            <a:r>
              <a:rPr lang="en-US" sz="2100" b="1" spc="77" dirty="0">
                <a:solidFill>
                  <a:srgbClr val="005CAB"/>
                </a:solidFill>
                <a:latin typeface="Times New Roman"/>
                <a:cs typeface="Times New Roman"/>
              </a:rPr>
              <a:t> </a:t>
            </a:r>
          </a:p>
          <a:p>
            <a:pPr marL="1265693" marR="35959" lvl="2" algn="just">
              <a:tabLst>
                <a:tab pos="488331" algn="l"/>
              </a:tabLst>
            </a:pPr>
            <a:r>
              <a:rPr lang="en-US" sz="2100" b="1" dirty="0">
                <a:solidFill>
                  <a:srgbClr val="005CAB"/>
                </a:solidFill>
                <a:latin typeface="Times New Roman"/>
                <a:cs typeface="Times New Roman"/>
              </a:rPr>
              <a:t>	no</a:t>
            </a:r>
            <a:r>
              <a:rPr lang="en-US" sz="2100" b="1" spc="87" dirty="0">
                <a:solidFill>
                  <a:srgbClr val="005CAB"/>
                </a:solidFill>
                <a:latin typeface="Times New Roman"/>
                <a:cs typeface="Times New Roman"/>
              </a:rPr>
              <a:t> </a:t>
            </a:r>
            <a:r>
              <a:rPr lang="en-US" sz="2100" b="1" dirty="0">
                <a:solidFill>
                  <a:srgbClr val="005CAB"/>
                </a:solidFill>
                <a:latin typeface="Times New Roman"/>
                <a:cs typeface="Times New Roman"/>
              </a:rPr>
              <a:t>later</a:t>
            </a:r>
            <a:r>
              <a:rPr lang="en-US" sz="2100" b="1" spc="80" dirty="0">
                <a:solidFill>
                  <a:srgbClr val="005CAB"/>
                </a:solidFill>
                <a:latin typeface="Times New Roman"/>
                <a:cs typeface="Times New Roman"/>
              </a:rPr>
              <a:t> </a:t>
            </a:r>
            <a:r>
              <a:rPr lang="en-US" sz="2100" b="1" dirty="0">
                <a:solidFill>
                  <a:srgbClr val="005CAB"/>
                </a:solidFill>
                <a:latin typeface="Times New Roman"/>
                <a:cs typeface="Times New Roman"/>
              </a:rPr>
              <a:t>than</a:t>
            </a:r>
            <a:r>
              <a:rPr lang="en-US" sz="2100" b="1" spc="80" dirty="0">
                <a:solidFill>
                  <a:srgbClr val="005CAB"/>
                </a:solidFill>
                <a:latin typeface="Times New Roman"/>
                <a:cs typeface="Times New Roman"/>
              </a:rPr>
              <a:t> </a:t>
            </a:r>
            <a:r>
              <a:rPr lang="en-US" sz="2100" b="1" dirty="0">
                <a:solidFill>
                  <a:srgbClr val="005CAB"/>
                </a:solidFill>
                <a:latin typeface="Times New Roman"/>
                <a:cs typeface="Times New Roman"/>
              </a:rPr>
              <a:t>31</a:t>
            </a:r>
            <a:r>
              <a:rPr lang="en-US" sz="2100" b="1" spc="84" dirty="0">
                <a:solidFill>
                  <a:srgbClr val="005CAB"/>
                </a:solidFill>
                <a:latin typeface="Times New Roman"/>
                <a:cs typeface="Times New Roman"/>
              </a:rPr>
              <a:t> </a:t>
            </a:r>
            <a:r>
              <a:rPr lang="en-US" sz="2100" b="1" dirty="0">
                <a:solidFill>
                  <a:srgbClr val="005CAB"/>
                </a:solidFill>
                <a:latin typeface="Times New Roman"/>
                <a:cs typeface="Times New Roman"/>
              </a:rPr>
              <a:t>August</a:t>
            </a:r>
            <a:r>
              <a:rPr lang="en-US" sz="2100" b="1" spc="80" dirty="0">
                <a:solidFill>
                  <a:srgbClr val="005CAB"/>
                </a:solidFill>
                <a:latin typeface="Times New Roman"/>
                <a:cs typeface="Times New Roman"/>
              </a:rPr>
              <a:t> </a:t>
            </a:r>
            <a:r>
              <a:rPr lang="en-US" sz="2100" b="1" dirty="0">
                <a:solidFill>
                  <a:srgbClr val="005CAB"/>
                </a:solidFill>
                <a:latin typeface="Times New Roman"/>
                <a:cs typeface="Times New Roman"/>
              </a:rPr>
              <a:t>2024.</a:t>
            </a:r>
            <a:r>
              <a:rPr lang="en-US" sz="2100" b="1" spc="87" dirty="0">
                <a:solidFill>
                  <a:srgbClr val="005CAB"/>
                </a:solidFill>
                <a:latin typeface="Times New Roman"/>
                <a:cs typeface="Times New Roman"/>
              </a:rPr>
              <a:t> </a:t>
            </a:r>
          </a:p>
          <a:p>
            <a:pPr marL="1031288" marR="35959" lvl="1" indent="-234405" algn="just">
              <a:buFont typeface="+mj-lt"/>
              <a:buAutoNum type="alphaLcPeriod"/>
              <a:tabLst>
                <a:tab pos="488331" algn="l"/>
              </a:tabLst>
            </a:pPr>
            <a:r>
              <a:rPr lang="en-US" sz="2100" b="1" dirty="0">
                <a:solidFill>
                  <a:srgbClr val="005CAB"/>
                </a:solidFill>
                <a:latin typeface="Times New Roman"/>
                <a:cs typeface="Times New Roman"/>
              </a:rPr>
              <a:t>Making a contribution</a:t>
            </a:r>
            <a:r>
              <a:rPr lang="en-US" sz="2100" b="1" spc="80" dirty="0">
                <a:solidFill>
                  <a:srgbClr val="005CAB"/>
                </a:solidFill>
                <a:latin typeface="Times New Roman"/>
                <a:cs typeface="Times New Roman"/>
              </a:rPr>
              <a:t> </a:t>
            </a:r>
            <a:r>
              <a:rPr lang="en-US" sz="2100" b="1" dirty="0">
                <a:solidFill>
                  <a:srgbClr val="005CAB"/>
                </a:solidFill>
                <a:latin typeface="Times New Roman"/>
                <a:cs typeface="Times New Roman"/>
              </a:rPr>
              <a:t>to</a:t>
            </a:r>
            <a:r>
              <a:rPr lang="en-US" sz="2100" b="1" spc="87" dirty="0">
                <a:solidFill>
                  <a:srgbClr val="005CAB"/>
                </a:solidFill>
                <a:latin typeface="Times New Roman"/>
                <a:cs typeface="Times New Roman"/>
              </a:rPr>
              <a:t> </a:t>
            </a:r>
            <a:r>
              <a:rPr lang="en-US" sz="2100" b="1" dirty="0">
                <a:solidFill>
                  <a:srgbClr val="005CAB"/>
                </a:solidFill>
                <a:latin typeface="Times New Roman"/>
                <a:cs typeface="Times New Roman"/>
              </a:rPr>
              <a:t>the</a:t>
            </a:r>
            <a:r>
              <a:rPr lang="en-US" sz="2100" b="1" spc="77" dirty="0">
                <a:solidFill>
                  <a:srgbClr val="005CAB"/>
                </a:solidFill>
                <a:latin typeface="Times New Roman"/>
                <a:cs typeface="Times New Roman"/>
              </a:rPr>
              <a:t> </a:t>
            </a:r>
            <a:r>
              <a:rPr lang="en-US" sz="2100" b="1" spc="-7" dirty="0">
                <a:solidFill>
                  <a:srgbClr val="005CAB"/>
                </a:solidFill>
                <a:latin typeface="Times New Roman"/>
                <a:cs typeface="Times New Roman"/>
              </a:rPr>
              <a:t>Endowment </a:t>
            </a:r>
            <a:r>
              <a:rPr lang="en-US" sz="2100" b="1" dirty="0">
                <a:solidFill>
                  <a:srgbClr val="005CAB"/>
                </a:solidFill>
                <a:latin typeface="Times New Roman"/>
                <a:cs typeface="Times New Roman"/>
              </a:rPr>
              <a:t>Fund</a:t>
            </a:r>
            <a:r>
              <a:rPr lang="en-US" sz="2100" b="1" spc="315" dirty="0">
                <a:solidFill>
                  <a:srgbClr val="005CAB"/>
                </a:solidFill>
                <a:latin typeface="Times New Roman"/>
                <a:cs typeface="Times New Roman"/>
              </a:rPr>
              <a:t> </a:t>
            </a:r>
          </a:p>
          <a:p>
            <a:pPr marL="796883" marR="35959" lvl="1" algn="just">
              <a:tabLst>
                <a:tab pos="488331" algn="l"/>
              </a:tabLst>
            </a:pPr>
            <a:r>
              <a:rPr lang="en-US" sz="2100" b="1" spc="315" dirty="0">
                <a:solidFill>
                  <a:srgbClr val="005CAB"/>
                </a:solidFill>
                <a:latin typeface="Times New Roman"/>
                <a:cs typeface="Times New Roman"/>
              </a:rPr>
              <a:t>		</a:t>
            </a:r>
            <a:r>
              <a:rPr lang="en-US" sz="2100" b="1" dirty="0">
                <a:solidFill>
                  <a:srgbClr val="005CAB"/>
                </a:solidFill>
                <a:latin typeface="Times New Roman"/>
                <a:cs typeface="Times New Roman"/>
              </a:rPr>
              <a:t>no</a:t>
            </a:r>
            <a:r>
              <a:rPr lang="en-US" sz="2100" b="1" spc="311" dirty="0">
                <a:solidFill>
                  <a:srgbClr val="005CAB"/>
                </a:solidFill>
                <a:latin typeface="Times New Roman"/>
                <a:cs typeface="Times New Roman"/>
              </a:rPr>
              <a:t> </a:t>
            </a:r>
            <a:r>
              <a:rPr lang="en-US" sz="2100" b="1" dirty="0">
                <a:solidFill>
                  <a:srgbClr val="005CAB"/>
                </a:solidFill>
                <a:latin typeface="Times New Roman"/>
                <a:cs typeface="Times New Roman"/>
              </a:rPr>
              <a:t>later</a:t>
            </a:r>
            <a:r>
              <a:rPr lang="en-US" sz="2100" b="1" spc="318" dirty="0">
                <a:solidFill>
                  <a:srgbClr val="005CAB"/>
                </a:solidFill>
                <a:latin typeface="Times New Roman"/>
                <a:cs typeface="Times New Roman"/>
              </a:rPr>
              <a:t> </a:t>
            </a:r>
            <a:r>
              <a:rPr lang="en-US" sz="2100" b="1" dirty="0">
                <a:solidFill>
                  <a:srgbClr val="005CAB"/>
                </a:solidFill>
                <a:latin typeface="Times New Roman"/>
                <a:cs typeface="Times New Roman"/>
              </a:rPr>
              <a:t>than</a:t>
            </a:r>
            <a:r>
              <a:rPr lang="en-US" sz="2100" b="1" spc="308" dirty="0">
                <a:solidFill>
                  <a:srgbClr val="005CAB"/>
                </a:solidFill>
                <a:latin typeface="Times New Roman"/>
                <a:cs typeface="Times New Roman"/>
              </a:rPr>
              <a:t> </a:t>
            </a:r>
            <a:r>
              <a:rPr lang="en-US" sz="2100" b="1" dirty="0">
                <a:solidFill>
                  <a:srgbClr val="005CAB"/>
                </a:solidFill>
                <a:latin typeface="Times New Roman"/>
                <a:cs typeface="Times New Roman"/>
              </a:rPr>
              <a:t>31</a:t>
            </a:r>
            <a:r>
              <a:rPr lang="en-US" sz="2100" b="1" spc="311" dirty="0">
                <a:solidFill>
                  <a:srgbClr val="005CAB"/>
                </a:solidFill>
                <a:latin typeface="Times New Roman"/>
                <a:cs typeface="Times New Roman"/>
              </a:rPr>
              <a:t> </a:t>
            </a:r>
            <a:r>
              <a:rPr lang="en-US" sz="2100" b="1" dirty="0">
                <a:solidFill>
                  <a:srgbClr val="005CAB"/>
                </a:solidFill>
                <a:latin typeface="Times New Roman"/>
                <a:cs typeface="Times New Roman"/>
              </a:rPr>
              <a:t>December</a:t>
            </a:r>
            <a:r>
              <a:rPr lang="en-US" sz="2100" b="1" spc="308" dirty="0">
                <a:solidFill>
                  <a:srgbClr val="005CAB"/>
                </a:solidFill>
                <a:latin typeface="Times New Roman"/>
                <a:cs typeface="Times New Roman"/>
              </a:rPr>
              <a:t> </a:t>
            </a:r>
            <a:r>
              <a:rPr lang="en-US" sz="2100" b="1" dirty="0">
                <a:solidFill>
                  <a:srgbClr val="005CAB"/>
                </a:solidFill>
                <a:latin typeface="Times New Roman"/>
                <a:cs typeface="Times New Roman"/>
              </a:rPr>
              <a:t>2024.</a:t>
            </a:r>
          </a:p>
          <a:p>
            <a:pPr marL="1031288" marR="35959" lvl="1" indent="-234405" algn="just">
              <a:buFont typeface="+mj-lt"/>
              <a:buAutoNum type="alphaLcPeriod"/>
              <a:tabLst>
                <a:tab pos="488331" algn="l"/>
              </a:tabLst>
            </a:pPr>
            <a:endParaRPr lang="en-US" sz="2100" dirty="0">
              <a:solidFill>
                <a:srgbClr val="005CAB"/>
              </a:solidFill>
              <a:latin typeface="Times New Roman"/>
              <a:cs typeface="Times New Roman"/>
            </a:endParaRPr>
          </a:p>
          <a:p>
            <a:pPr marL="487444" marR="36402" indent="-159374" algn="just">
              <a:buAutoNum type="arabicPeriod"/>
              <a:tabLst>
                <a:tab pos="488331" algn="l"/>
              </a:tabLst>
            </a:pPr>
            <a:r>
              <a:rPr lang="en-US" sz="2100" b="1" dirty="0">
                <a:solidFill>
                  <a:srgbClr val="005CAB"/>
                </a:solidFill>
                <a:latin typeface="Times New Roman"/>
                <a:cs typeface="Times New Roman"/>
              </a:rPr>
              <a:t>Increase</a:t>
            </a:r>
            <a:r>
              <a:rPr lang="en-US" sz="2100" b="1" spc="245" dirty="0">
                <a:solidFill>
                  <a:srgbClr val="005CAB"/>
                </a:solidFill>
                <a:latin typeface="Times New Roman"/>
                <a:cs typeface="Times New Roman"/>
              </a:rPr>
              <a:t> </a:t>
            </a:r>
            <a:r>
              <a:rPr lang="en-US" sz="2100" b="1" dirty="0">
                <a:solidFill>
                  <a:srgbClr val="005CAB"/>
                </a:solidFill>
                <a:latin typeface="Times New Roman"/>
                <a:cs typeface="Times New Roman"/>
              </a:rPr>
              <a:t>by</a:t>
            </a:r>
            <a:r>
              <a:rPr lang="en-US" sz="2100" b="1" spc="248" dirty="0">
                <a:solidFill>
                  <a:srgbClr val="005CAB"/>
                </a:solidFill>
                <a:latin typeface="Times New Roman"/>
                <a:cs typeface="Times New Roman"/>
              </a:rPr>
              <a:t> </a:t>
            </a:r>
            <a:r>
              <a:rPr lang="en-US" sz="2100" b="1" dirty="0">
                <a:solidFill>
                  <a:srgbClr val="005CAB"/>
                </a:solidFill>
                <a:latin typeface="Times New Roman"/>
                <a:cs typeface="Times New Roman"/>
              </a:rPr>
              <a:t>10%</a:t>
            </a:r>
            <a:r>
              <a:rPr lang="en-US" sz="2100" b="1" spc="251" dirty="0">
                <a:solidFill>
                  <a:srgbClr val="005CAB"/>
                </a:solidFill>
                <a:latin typeface="Times New Roman"/>
                <a:cs typeface="Times New Roman"/>
              </a:rPr>
              <a:t> </a:t>
            </a:r>
            <a:r>
              <a:rPr lang="en-US" sz="2100" b="1" dirty="0">
                <a:solidFill>
                  <a:srgbClr val="005CAB"/>
                </a:solidFill>
                <a:latin typeface="Times New Roman"/>
                <a:cs typeface="Times New Roman"/>
              </a:rPr>
              <a:t>the</a:t>
            </a:r>
            <a:r>
              <a:rPr lang="en-US" sz="2100" b="1" spc="251" dirty="0">
                <a:solidFill>
                  <a:srgbClr val="005CAB"/>
                </a:solidFill>
                <a:latin typeface="Times New Roman"/>
                <a:cs typeface="Times New Roman"/>
              </a:rPr>
              <a:t> </a:t>
            </a:r>
            <a:r>
              <a:rPr lang="en-US" sz="2100" b="1" dirty="0">
                <a:solidFill>
                  <a:srgbClr val="005CAB"/>
                </a:solidFill>
                <a:latin typeface="Times New Roman"/>
                <a:cs typeface="Times New Roman"/>
              </a:rPr>
              <a:t>number</a:t>
            </a:r>
            <a:r>
              <a:rPr lang="en-US" sz="2100" b="1" spc="251" dirty="0">
                <a:solidFill>
                  <a:srgbClr val="005CAB"/>
                </a:solidFill>
                <a:latin typeface="Times New Roman"/>
                <a:cs typeface="Times New Roman"/>
              </a:rPr>
              <a:t> </a:t>
            </a:r>
            <a:r>
              <a:rPr lang="en-US" sz="2100" b="1" dirty="0">
                <a:solidFill>
                  <a:srgbClr val="005CAB"/>
                </a:solidFill>
                <a:latin typeface="Times New Roman"/>
                <a:cs typeface="Times New Roman"/>
              </a:rPr>
              <a:t>of</a:t>
            </a:r>
            <a:r>
              <a:rPr lang="en-US" sz="2100" b="1" spc="248" dirty="0">
                <a:solidFill>
                  <a:srgbClr val="005CAB"/>
                </a:solidFill>
                <a:latin typeface="Times New Roman"/>
                <a:cs typeface="Times New Roman"/>
              </a:rPr>
              <a:t> </a:t>
            </a:r>
            <a:r>
              <a:rPr lang="en-US" sz="2100" b="1" dirty="0">
                <a:solidFill>
                  <a:srgbClr val="005CAB"/>
                </a:solidFill>
                <a:latin typeface="Times New Roman"/>
                <a:cs typeface="Times New Roman"/>
              </a:rPr>
              <a:t>donors</a:t>
            </a:r>
            <a:r>
              <a:rPr lang="en-US" sz="2100" b="1" spc="245" dirty="0">
                <a:solidFill>
                  <a:srgbClr val="005CAB"/>
                </a:solidFill>
                <a:latin typeface="Times New Roman"/>
                <a:cs typeface="Times New Roman"/>
              </a:rPr>
              <a:t> </a:t>
            </a:r>
            <a:r>
              <a:rPr lang="en-US" sz="2100" b="1" dirty="0">
                <a:solidFill>
                  <a:srgbClr val="005CAB"/>
                </a:solidFill>
                <a:latin typeface="Times New Roman"/>
                <a:cs typeface="Times New Roman"/>
              </a:rPr>
              <a:t>in</a:t>
            </a:r>
            <a:r>
              <a:rPr lang="en-US" sz="2100" b="1" spc="248" dirty="0">
                <a:solidFill>
                  <a:srgbClr val="005CAB"/>
                </a:solidFill>
                <a:latin typeface="Times New Roman"/>
                <a:cs typeface="Times New Roman"/>
              </a:rPr>
              <a:t> </a:t>
            </a:r>
            <a:r>
              <a:rPr lang="en-US" sz="2100" b="1" dirty="0">
                <a:solidFill>
                  <a:srgbClr val="005CAB"/>
                </a:solidFill>
                <a:latin typeface="Times New Roman"/>
                <a:cs typeface="Times New Roman"/>
              </a:rPr>
              <a:t>your</a:t>
            </a:r>
            <a:r>
              <a:rPr lang="en-US" sz="2100" b="1" spc="251" dirty="0">
                <a:solidFill>
                  <a:srgbClr val="005CAB"/>
                </a:solidFill>
                <a:latin typeface="Times New Roman"/>
                <a:cs typeface="Times New Roman"/>
              </a:rPr>
              <a:t> </a:t>
            </a:r>
            <a:r>
              <a:rPr lang="en-US" sz="2100" b="1" spc="-7" dirty="0">
                <a:solidFill>
                  <a:srgbClr val="005CAB"/>
                </a:solidFill>
                <a:latin typeface="Times New Roman"/>
                <a:cs typeface="Times New Roman"/>
              </a:rPr>
              <a:t>District </a:t>
            </a:r>
            <a:r>
              <a:rPr lang="en-US" sz="2100" b="1" dirty="0">
                <a:solidFill>
                  <a:srgbClr val="005CAB"/>
                </a:solidFill>
                <a:latin typeface="Times New Roman"/>
                <a:cs typeface="Times New Roman"/>
              </a:rPr>
              <a:t>enrolled</a:t>
            </a:r>
            <a:r>
              <a:rPr lang="en-US" sz="2100" b="1" spc="192" dirty="0">
                <a:solidFill>
                  <a:srgbClr val="005CAB"/>
                </a:solidFill>
                <a:latin typeface="Times New Roman"/>
                <a:cs typeface="Times New Roman"/>
              </a:rPr>
              <a:t> </a:t>
            </a:r>
            <a:r>
              <a:rPr lang="en-US" sz="2100" b="1" dirty="0">
                <a:solidFill>
                  <a:srgbClr val="005CAB"/>
                </a:solidFill>
                <a:latin typeface="Times New Roman"/>
                <a:cs typeface="Times New Roman"/>
              </a:rPr>
              <a:t>in</a:t>
            </a:r>
            <a:r>
              <a:rPr lang="en-US" sz="2100" b="1" spc="196" dirty="0">
                <a:solidFill>
                  <a:srgbClr val="005CAB"/>
                </a:solidFill>
                <a:latin typeface="Times New Roman"/>
                <a:cs typeface="Times New Roman"/>
              </a:rPr>
              <a:t> </a:t>
            </a:r>
            <a:r>
              <a:rPr lang="en-US" sz="2100" b="1" dirty="0">
                <a:solidFill>
                  <a:srgbClr val="005CAB"/>
                </a:solidFill>
                <a:latin typeface="Times New Roman"/>
                <a:cs typeface="Times New Roman"/>
              </a:rPr>
              <a:t>Rotary</a:t>
            </a:r>
            <a:r>
              <a:rPr lang="en-US" sz="2100" b="1" spc="-7" dirty="0">
                <a:solidFill>
                  <a:srgbClr val="005CAB"/>
                </a:solidFill>
                <a:latin typeface="Times New Roman"/>
                <a:cs typeface="Times New Roman"/>
              </a:rPr>
              <a:t> Direct.</a:t>
            </a:r>
          </a:p>
          <a:p>
            <a:pPr marL="487444" marR="36402" indent="-159374" algn="just">
              <a:buAutoNum type="arabicPeriod"/>
              <a:tabLst>
                <a:tab pos="488331" algn="l"/>
              </a:tabLst>
            </a:pPr>
            <a:endParaRPr lang="en-US" sz="2100" dirty="0">
              <a:solidFill>
                <a:srgbClr val="005CAB"/>
              </a:solidFill>
              <a:latin typeface="Times New Roman"/>
              <a:cs typeface="Times New Roman"/>
            </a:endParaRPr>
          </a:p>
          <a:p>
            <a:pPr marL="487888" indent="-159374">
              <a:buAutoNum type="arabicPeriod"/>
              <a:tabLst>
                <a:tab pos="487888" algn="l"/>
              </a:tabLst>
            </a:pPr>
            <a:r>
              <a:rPr lang="en-US" sz="2100" b="1" spc="-7" dirty="0">
                <a:solidFill>
                  <a:srgbClr val="005CAB"/>
                </a:solidFill>
                <a:latin typeface="Times New Roman"/>
                <a:cs typeface="Times New Roman"/>
              </a:rPr>
              <a:t>Establish</a:t>
            </a:r>
            <a:r>
              <a:rPr lang="en-US" sz="2100" b="1" spc="-52" dirty="0">
                <a:solidFill>
                  <a:srgbClr val="005CAB"/>
                </a:solidFill>
                <a:latin typeface="Times New Roman"/>
                <a:cs typeface="Times New Roman"/>
              </a:rPr>
              <a:t> </a:t>
            </a:r>
            <a:r>
              <a:rPr lang="en-US" sz="2100" b="1" dirty="0">
                <a:solidFill>
                  <a:srgbClr val="005CAB"/>
                </a:solidFill>
                <a:latin typeface="Times New Roman"/>
                <a:cs typeface="Times New Roman"/>
              </a:rPr>
              <a:t>or</a:t>
            </a:r>
            <a:r>
              <a:rPr lang="en-US" sz="2100" b="1" spc="-52" dirty="0">
                <a:solidFill>
                  <a:srgbClr val="005CAB"/>
                </a:solidFill>
                <a:latin typeface="Times New Roman"/>
                <a:cs typeface="Times New Roman"/>
              </a:rPr>
              <a:t> </a:t>
            </a:r>
            <a:r>
              <a:rPr lang="en-US" sz="2100" b="1" spc="-7" dirty="0">
                <a:solidFill>
                  <a:srgbClr val="005CAB"/>
                </a:solidFill>
                <a:latin typeface="Times New Roman"/>
                <a:cs typeface="Times New Roman"/>
              </a:rPr>
              <a:t>continue</a:t>
            </a:r>
            <a:r>
              <a:rPr lang="en-US" sz="2100" b="1" spc="-52" dirty="0">
                <a:solidFill>
                  <a:srgbClr val="005CAB"/>
                </a:solidFill>
                <a:latin typeface="Times New Roman"/>
                <a:cs typeface="Times New Roman"/>
              </a:rPr>
              <a:t> </a:t>
            </a:r>
            <a:r>
              <a:rPr lang="en-US" sz="2100" b="1" dirty="0">
                <a:solidFill>
                  <a:srgbClr val="005CAB"/>
                </a:solidFill>
                <a:latin typeface="Times New Roman"/>
                <a:cs typeface="Times New Roman"/>
              </a:rPr>
              <a:t>a</a:t>
            </a:r>
            <a:r>
              <a:rPr lang="en-US" sz="2100" b="1" spc="-45" dirty="0">
                <a:solidFill>
                  <a:srgbClr val="005CAB"/>
                </a:solidFill>
                <a:latin typeface="Times New Roman"/>
                <a:cs typeface="Times New Roman"/>
              </a:rPr>
              <a:t> </a:t>
            </a:r>
            <a:r>
              <a:rPr lang="en-US" sz="2100" b="1" spc="-7" dirty="0">
                <a:solidFill>
                  <a:srgbClr val="005CAB"/>
                </a:solidFill>
                <a:latin typeface="Times New Roman"/>
                <a:cs typeface="Times New Roman"/>
              </a:rPr>
              <a:t>district</a:t>
            </a:r>
            <a:r>
              <a:rPr lang="en-US" sz="2100" b="1" spc="-45" dirty="0">
                <a:solidFill>
                  <a:srgbClr val="005CAB"/>
                </a:solidFill>
                <a:latin typeface="Times New Roman"/>
                <a:cs typeface="Times New Roman"/>
              </a:rPr>
              <a:t> </a:t>
            </a:r>
            <a:r>
              <a:rPr lang="en-US" sz="2100" b="1" spc="-7" dirty="0">
                <a:solidFill>
                  <a:srgbClr val="005CAB"/>
                </a:solidFill>
                <a:latin typeface="Times New Roman"/>
                <a:cs typeface="Times New Roman"/>
              </a:rPr>
              <a:t>PolioPlus</a:t>
            </a:r>
            <a:r>
              <a:rPr lang="en-US" sz="2100" b="1" spc="-49" dirty="0">
                <a:solidFill>
                  <a:srgbClr val="005CAB"/>
                </a:solidFill>
                <a:latin typeface="Times New Roman"/>
                <a:cs typeface="Times New Roman"/>
              </a:rPr>
              <a:t> </a:t>
            </a:r>
            <a:r>
              <a:rPr lang="en-US" sz="2100" b="1" spc="-7" dirty="0">
                <a:solidFill>
                  <a:srgbClr val="005CAB"/>
                </a:solidFill>
                <a:latin typeface="Times New Roman"/>
                <a:cs typeface="Times New Roman"/>
              </a:rPr>
              <a:t>Society</a:t>
            </a:r>
            <a:r>
              <a:rPr lang="en-US" sz="2100" b="1" spc="-49" dirty="0">
                <a:solidFill>
                  <a:srgbClr val="005CAB"/>
                </a:solidFill>
                <a:latin typeface="Times New Roman"/>
                <a:cs typeface="Times New Roman"/>
              </a:rPr>
              <a:t> </a:t>
            </a:r>
            <a:r>
              <a:rPr lang="en-US" sz="2100" b="1" dirty="0">
                <a:solidFill>
                  <a:srgbClr val="005CAB"/>
                </a:solidFill>
                <a:latin typeface="Times New Roman"/>
                <a:cs typeface="Times New Roman"/>
              </a:rPr>
              <a:t>with</a:t>
            </a:r>
            <a:r>
              <a:rPr lang="en-US" sz="2100" b="1" spc="-52" dirty="0">
                <a:solidFill>
                  <a:srgbClr val="005CAB"/>
                </a:solidFill>
                <a:latin typeface="Times New Roman"/>
                <a:cs typeface="Times New Roman"/>
              </a:rPr>
              <a:t> </a:t>
            </a:r>
            <a:r>
              <a:rPr lang="en-US" sz="2100" b="1" dirty="0">
                <a:solidFill>
                  <a:srgbClr val="005CAB"/>
                </a:solidFill>
                <a:latin typeface="Times New Roman"/>
                <a:cs typeface="Times New Roman"/>
              </a:rPr>
              <a:t>at</a:t>
            </a:r>
            <a:r>
              <a:rPr lang="en-US" sz="2100" b="1" spc="-52" dirty="0">
                <a:solidFill>
                  <a:srgbClr val="005CAB"/>
                </a:solidFill>
                <a:latin typeface="Times New Roman"/>
                <a:cs typeface="Times New Roman"/>
              </a:rPr>
              <a:t> </a:t>
            </a:r>
            <a:r>
              <a:rPr lang="en-US" sz="2100" b="1" spc="-7" dirty="0">
                <a:solidFill>
                  <a:srgbClr val="005CAB"/>
                </a:solidFill>
                <a:latin typeface="Times New Roman"/>
                <a:cs typeface="Times New Roman"/>
              </a:rPr>
              <a:t>least</a:t>
            </a:r>
            <a:r>
              <a:rPr lang="en-US" sz="2100" dirty="0">
                <a:solidFill>
                  <a:srgbClr val="005CAB"/>
                </a:solidFill>
                <a:latin typeface="Times New Roman"/>
                <a:cs typeface="Times New Roman"/>
              </a:rPr>
              <a:t> </a:t>
            </a:r>
            <a:r>
              <a:rPr lang="en-US" sz="2100" b="1" spc="-17" dirty="0">
                <a:solidFill>
                  <a:srgbClr val="005CAB"/>
                </a:solidFill>
                <a:latin typeface="Times New Roman"/>
                <a:cs typeface="Times New Roman"/>
              </a:rPr>
              <a:t>50 </a:t>
            </a:r>
            <a:r>
              <a:rPr lang="en-US" sz="2100" b="1" spc="-7" dirty="0">
                <a:solidFill>
                  <a:srgbClr val="005CAB"/>
                </a:solidFill>
                <a:latin typeface="Times New Roman"/>
                <a:cs typeface="Times New Roman"/>
              </a:rPr>
              <a:t>members </a:t>
            </a:r>
            <a:r>
              <a:rPr lang="en-US" sz="2100" b="1" spc="-17" dirty="0">
                <a:solidFill>
                  <a:srgbClr val="005CAB"/>
                </a:solidFill>
                <a:latin typeface="Times New Roman"/>
                <a:cs typeface="Times New Roman"/>
              </a:rPr>
              <a:t>by the end of </a:t>
            </a:r>
            <a:r>
              <a:rPr lang="en-US" sz="2100" b="1" spc="-7" dirty="0">
                <a:solidFill>
                  <a:srgbClr val="005CAB"/>
                </a:solidFill>
                <a:latin typeface="Times New Roman"/>
                <a:cs typeface="Times New Roman"/>
              </a:rPr>
              <a:t>2024-</a:t>
            </a:r>
            <a:r>
              <a:rPr lang="en-US" sz="2100" b="1" spc="-17" dirty="0">
                <a:solidFill>
                  <a:srgbClr val="005CAB"/>
                </a:solidFill>
                <a:latin typeface="Times New Roman"/>
                <a:cs typeface="Times New Roman"/>
              </a:rPr>
              <a:t>25.</a:t>
            </a:r>
            <a:r>
              <a:rPr lang="en-US" sz="2100" b="1" dirty="0">
                <a:solidFill>
                  <a:srgbClr val="005CAB"/>
                </a:solidFill>
                <a:latin typeface="Times New Roman"/>
                <a:cs typeface="Times New Roman"/>
              </a:rPr>
              <a:t>	</a:t>
            </a:r>
          </a:p>
          <a:p>
            <a:pPr marL="487888" indent="-159374">
              <a:buAutoNum type="arabicPeriod"/>
              <a:tabLst>
                <a:tab pos="487888" algn="l"/>
              </a:tabLst>
            </a:pPr>
            <a:endParaRPr lang="en-US" sz="2100" dirty="0">
              <a:solidFill>
                <a:srgbClr val="005CAB"/>
              </a:solidFill>
              <a:latin typeface="Times New Roman"/>
              <a:cs typeface="Times New Roman"/>
            </a:endParaRPr>
          </a:p>
          <a:p>
            <a:pPr marL="487444" marR="36402" indent="-159374" algn="just">
              <a:buAutoNum type="arabicPeriod" startAt="4"/>
              <a:tabLst>
                <a:tab pos="488331" algn="l"/>
              </a:tabLst>
            </a:pPr>
            <a:r>
              <a:rPr lang="en-US" sz="2100" b="1" dirty="0">
                <a:solidFill>
                  <a:srgbClr val="005CAB"/>
                </a:solidFill>
                <a:latin typeface="Times New Roman"/>
                <a:cs typeface="Times New Roman"/>
              </a:rPr>
              <a:t>Increase</a:t>
            </a:r>
            <a:r>
              <a:rPr lang="en-US" sz="2100" b="1" spc="-52" dirty="0">
                <a:solidFill>
                  <a:srgbClr val="005CAB"/>
                </a:solidFill>
                <a:latin typeface="Times New Roman"/>
                <a:cs typeface="Times New Roman"/>
              </a:rPr>
              <a:t> </a:t>
            </a:r>
            <a:r>
              <a:rPr lang="en-US" sz="2100" b="1" dirty="0">
                <a:solidFill>
                  <a:srgbClr val="005CAB"/>
                </a:solidFill>
                <a:latin typeface="Times New Roman"/>
                <a:cs typeface="Times New Roman"/>
              </a:rPr>
              <a:t>the</a:t>
            </a:r>
            <a:r>
              <a:rPr lang="en-US" sz="2100" b="1" spc="-45" dirty="0">
                <a:solidFill>
                  <a:srgbClr val="005CAB"/>
                </a:solidFill>
                <a:latin typeface="Times New Roman"/>
                <a:cs typeface="Times New Roman"/>
              </a:rPr>
              <a:t> </a:t>
            </a:r>
            <a:r>
              <a:rPr lang="en-US" sz="2100" b="1" dirty="0">
                <a:solidFill>
                  <a:srgbClr val="005CAB"/>
                </a:solidFill>
                <a:latin typeface="Times New Roman"/>
                <a:cs typeface="Times New Roman"/>
              </a:rPr>
              <a:t>number</a:t>
            </a:r>
            <a:r>
              <a:rPr lang="en-US" sz="2100" b="1" spc="-52" dirty="0">
                <a:solidFill>
                  <a:srgbClr val="005CAB"/>
                </a:solidFill>
                <a:latin typeface="Times New Roman"/>
                <a:cs typeface="Times New Roman"/>
              </a:rPr>
              <a:t> </a:t>
            </a:r>
            <a:r>
              <a:rPr lang="en-US" sz="2100" b="1" dirty="0">
                <a:solidFill>
                  <a:srgbClr val="005CAB"/>
                </a:solidFill>
                <a:latin typeface="Times New Roman"/>
                <a:cs typeface="Times New Roman"/>
              </a:rPr>
              <a:t>of</a:t>
            </a:r>
            <a:r>
              <a:rPr lang="en-US" sz="2100" b="1" spc="-45" dirty="0">
                <a:solidFill>
                  <a:srgbClr val="005CAB"/>
                </a:solidFill>
                <a:latin typeface="Times New Roman"/>
                <a:cs typeface="Times New Roman"/>
              </a:rPr>
              <a:t> </a:t>
            </a:r>
            <a:r>
              <a:rPr lang="en-US" sz="2100" b="1" spc="-14" dirty="0">
                <a:solidFill>
                  <a:srgbClr val="005CAB"/>
                </a:solidFill>
                <a:latin typeface="Times New Roman"/>
                <a:cs typeface="Times New Roman"/>
              </a:rPr>
              <a:t>Paul </a:t>
            </a:r>
            <a:r>
              <a:rPr lang="en-US" sz="2100" b="1" dirty="0">
                <a:solidFill>
                  <a:srgbClr val="005CAB"/>
                </a:solidFill>
                <a:latin typeface="Times New Roman"/>
                <a:cs typeface="Times New Roman"/>
              </a:rPr>
              <a:t>Harris</a:t>
            </a:r>
            <a:r>
              <a:rPr lang="en-US" sz="2100" b="1" spc="56" dirty="0">
                <a:solidFill>
                  <a:srgbClr val="005CAB"/>
                </a:solidFill>
                <a:latin typeface="Times New Roman"/>
                <a:cs typeface="Times New Roman"/>
              </a:rPr>
              <a:t> </a:t>
            </a:r>
            <a:r>
              <a:rPr lang="en-US" sz="2100" b="1" dirty="0">
                <a:solidFill>
                  <a:srgbClr val="005CAB"/>
                </a:solidFill>
                <a:latin typeface="Times New Roman"/>
                <a:cs typeface="Times New Roman"/>
              </a:rPr>
              <a:t>Society</a:t>
            </a:r>
            <a:r>
              <a:rPr lang="en-US" sz="2100" b="1" spc="59" dirty="0">
                <a:solidFill>
                  <a:srgbClr val="005CAB"/>
                </a:solidFill>
                <a:latin typeface="Times New Roman"/>
                <a:cs typeface="Times New Roman"/>
              </a:rPr>
              <a:t> </a:t>
            </a:r>
            <a:r>
              <a:rPr lang="en-US" sz="2100" b="1" dirty="0">
                <a:solidFill>
                  <a:srgbClr val="005CAB"/>
                </a:solidFill>
                <a:latin typeface="Times New Roman"/>
                <a:cs typeface="Times New Roman"/>
              </a:rPr>
              <a:t>members</a:t>
            </a:r>
            <a:r>
              <a:rPr lang="en-US" sz="2100" b="1" spc="56" dirty="0">
                <a:solidFill>
                  <a:srgbClr val="005CAB"/>
                </a:solidFill>
                <a:latin typeface="Times New Roman"/>
                <a:cs typeface="Times New Roman"/>
              </a:rPr>
              <a:t> </a:t>
            </a:r>
            <a:r>
              <a:rPr lang="en-US" sz="2100" b="1" dirty="0">
                <a:solidFill>
                  <a:srgbClr val="005CAB"/>
                </a:solidFill>
                <a:latin typeface="Times New Roman"/>
                <a:cs typeface="Times New Roman"/>
              </a:rPr>
              <a:t>in</a:t>
            </a:r>
            <a:r>
              <a:rPr lang="en-US" sz="2100" b="1" spc="56" dirty="0">
                <a:solidFill>
                  <a:srgbClr val="005CAB"/>
                </a:solidFill>
                <a:latin typeface="Times New Roman"/>
                <a:cs typeface="Times New Roman"/>
              </a:rPr>
              <a:t> </a:t>
            </a:r>
            <a:r>
              <a:rPr lang="en-US" sz="2100" b="1" dirty="0">
                <a:solidFill>
                  <a:srgbClr val="005CAB"/>
                </a:solidFill>
                <a:latin typeface="Times New Roman"/>
                <a:cs typeface="Times New Roman"/>
              </a:rPr>
              <a:t>your</a:t>
            </a:r>
            <a:r>
              <a:rPr lang="en-US" sz="2100" b="1" spc="56" dirty="0">
                <a:solidFill>
                  <a:srgbClr val="005CAB"/>
                </a:solidFill>
                <a:latin typeface="Times New Roman"/>
                <a:cs typeface="Times New Roman"/>
              </a:rPr>
              <a:t> </a:t>
            </a:r>
            <a:r>
              <a:rPr lang="en-US" sz="2100" b="1" dirty="0">
                <a:solidFill>
                  <a:srgbClr val="005CAB"/>
                </a:solidFill>
                <a:latin typeface="Times New Roman"/>
                <a:cs typeface="Times New Roman"/>
              </a:rPr>
              <a:t>district</a:t>
            </a:r>
            <a:r>
              <a:rPr lang="en-US" sz="2100" b="1" spc="56" dirty="0">
                <a:solidFill>
                  <a:srgbClr val="005CAB"/>
                </a:solidFill>
                <a:latin typeface="Times New Roman"/>
                <a:cs typeface="Times New Roman"/>
              </a:rPr>
              <a:t> </a:t>
            </a:r>
            <a:r>
              <a:rPr lang="en-US" sz="2100" b="1" dirty="0">
                <a:solidFill>
                  <a:srgbClr val="005CAB"/>
                </a:solidFill>
                <a:latin typeface="Times New Roman"/>
                <a:cs typeface="Times New Roman"/>
              </a:rPr>
              <a:t>by</a:t>
            </a:r>
            <a:r>
              <a:rPr lang="en-US" sz="2100" b="1" spc="59" dirty="0">
                <a:solidFill>
                  <a:srgbClr val="005CAB"/>
                </a:solidFill>
                <a:latin typeface="Times New Roman"/>
                <a:cs typeface="Times New Roman"/>
              </a:rPr>
              <a:t> </a:t>
            </a:r>
            <a:r>
              <a:rPr lang="en-US" sz="2100" b="1" dirty="0">
                <a:solidFill>
                  <a:srgbClr val="005CAB"/>
                </a:solidFill>
                <a:latin typeface="Times New Roman"/>
                <a:cs typeface="Times New Roman"/>
              </a:rPr>
              <a:t>at</a:t>
            </a:r>
            <a:r>
              <a:rPr lang="en-US" sz="2100" b="1" spc="59" dirty="0">
                <a:solidFill>
                  <a:srgbClr val="005CAB"/>
                </a:solidFill>
                <a:latin typeface="Times New Roman"/>
                <a:cs typeface="Times New Roman"/>
              </a:rPr>
              <a:t> </a:t>
            </a:r>
            <a:r>
              <a:rPr lang="en-US" sz="2100" b="1" dirty="0">
                <a:solidFill>
                  <a:srgbClr val="005CAB"/>
                </a:solidFill>
                <a:latin typeface="Times New Roman"/>
                <a:cs typeface="Times New Roman"/>
              </a:rPr>
              <a:t>least</a:t>
            </a:r>
            <a:r>
              <a:rPr lang="en-US" sz="2100" b="1" spc="59" dirty="0">
                <a:solidFill>
                  <a:srgbClr val="005CAB"/>
                </a:solidFill>
                <a:latin typeface="Times New Roman"/>
                <a:cs typeface="Times New Roman"/>
              </a:rPr>
              <a:t> </a:t>
            </a:r>
            <a:r>
              <a:rPr lang="en-US" sz="2100" b="1" dirty="0">
                <a:solidFill>
                  <a:srgbClr val="005CAB"/>
                </a:solidFill>
                <a:latin typeface="Times New Roman"/>
                <a:cs typeface="Times New Roman"/>
              </a:rPr>
              <a:t>10</a:t>
            </a:r>
            <a:r>
              <a:rPr lang="en-US" sz="2100" b="1" spc="52" dirty="0">
                <a:solidFill>
                  <a:srgbClr val="005CAB"/>
                </a:solidFill>
                <a:latin typeface="Times New Roman"/>
                <a:cs typeface="Times New Roman"/>
              </a:rPr>
              <a:t> </a:t>
            </a:r>
            <a:r>
              <a:rPr lang="en-US" sz="2100" b="1" spc="-17" dirty="0">
                <a:solidFill>
                  <a:srgbClr val="005CAB"/>
                </a:solidFill>
                <a:latin typeface="Times New Roman"/>
                <a:cs typeface="Times New Roman"/>
              </a:rPr>
              <a:t>and </a:t>
            </a:r>
            <a:r>
              <a:rPr lang="en-US" sz="2100" b="1" dirty="0">
                <a:solidFill>
                  <a:srgbClr val="005CAB"/>
                </a:solidFill>
                <a:latin typeface="Times New Roman"/>
                <a:cs typeface="Times New Roman"/>
              </a:rPr>
              <a:t>increase</a:t>
            </a:r>
            <a:r>
              <a:rPr lang="en-US" sz="2100" b="1" spc="77" dirty="0">
                <a:solidFill>
                  <a:srgbClr val="005CAB"/>
                </a:solidFill>
                <a:latin typeface="Times New Roman"/>
                <a:cs typeface="Times New Roman"/>
              </a:rPr>
              <a:t> </a:t>
            </a:r>
            <a:r>
              <a:rPr lang="en-US" sz="2100" b="1" dirty="0">
                <a:solidFill>
                  <a:srgbClr val="005CAB"/>
                </a:solidFill>
                <a:latin typeface="Times New Roman"/>
                <a:cs typeface="Times New Roman"/>
              </a:rPr>
              <a:t>the</a:t>
            </a:r>
            <a:r>
              <a:rPr lang="en-US" sz="2100" b="1" spc="74" dirty="0">
                <a:solidFill>
                  <a:srgbClr val="005CAB"/>
                </a:solidFill>
                <a:latin typeface="Times New Roman"/>
                <a:cs typeface="Times New Roman"/>
              </a:rPr>
              <a:t> </a:t>
            </a:r>
            <a:r>
              <a:rPr lang="en-US" sz="2100" b="1" dirty="0">
                <a:solidFill>
                  <a:srgbClr val="005CAB"/>
                </a:solidFill>
                <a:latin typeface="Times New Roman"/>
                <a:cs typeface="Times New Roman"/>
              </a:rPr>
              <a:t>rate</a:t>
            </a:r>
            <a:r>
              <a:rPr lang="en-US" sz="2100" b="1" spc="77" dirty="0">
                <a:solidFill>
                  <a:srgbClr val="005CAB"/>
                </a:solidFill>
                <a:latin typeface="Times New Roman"/>
                <a:cs typeface="Times New Roman"/>
              </a:rPr>
              <a:t> </a:t>
            </a:r>
            <a:r>
              <a:rPr lang="en-US" sz="2100" b="1" dirty="0">
                <a:solidFill>
                  <a:srgbClr val="005CAB"/>
                </a:solidFill>
                <a:latin typeface="Times New Roman"/>
                <a:cs typeface="Times New Roman"/>
              </a:rPr>
              <a:t>of</a:t>
            </a:r>
            <a:r>
              <a:rPr lang="en-US" sz="2100" b="1" spc="74" dirty="0">
                <a:solidFill>
                  <a:srgbClr val="005CAB"/>
                </a:solidFill>
                <a:latin typeface="Times New Roman"/>
                <a:cs typeface="Times New Roman"/>
              </a:rPr>
              <a:t> </a:t>
            </a:r>
            <a:r>
              <a:rPr lang="en-US" sz="2100" b="1" dirty="0">
                <a:solidFill>
                  <a:srgbClr val="005CAB"/>
                </a:solidFill>
                <a:latin typeface="Times New Roman"/>
                <a:cs typeface="Times New Roman"/>
              </a:rPr>
              <a:t>fulfillment</a:t>
            </a:r>
            <a:r>
              <a:rPr lang="en-US" sz="2100" b="1" spc="-7" dirty="0">
                <a:solidFill>
                  <a:srgbClr val="005CAB"/>
                </a:solidFill>
                <a:latin typeface="Times New Roman"/>
                <a:cs typeface="Times New Roman"/>
              </a:rPr>
              <a:t>.</a:t>
            </a:r>
            <a:endParaRPr lang="en-US" sz="2100" dirty="0">
              <a:solidFill>
                <a:srgbClr val="005CAB"/>
              </a:solidFill>
              <a:latin typeface="Times New Roman"/>
              <a:cs typeface="Times New Roman"/>
            </a:endParaRPr>
          </a:p>
          <a:p>
            <a:pPr>
              <a:buClr>
                <a:srgbClr val="FF0000"/>
              </a:buClr>
              <a:buFont typeface="Times New Roman"/>
              <a:buAutoNum type="arabicPeriod" startAt="4"/>
            </a:pPr>
            <a:endParaRPr lang="en-US" sz="2100" dirty="0">
              <a:solidFill>
                <a:srgbClr val="005CAB"/>
              </a:solidFill>
              <a:latin typeface="Times New Roman"/>
              <a:cs typeface="Times New Roman"/>
            </a:endParaRPr>
          </a:p>
          <a:p>
            <a:pPr marL="487444" marR="3551" indent="-159374" algn="just">
              <a:buAutoNum type="arabicPeriod" startAt="4"/>
              <a:tabLst>
                <a:tab pos="488331" algn="l"/>
              </a:tabLst>
            </a:pPr>
            <a:r>
              <a:rPr lang="en-US" sz="2100" b="1" dirty="0">
                <a:solidFill>
                  <a:srgbClr val="005CAB"/>
                </a:solidFill>
                <a:latin typeface="Times New Roman"/>
                <a:cs typeface="Times New Roman"/>
              </a:rPr>
              <a:t>Select</a:t>
            </a:r>
            <a:r>
              <a:rPr lang="en-US" sz="2100" b="1" spc="105" dirty="0">
                <a:solidFill>
                  <a:srgbClr val="005CAB"/>
                </a:solidFill>
                <a:latin typeface="Times New Roman"/>
                <a:cs typeface="Times New Roman"/>
              </a:rPr>
              <a:t> </a:t>
            </a:r>
            <a:r>
              <a:rPr lang="en-US" sz="2100" b="1" dirty="0">
                <a:solidFill>
                  <a:srgbClr val="005CAB"/>
                </a:solidFill>
                <a:latin typeface="Times New Roman"/>
                <a:cs typeface="Times New Roman"/>
              </a:rPr>
              <a:t>a</a:t>
            </a:r>
            <a:r>
              <a:rPr lang="en-US" sz="2100" b="1" spc="109" dirty="0">
                <a:solidFill>
                  <a:srgbClr val="005CAB"/>
                </a:solidFill>
                <a:latin typeface="Times New Roman"/>
                <a:cs typeface="Times New Roman"/>
              </a:rPr>
              <a:t> </a:t>
            </a:r>
            <a:r>
              <a:rPr lang="en-US" sz="2100" b="1" dirty="0">
                <a:solidFill>
                  <a:srgbClr val="005CAB"/>
                </a:solidFill>
                <a:latin typeface="Times New Roman"/>
                <a:cs typeface="Times New Roman"/>
              </a:rPr>
              <a:t>team</a:t>
            </a:r>
            <a:r>
              <a:rPr lang="en-US" sz="2100" b="1" spc="112" dirty="0">
                <a:solidFill>
                  <a:srgbClr val="005CAB"/>
                </a:solidFill>
                <a:latin typeface="Times New Roman"/>
                <a:cs typeface="Times New Roman"/>
              </a:rPr>
              <a:t> </a:t>
            </a:r>
            <a:r>
              <a:rPr lang="en-US" sz="2100" b="1" dirty="0">
                <a:solidFill>
                  <a:srgbClr val="005CAB"/>
                </a:solidFill>
                <a:latin typeface="Times New Roman"/>
                <a:cs typeface="Times New Roman"/>
              </a:rPr>
              <a:t>to</a:t>
            </a:r>
            <a:r>
              <a:rPr lang="en-US" sz="2100" b="1" spc="115" dirty="0">
                <a:solidFill>
                  <a:srgbClr val="005CAB"/>
                </a:solidFill>
                <a:latin typeface="Times New Roman"/>
                <a:cs typeface="Times New Roman"/>
              </a:rPr>
              <a:t> </a:t>
            </a:r>
            <a:r>
              <a:rPr lang="en-US" sz="2100" b="1" dirty="0">
                <a:solidFill>
                  <a:srgbClr val="005CAB"/>
                </a:solidFill>
                <a:latin typeface="Times New Roman"/>
                <a:cs typeface="Times New Roman"/>
              </a:rPr>
              <a:t>coordinate</a:t>
            </a:r>
            <a:r>
              <a:rPr lang="en-US" sz="2100" b="1" spc="102" dirty="0">
                <a:solidFill>
                  <a:srgbClr val="005CAB"/>
                </a:solidFill>
                <a:latin typeface="Times New Roman"/>
                <a:cs typeface="Times New Roman"/>
              </a:rPr>
              <a:t> </a:t>
            </a:r>
            <a:r>
              <a:rPr lang="en-US" sz="2100" b="1" dirty="0">
                <a:solidFill>
                  <a:srgbClr val="005CAB"/>
                </a:solidFill>
                <a:latin typeface="Times New Roman"/>
                <a:cs typeface="Times New Roman"/>
              </a:rPr>
              <a:t>a</a:t>
            </a:r>
            <a:r>
              <a:rPr lang="en-US" sz="2100" b="1" spc="109" dirty="0">
                <a:solidFill>
                  <a:srgbClr val="005CAB"/>
                </a:solidFill>
                <a:latin typeface="Times New Roman"/>
                <a:cs typeface="Times New Roman"/>
              </a:rPr>
              <a:t> </a:t>
            </a:r>
            <a:r>
              <a:rPr lang="en-US" sz="2100" b="1" dirty="0">
                <a:solidFill>
                  <a:srgbClr val="005CAB"/>
                </a:solidFill>
                <a:latin typeface="Times New Roman"/>
                <a:cs typeface="Times New Roman"/>
              </a:rPr>
              <a:t>legacy</a:t>
            </a:r>
            <a:r>
              <a:rPr lang="en-US" sz="2100" b="1" spc="105" dirty="0">
                <a:solidFill>
                  <a:srgbClr val="005CAB"/>
                </a:solidFill>
                <a:latin typeface="Times New Roman"/>
                <a:cs typeface="Times New Roman"/>
              </a:rPr>
              <a:t> </a:t>
            </a:r>
            <a:r>
              <a:rPr lang="en-US" sz="2100" b="1" dirty="0">
                <a:solidFill>
                  <a:srgbClr val="005CAB"/>
                </a:solidFill>
                <a:latin typeface="Times New Roman"/>
                <a:cs typeface="Times New Roman"/>
              </a:rPr>
              <a:t>event</a:t>
            </a:r>
            <a:r>
              <a:rPr lang="en-US" sz="2100" b="1" spc="102" dirty="0">
                <a:solidFill>
                  <a:srgbClr val="005CAB"/>
                </a:solidFill>
                <a:latin typeface="Times New Roman"/>
                <a:cs typeface="Times New Roman"/>
              </a:rPr>
              <a:t> </a:t>
            </a:r>
            <a:r>
              <a:rPr lang="en-US" sz="2100" b="1" dirty="0">
                <a:solidFill>
                  <a:srgbClr val="005CAB"/>
                </a:solidFill>
                <a:latin typeface="Times New Roman"/>
                <a:cs typeface="Times New Roman"/>
              </a:rPr>
              <a:t>in</a:t>
            </a:r>
            <a:r>
              <a:rPr lang="en-US" sz="2100" b="1" spc="102" dirty="0">
                <a:solidFill>
                  <a:srgbClr val="005CAB"/>
                </a:solidFill>
                <a:latin typeface="Times New Roman"/>
                <a:cs typeface="Times New Roman"/>
              </a:rPr>
              <a:t> </a:t>
            </a:r>
            <a:r>
              <a:rPr lang="en-US" sz="2100" b="1" dirty="0">
                <a:solidFill>
                  <a:srgbClr val="005CAB"/>
                </a:solidFill>
                <a:latin typeface="Times New Roman"/>
                <a:cs typeface="Times New Roman"/>
              </a:rPr>
              <a:t>your</a:t>
            </a:r>
            <a:r>
              <a:rPr lang="en-US" sz="2100" b="1" spc="112" dirty="0">
                <a:solidFill>
                  <a:srgbClr val="005CAB"/>
                </a:solidFill>
                <a:latin typeface="Times New Roman"/>
                <a:cs typeface="Times New Roman"/>
              </a:rPr>
              <a:t> </a:t>
            </a:r>
            <a:r>
              <a:rPr lang="en-US" sz="2100" b="1" spc="-7" dirty="0">
                <a:solidFill>
                  <a:srgbClr val="005CAB"/>
                </a:solidFill>
                <a:latin typeface="Times New Roman"/>
                <a:cs typeface="Times New Roman"/>
              </a:rPr>
              <a:t>District. </a:t>
            </a:r>
            <a:endParaRPr lang="en-US" dirty="0">
              <a:ea typeface="Calibri"/>
              <a:cs typeface="Calibri"/>
            </a:endParaRPr>
          </a:p>
        </p:txBody>
      </p:sp>
      <p:sp>
        <p:nvSpPr>
          <p:cNvPr id="4" name="Slide Number Placeholder 3"/>
          <p:cNvSpPr>
            <a:spLocks noGrp="1"/>
          </p:cNvSpPr>
          <p:nvPr>
            <p:ph type="sldNum" sz="quarter" idx="5"/>
          </p:nvPr>
        </p:nvSpPr>
        <p:spPr/>
        <p:txBody>
          <a:bodyPr/>
          <a:lstStyle/>
          <a:p>
            <a:pPr defTabSz="937900" rtl="0">
              <a:defRPr/>
            </a:pPr>
            <a:fld id="{55CB2294-2815-0641-BA18-00635844A3C8}" type="slidenum">
              <a:rPr lang="en-US" kern="1200">
                <a:solidFill>
                  <a:prstClr val="black"/>
                </a:solidFill>
                <a:latin typeface="Aptos" panose="02110004020202020204"/>
                <a:ea typeface="+mn-ea"/>
                <a:cs typeface="+mn-cs"/>
              </a:rPr>
              <a:pPr defTabSz="937900" rtl="0">
                <a:defRPr/>
              </a:pPr>
              <a:t>23</a:t>
            </a:fld>
            <a:endParaRPr lang="en-US"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2055069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pPr defTabSz="966262">
              <a:lnSpc>
                <a:spcPts val="1400"/>
              </a:lnSpc>
              <a:spcBef>
                <a:spcPts val="646"/>
              </a:spcBef>
              <a:defRPr/>
            </a:pPr>
            <a:r>
              <a:rPr lang="en-US" altLang="en-US" dirty="0">
                <a:latin typeface="Arial" panose="020B0604020202020204" pitchFamily="34" charset="0"/>
                <a:cs typeface="ヒラギノ角ゴ Pro W3" charset="-128"/>
              </a:rPr>
              <a:t>Lance:  When you give money to The Rotary Foundation Annual Fund, SHARE program, in 3 years 47.5% of this comes back to your district for grants.  This is what we call District Designated Funds or DDF. Your district can allocate up to 50% of its DDF for district grants and the remaining 50% for global grants. </a:t>
            </a:r>
          </a:p>
          <a:p>
            <a:pPr defTabSz="966262">
              <a:lnSpc>
                <a:spcPts val="1400"/>
              </a:lnSpc>
              <a:spcBef>
                <a:spcPts val="646"/>
              </a:spcBef>
              <a:defRPr/>
            </a:pPr>
            <a:endParaRPr lang="en-US" altLang="en-US" dirty="0">
              <a:latin typeface="Arial" panose="020B0604020202020204" pitchFamily="34" charset="0"/>
              <a:cs typeface="ヒラギノ角ゴ Pro W3" charset="-128"/>
            </a:endParaRPr>
          </a:p>
          <a:p>
            <a:pPr defTabSz="966262">
              <a:lnSpc>
                <a:spcPts val="1400"/>
              </a:lnSpc>
              <a:spcBef>
                <a:spcPts val="646"/>
              </a:spcBef>
              <a:defRPr/>
            </a:pPr>
            <a:r>
              <a:rPr lang="en-US" altLang="en-US" dirty="0">
                <a:latin typeface="Arial" panose="020B0604020202020204" pitchFamily="34" charset="0"/>
                <a:cs typeface="ヒラギノ角ゴ Pro W3" charset="-128"/>
              </a:rPr>
              <a:t>The 47.5% of our contributions goes to the World Fund which can be used to match your global grants, and 5% is used for operating expenses.</a:t>
            </a:r>
          </a:p>
          <a:p>
            <a:pPr defTabSz="966262">
              <a:lnSpc>
                <a:spcPts val="1400"/>
              </a:lnSpc>
              <a:spcBef>
                <a:spcPts val="646"/>
              </a:spcBef>
              <a:defRPr/>
            </a:pPr>
            <a:endParaRPr lang="en-US" altLang="en-US" dirty="0">
              <a:latin typeface="Arial" panose="020B0604020202020204" pitchFamily="34" charset="0"/>
              <a:cs typeface="ヒラギノ角ゴ Pro W3" charset="-128"/>
            </a:endParaRPr>
          </a:p>
          <a:p>
            <a:pPr>
              <a:lnSpc>
                <a:spcPts val="1400"/>
              </a:lnSpc>
              <a:spcBef>
                <a:spcPts val="646"/>
              </a:spcBef>
            </a:pPr>
            <a:endParaRPr lang="en-US" dirty="0">
              <a:solidFill>
                <a:srgbClr val="000000"/>
              </a:solidFill>
              <a:latin typeface="Arial" panose="020B0604020202020204" pitchFamily="34" charset="0"/>
              <a:ea typeface="Times New Roman"/>
              <a:cs typeface="Arial" panose="020B0604020202020204" pitchFamily="34" charset="0"/>
            </a:endParaRPr>
          </a:p>
          <a:p>
            <a:pPr marL="966208"/>
            <a:endParaRPr lang="en-US" i="1" dirty="0"/>
          </a:p>
        </p:txBody>
      </p:sp>
      <p:sp>
        <p:nvSpPr>
          <p:cNvPr id="4" name="Slide Number Placeholder 3"/>
          <p:cNvSpPr>
            <a:spLocks noGrp="1"/>
          </p:cNvSpPr>
          <p:nvPr>
            <p:ph type="sldNum" sz="quarter" idx="10"/>
          </p:nvPr>
        </p:nvSpPr>
        <p:spPr/>
        <p:txBody>
          <a:bodyPr/>
          <a:lstStyle/>
          <a:p>
            <a:fld id="{8BAB0936-A299-40F2-A345-9E79BAA43F3C}"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572318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9424A"/>
                </a:solidFill>
                <a:effectLst/>
                <a:latin typeface="Arial" panose="020B0604020202020204" pitchFamily="34" charset="0"/>
                <a:cs typeface="Arial" panose="020B0604020202020204" pitchFamily="34" charset="0"/>
              </a:rPr>
              <a:t>Ted:</a:t>
            </a:r>
          </a:p>
          <a:p>
            <a:pPr algn="l"/>
            <a:endParaRPr lang="en-US" b="1" i="0" dirty="0">
              <a:solidFill>
                <a:srgbClr val="39424A"/>
              </a:solidFill>
              <a:effectLst/>
              <a:latin typeface="Arial" panose="020B0604020202020204" pitchFamily="34" charset="0"/>
              <a:cs typeface="Arial" panose="020B0604020202020204" pitchFamily="34" charset="0"/>
            </a:endParaRPr>
          </a:p>
          <a:p>
            <a:r>
              <a:rPr lang="en-US" sz="1800" b="1" i="1" dirty="0">
                <a:solidFill>
                  <a:srgbClr val="0070C0"/>
                </a:solidFill>
                <a:latin typeface="Calibri" panose="020F0502020204030204" pitchFamily="34" charset="0"/>
                <a:ea typeface="MS PGothic" panose="020B0600070205080204" pitchFamily="34" charset="-128"/>
              </a:rPr>
              <a:t>There are many opportunities for individual recognition such as a Rotary Foundation Sustaining Member, Benefactor, Paul Harris Fellow, and Paul Harris Society Member. [Let’s take a minute or two for you to enter your name in the chat if you have one or more of these recognitions.]</a:t>
            </a:r>
          </a:p>
          <a:p>
            <a:r>
              <a:rPr lang="en-US" sz="1800" b="1" i="1" dirty="0">
                <a:solidFill>
                  <a:srgbClr val="0070C0"/>
                </a:solidFill>
                <a:latin typeface="Calibri" panose="020F0502020204030204" pitchFamily="34" charset="0"/>
                <a:ea typeface="MS PGothic" panose="020B0600070205080204" pitchFamily="34" charset="-128"/>
              </a:rPr>
              <a:t>  - [briefly skim over the below]</a:t>
            </a:r>
          </a:p>
          <a:p>
            <a:endParaRPr lang="en-US" sz="1800" dirty="0">
              <a:latin typeface="Times New Roman" panose="02020603050405020304" pitchFamily="18" charset="0"/>
              <a:ea typeface="Times New Roman" panose="02020603050405020304" pitchFamily="18" charset="0"/>
            </a:endParaRPr>
          </a:p>
          <a:p>
            <a:r>
              <a:rPr lang="en-US" sz="1800" b="1" i="1" dirty="0">
                <a:solidFill>
                  <a:srgbClr val="0070C0"/>
                </a:solidFill>
                <a:latin typeface="Calibri" panose="020F0502020204030204" pitchFamily="34" charset="0"/>
                <a:ea typeface="MS PGothic" panose="020B0600070205080204" pitchFamily="34" charset="-128"/>
              </a:rPr>
              <a:t>Naming opportunities</a:t>
            </a:r>
            <a:endParaRPr lang="en-US" sz="1800" dirty="0">
              <a:latin typeface="Times New Roman" panose="02020603050405020304" pitchFamily="18" charset="0"/>
              <a:ea typeface="Times New Roman" panose="02020603050405020304" pitchFamily="18" charset="0"/>
            </a:endParaRPr>
          </a:p>
          <a:p>
            <a:r>
              <a:rPr lang="en-US" sz="1800" i="1" dirty="0">
                <a:solidFill>
                  <a:srgbClr val="0070C0"/>
                </a:solidFill>
                <a:latin typeface="Calibri" panose="020F0502020204030204" pitchFamily="34" charset="0"/>
                <a:ea typeface="MS PGothic" panose="020B0600070205080204" pitchFamily="34" charset="-128"/>
              </a:rPr>
              <a:t>Special opportunities are available to create an endowment or make a directed gift in your name or the name of a loved one. Endowed gifts are invested in perpetuity, with part of their earnings spent on a designated program. Directed gifts are spent in their entirety, usually in the following Rotary year.</a:t>
            </a:r>
            <a:endParaRPr lang="en-US" sz="1800" dirty="0">
              <a:latin typeface="Times New Roman" panose="02020603050405020304" pitchFamily="18" charset="0"/>
              <a:ea typeface="Times New Roman" panose="02020603050405020304" pitchFamily="18" charset="0"/>
            </a:endParaRPr>
          </a:p>
          <a:p>
            <a:r>
              <a:rPr lang="en-US" sz="1800" b="1" i="1" dirty="0">
                <a:solidFill>
                  <a:srgbClr val="0070C0"/>
                </a:solidFill>
                <a:latin typeface="Calibri" panose="020F0502020204030204" pitchFamily="34" charset="0"/>
                <a:ea typeface="MS PGothic" panose="020B0600070205080204" pitchFamily="34" charset="-128"/>
              </a:rPr>
              <a:t>Endowed global grant fund</a:t>
            </a:r>
            <a:endParaRPr lang="en-US" sz="1800" dirty="0">
              <a:latin typeface="Times New Roman" panose="02020603050405020304" pitchFamily="18" charset="0"/>
              <a:ea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$500,000 or more: You can specify up to three of the following: the district sponsor, the area of focus, the general geographic region of the project, or the type of grant activity, such as a project or scholarship.</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$250,000 or more: You may choose up to two of the options listed above</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$150,000 or more: You may choose one grant activity type, such as a humanitarian project, scholarship, or vocational training team.</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b="1" i="1" dirty="0">
                <a:solidFill>
                  <a:srgbClr val="0070C0"/>
                </a:solidFill>
                <a:latin typeface="Calibri" panose="020F0502020204030204" pitchFamily="34" charset="0"/>
                <a:ea typeface="MS PGothic" panose="020B0600070205080204" pitchFamily="34" charset="-128"/>
              </a:rPr>
              <a:t>Named endowment</a:t>
            </a:r>
            <a:endParaRPr lang="en-US" sz="1800" dirty="0">
              <a:latin typeface="Times New Roman" panose="02020603050405020304" pitchFamily="18" charset="0"/>
              <a:ea typeface="Times New Roman" panose="02020603050405020304" pitchFamily="18" charset="0"/>
            </a:endParaRPr>
          </a:p>
          <a:p>
            <a:r>
              <a:rPr lang="en-US" sz="1800" i="1" dirty="0">
                <a:solidFill>
                  <a:srgbClr val="0070C0"/>
                </a:solidFill>
                <a:latin typeface="Calibri" panose="020F0502020204030204" pitchFamily="34" charset="0"/>
                <a:ea typeface="MS PGothic" panose="020B0600070205080204" pitchFamily="34" charset="-128"/>
              </a:rPr>
              <a:t>If you donate $25,000 or more, you can direct the money to one of the following:</a:t>
            </a:r>
            <a:endParaRPr lang="en-US" sz="1800" dirty="0">
              <a:latin typeface="Times New Roman" panose="02020603050405020304" pitchFamily="18" charset="0"/>
              <a:ea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Area of Focus: funds global grants in one area of focus</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World Fund: funds global grants in all areas of focus</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SHARE: supports the World Fund and provides district designated funds to your district</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Rotary Peace Centers: supports Rotary’s partnership with leading universities around the world to train professionals in conflict resolution, peace studies, international relations, and related disciplines</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b="1" i="1" u="sng" dirty="0">
                <a:solidFill>
                  <a:srgbClr val="0563C1"/>
                </a:solidFill>
                <a:latin typeface="Calibri" panose="020F0502020204030204" pitchFamily="34" charset="0"/>
                <a:ea typeface="MS PGothic" panose="020B0600070205080204" pitchFamily="34" charset="-128"/>
                <a:hlinkClick r:id="rId3"/>
              </a:rPr>
              <a:t>Learn more</a:t>
            </a:r>
            <a:endParaRPr lang="en-US" sz="1800" dirty="0">
              <a:latin typeface="Times New Roman" panose="02020603050405020304" pitchFamily="18" charset="0"/>
              <a:ea typeface="Times New Roman" panose="02020603050405020304" pitchFamily="18" charset="0"/>
            </a:endParaRPr>
          </a:p>
          <a:p>
            <a:r>
              <a:rPr lang="en-US" sz="1800" b="1" i="1" dirty="0">
                <a:solidFill>
                  <a:srgbClr val="0070C0"/>
                </a:solidFill>
                <a:latin typeface="Calibri" panose="020F0502020204030204" pitchFamily="34" charset="0"/>
                <a:ea typeface="MS PGothic" panose="020B0600070205080204" pitchFamily="34" charset="-128"/>
              </a:rPr>
              <a:t>Directed gift global grants</a:t>
            </a:r>
            <a:endParaRPr lang="en-US" sz="1800" dirty="0">
              <a:latin typeface="Times New Roman" panose="02020603050405020304" pitchFamily="18" charset="0"/>
              <a:ea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$150,000: A one-time gift that provides funding for global grants in up to two areas of focus of your choice or to a special initiative of the Foundation, such as WASH in Schools</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$30,000: A one-time gift that provides your district with funds for one or more global grants in an area of focus of your choice</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$15,000: A one-time gift that provides funding for a global grant in an area of focus of your choice without specifying the district that will sponsor the grant</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b="1" i="1" dirty="0">
                <a:solidFill>
                  <a:srgbClr val="0070C0"/>
                </a:solidFill>
                <a:latin typeface="Calibri" panose="020F0502020204030204" pitchFamily="34" charset="0"/>
                <a:ea typeface="MS PGothic" panose="020B0600070205080204" pitchFamily="34" charset="-128"/>
              </a:rPr>
              <a:t>Rotary Peace Centers endowment opportunities</a:t>
            </a:r>
            <a:endParaRPr lang="en-US" sz="1800" dirty="0">
              <a:latin typeface="Times New Roman" panose="02020603050405020304" pitchFamily="18" charset="0"/>
              <a:ea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$1.5 million: Endows a Rotary Peace fellow every year</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$1 million: Endows a Rotary Peace fellow every two years</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$1 million: Endows a visiting lecturer every year</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$750,000: Endows a Rotary Peace fellow every three years</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$500,000: Endows a Rotary Peace fellow every four years</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$250,000: Endows one Rotary Peace certificate fellow every year</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$100,000: Endows an annual seminar at a Rotary Peace Center</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$25,000 and up: Provides general support</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b="1" i="1" dirty="0">
                <a:solidFill>
                  <a:srgbClr val="0070C0"/>
                </a:solidFill>
                <a:latin typeface="Calibri" panose="020F0502020204030204" pitchFamily="34" charset="0"/>
                <a:ea typeface="MS PGothic" panose="020B0600070205080204" pitchFamily="34" charset="-128"/>
              </a:rPr>
              <a:t>Rotary Peace Centers directed gifts</a:t>
            </a:r>
            <a:endParaRPr lang="en-US" sz="1800" dirty="0">
              <a:latin typeface="Times New Roman" panose="02020603050405020304" pitchFamily="18" charset="0"/>
              <a:ea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$75,000: Provides funding for a Rotary Peace Fellow to complete a two-year master’s degree program</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$75,000: Provides funding for up to 10 internships or research projects for peace fellows</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$60,000: Provides funding for five fellows enrolled in the three-month professional development certificate program</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$10,000: Provides general support</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b="1" i="1" dirty="0">
                <a:solidFill>
                  <a:srgbClr val="0070C0"/>
                </a:solidFill>
                <a:latin typeface="Calibri" panose="020F0502020204030204" pitchFamily="34" charset="0"/>
                <a:ea typeface="MS PGothic" panose="020B0600070205080204" pitchFamily="34" charset="-128"/>
              </a:rPr>
              <a:t>Rotary Peace Symposium directed gifts</a:t>
            </a:r>
            <a:endParaRPr lang="en-US" sz="1800" dirty="0">
              <a:latin typeface="Times New Roman" panose="02020603050405020304" pitchFamily="18" charset="0"/>
              <a:ea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$400,000-$500,000: Underwrites the cost of the Peace Symposium</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$50,000-$100,000: Provides full funding for a donor-specified element of the peace symposium (speakers, Rotary Peace Fellow travel, etc.)</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$10,000-$25,000: Provides funding for a hosted reception connected to the Peace Symposium</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$10,000 and up: Provides general support for the Peace Symposium</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b="1" i="1" dirty="0">
                <a:solidFill>
                  <a:srgbClr val="0070C0"/>
                </a:solidFill>
                <a:latin typeface="Calibri" panose="020F0502020204030204" pitchFamily="34" charset="0"/>
                <a:ea typeface="MS PGothic" panose="020B0600070205080204" pitchFamily="34" charset="-128"/>
              </a:rPr>
              <a:t>Entrepreneurial named gift for peace</a:t>
            </a:r>
            <a:endParaRPr lang="en-US" sz="1800" dirty="0">
              <a:latin typeface="Times New Roman" panose="02020603050405020304" pitchFamily="18" charset="0"/>
              <a:ea typeface="Times New Roman" panose="02020603050405020304" pitchFamily="18" charset="0"/>
            </a:endParaRPr>
          </a:p>
          <a:p>
            <a:pPr marL="351713" indent="-351713">
              <a:buFont typeface="Arial" panose="020B0604020202020204" pitchFamily="34" charset="0"/>
              <a:buChar char="•"/>
              <a:tabLst>
                <a:tab pos="468950" algn="l"/>
              </a:tabLst>
            </a:pPr>
            <a:r>
              <a:rPr lang="en-US" sz="1800" i="1" dirty="0">
                <a:solidFill>
                  <a:srgbClr val="0070C0"/>
                </a:solidFill>
                <a:latin typeface="Calibri" panose="020F0502020204030204" pitchFamily="34" charset="0"/>
                <a:ea typeface="MS PGothic" panose="020B0600070205080204" pitchFamily="34" charset="-128"/>
                <a:cs typeface="Times New Roman" panose="02020603050405020304" pitchFamily="18" charset="0"/>
              </a:rPr>
              <a:t>$75,000-$1 million: Funds new opportunities within Rotary’s peace programs for global grants and the Rotary Peace Centers, such as workshops and retreats, and other initiatives.</a:t>
            </a:r>
            <a:endParaRPr lang="en-US" sz="18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37900" rtl="0">
              <a:defRPr/>
            </a:pPr>
            <a:fld id="{879FBD34-4A15-4E3A-90E1-E13C0A6F3E0B}" type="slidenum">
              <a:rPr lang="en-US" kern="1200">
                <a:solidFill>
                  <a:prstClr val="black"/>
                </a:solidFill>
                <a:latin typeface="Calibri" panose="020F0502020204030204"/>
                <a:ea typeface="+mn-ea"/>
                <a:cs typeface="+mn-cs"/>
              </a:rPr>
              <a:pPr defTabSz="937900" rtl="0">
                <a:defRPr/>
              </a:pPr>
              <a:t>25</a:t>
            </a:fld>
            <a:endParaRPr lang="en-US"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955848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Robert:  </a:t>
            </a:r>
            <a:r>
              <a:rPr lang="en-US" sz="1800" i="1" dirty="0">
                <a:solidFill>
                  <a:srgbClr val="0070C0"/>
                </a:solidFill>
                <a:latin typeface="Calibri" panose="020F0502020204030204" pitchFamily="34" charset="0"/>
                <a:ea typeface="MS PGothic" panose="020B0600070205080204" pitchFamily="34" charset="-128"/>
              </a:rPr>
              <a:t>You can receive special recognition for your legacy by notifying the Foundation of your commitment.  You can do this by completing a Your Rotary Legacy notification form or submitting notification online at rotary.org/legacy.</a:t>
            </a:r>
            <a:endParaRPr lang="en-US" sz="1800" dirty="0">
              <a:latin typeface="Times New Roman" panose="02020603050405020304" pitchFamily="18" charset="0"/>
              <a:ea typeface="Times New Roman" panose="02020603050405020304" pitchFamily="18" charset="0"/>
            </a:endParaRPr>
          </a:p>
          <a:p>
            <a:r>
              <a:rPr lang="en-US" sz="1800" i="1" dirty="0">
                <a:solidFill>
                  <a:srgbClr val="0070C0"/>
                </a:solidFill>
                <a:latin typeface="Calibri" panose="020F0502020204030204" pitchFamily="34" charset="0"/>
                <a:ea typeface="MS PGothic" panose="020B0600070205080204" pitchFamily="34" charset="-128"/>
              </a:rPr>
              <a:t>When you make a promise of a future commitment to the Endowment or an outright gift of $1,000 to the Endowment, you will be recognized as a Benefactor.  Starting this year, clubs that have 100% member support of the Endowment may be recognized as Rotary’s Promise Clubs. </a:t>
            </a:r>
            <a:endParaRPr lang="en-US" sz="1800" dirty="0">
              <a:latin typeface="Times New Roman" panose="02020603050405020304" pitchFamily="18" charset="0"/>
              <a:ea typeface="Times New Roman" panose="02020603050405020304" pitchFamily="18" charset="0"/>
            </a:endParaRPr>
          </a:p>
          <a:p>
            <a:r>
              <a:rPr lang="en-US" sz="1800" i="1" dirty="0">
                <a:solidFill>
                  <a:srgbClr val="0070C0"/>
                </a:solidFill>
                <a:latin typeface="Calibri" panose="020F0502020204030204" pitchFamily="34" charset="0"/>
                <a:ea typeface="MS PGothic" panose="020B0600070205080204" pitchFamily="34" charset="-128"/>
              </a:rPr>
              <a:t>As you can see on the slide, gifts made during your lifetime count toward Major Donor and Arch </a:t>
            </a:r>
            <a:r>
              <a:rPr lang="en-US" sz="1800" i="1" dirty="0" err="1">
                <a:solidFill>
                  <a:srgbClr val="0070C0"/>
                </a:solidFill>
                <a:latin typeface="Calibri" panose="020F0502020204030204" pitchFamily="34" charset="0"/>
                <a:ea typeface="MS PGothic" panose="020B0600070205080204" pitchFamily="34" charset="-128"/>
              </a:rPr>
              <a:t>Klumph</a:t>
            </a:r>
            <a:r>
              <a:rPr lang="en-US" sz="1800" i="1" dirty="0">
                <a:solidFill>
                  <a:srgbClr val="0070C0"/>
                </a:solidFill>
                <a:latin typeface="Calibri" panose="020F0502020204030204" pitchFamily="34" charset="0"/>
                <a:ea typeface="MS PGothic" panose="020B0600070205080204" pitchFamily="34" charset="-128"/>
              </a:rPr>
              <a:t> Society recognition. </a:t>
            </a:r>
            <a:endParaRPr lang="en-US" sz="1800" dirty="0">
              <a:latin typeface="Times New Roman" panose="02020603050405020304" pitchFamily="18" charset="0"/>
              <a:ea typeface="Times New Roman" panose="02020603050405020304" pitchFamily="18" charset="0"/>
            </a:endParaRPr>
          </a:p>
          <a:p>
            <a:r>
              <a:rPr lang="en-US" sz="1800" i="1" dirty="0">
                <a:solidFill>
                  <a:srgbClr val="0070C0"/>
                </a:solidFill>
                <a:latin typeface="Calibri" panose="020F0502020204030204" pitchFamily="34" charset="0"/>
                <a:ea typeface="MS PGothic" panose="020B0600070205080204" pitchFamily="34" charset="-128"/>
              </a:rPr>
              <a:t>Additionally, the Trustees are pleased to confer membership to the Bequest Society for anyone who tells The Rotary Foundation they have left a legacy of $10,000 or more. Members of this group of dedicated humanitarians receive special Foundation updates, invitations to events, and an exclusive pin or pendant. Rotarians who invest in the Foundation’s future retain their membership regardless of fluctuations in their financial portfolio or other assets. </a:t>
            </a:r>
            <a:endParaRPr lang="en-US" sz="1800" dirty="0">
              <a:latin typeface="Times New Roman" panose="02020603050405020304" pitchFamily="18" charset="0"/>
              <a:ea typeface="Times New Roman" panose="02020603050405020304" pitchFamily="18" charset="0"/>
            </a:endParaRPr>
          </a:p>
          <a:p>
            <a:r>
              <a:rPr lang="en-US" sz="1800" i="1" dirty="0">
                <a:solidFill>
                  <a:srgbClr val="0070C0"/>
                </a:solidFill>
                <a:latin typeface="Calibri" panose="020F0502020204030204" pitchFamily="34" charset="0"/>
                <a:ea typeface="MS PGothic" panose="020B0600070205080204" pitchFamily="34" charset="-128"/>
              </a:rPr>
              <a:t>We also have a special recognition for individuals and couples who substantiate a future gift to The Foundation of $1 million or more.</a:t>
            </a:r>
            <a:endParaRPr lang="en-US" sz="1800" dirty="0">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defTabSz="937900" rtl="0">
              <a:defRPr/>
            </a:pPr>
            <a:fld id="{93C78EDF-7F9E-A94B-AD72-CDE445A65B8A}" type="slidenum">
              <a:rPr lang="en-US" kern="1200">
                <a:solidFill>
                  <a:prstClr val="black"/>
                </a:solidFill>
                <a:latin typeface="Calibri" panose="020F0502020204030204"/>
                <a:ea typeface="+mn-ea"/>
                <a:cs typeface="+mn-cs"/>
              </a:rPr>
              <a:pPr defTabSz="937900" rtl="0">
                <a:defRPr/>
              </a:pPr>
              <a:t>26</a:t>
            </a:fld>
            <a:endParaRPr lang="en-US"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544097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Jerome/Mike:  We are also expanding our reach through Polio Eradication, Rotary’s #1 humanitarian project.</a:t>
            </a:r>
          </a:p>
          <a:p>
            <a:endParaRPr lang="en-US" dirty="0"/>
          </a:p>
          <a:p>
            <a:pPr>
              <a:lnSpc>
                <a:spcPct val="107000"/>
              </a:lnSpc>
              <a:spcAft>
                <a:spcPts val="821"/>
              </a:spcAft>
            </a:pPr>
            <a:r>
              <a:rPr lang="en-US" dirty="0">
                <a:latin typeface="Times New Roman" panose="02020603050405020304" pitchFamily="18" charset="0"/>
                <a:ea typeface="Calibri" panose="020F0502020204030204" pitchFamily="34" charset="0"/>
                <a:cs typeface="Times New Roman" panose="02020603050405020304" pitchFamily="18" charset="0"/>
              </a:rPr>
              <a:t>Mike and Jerome – WHO WE ARE (as EPNCs)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1"/>
              </a:spcAft>
            </a:pPr>
            <a:r>
              <a:rPr lang="en-US" dirty="0">
                <a:latin typeface="Times New Roman" panose="02020603050405020304" pitchFamily="18" charset="0"/>
                <a:ea typeface="Calibri" panose="020F0502020204030204" pitchFamily="34" charset="0"/>
                <a:cs typeface="Times New Roman" panose="02020603050405020304" pitchFamily="18" charset="0"/>
              </a:rPr>
              <a:t>Our role is to foster awareness of polio and advocate for its eradication, as well as to raise funds for our number one humanitarian project at the club and district levels.  We help Rotary raise at least $50 million each year in contributions, District Designated Funds (DDF), and World Fund matches to achieve our annual End Polio Now: Countdown to History fundraising goal.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1"/>
              </a:spcAft>
            </a:pPr>
            <a:r>
              <a:rPr lang="en-US" dirty="0">
                <a:latin typeface="Times New Roman" panose="02020603050405020304" pitchFamily="18" charset="0"/>
                <a:ea typeface="Calibri" panose="020F0502020204030204" pitchFamily="34" charset="0"/>
                <a:cs typeface="Times New Roman" panose="02020603050405020304" pitchFamily="18" charset="0"/>
              </a:rPr>
              <a:t>We understand and communicate: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51713" indent="-351713">
              <a:lnSpc>
                <a:spcPct val="107000"/>
              </a:lnSpc>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Inclusion in Rotary’s Action Plan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51713" indent="-351713">
              <a:lnSpc>
                <a:spcPct val="107000"/>
              </a:lnSpc>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The progress of the global polio eradication effort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51713" indent="-351713">
              <a:lnSpc>
                <a:spcPct val="107000"/>
              </a:lnSpc>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PolioPlus fundraising goals and priorities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51713" indent="-351713">
              <a:lnSpc>
                <a:spcPct val="107000"/>
              </a:lnSpc>
              <a:spcAft>
                <a:spcPts val="821"/>
              </a:spcAft>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Opportunities to raise money for the PolioPlus Fund</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1"/>
              </a:spcAft>
            </a:pPr>
            <a:r>
              <a:rPr lang="en-US" dirty="0">
                <a:latin typeface="Times New Roman" panose="02020603050405020304" pitchFamily="18" charset="0"/>
                <a:ea typeface="Calibri" panose="020F0502020204030204" pitchFamily="34" charset="0"/>
                <a:cs typeface="Times New Roman" panose="02020603050405020304" pitchFamily="18" charset="0"/>
              </a:rPr>
              <a:t>We promote locally and regionally: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51713" indent="-351713">
              <a:lnSpc>
                <a:spcPct val="107000"/>
              </a:lnSpc>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Continuous support for achieving a polio-free world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51713" indent="-351713">
              <a:lnSpc>
                <a:spcPct val="107000"/>
              </a:lnSpc>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Use of Rotary Foundation giving tools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51713" indent="-351713">
              <a:lnSpc>
                <a:spcPct val="107000"/>
              </a:lnSpc>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Increasing the number of clubs that support the PolioPlus program</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51713" indent="-351713">
              <a:lnSpc>
                <a:spcPct val="107000"/>
              </a:lnSpc>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Allocation of 20% or more of districts’ DDF to the PolioPlus Fund</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1"/>
              </a:spcAft>
            </a:pPr>
            <a:r>
              <a:rPr lang="en-US" dirty="0">
                <a:latin typeface="Times New Roman" panose="02020603050405020304" pitchFamily="18" charset="0"/>
                <a:ea typeface="Calibri" panose="020F0502020204030204" pitchFamily="34" charset="0"/>
                <a:cs typeface="Times New Roman" panose="02020603050405020304" pitchFamily="18" charset="0"/>
              </a:rPr>
              <a:t>We are resources for all of you to use in our efforts to eradicate polio.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defTabSz="937900" rtl="0">
              <a:defRPr/>
            </a:pPr>
            <a:fld id="{EA25D99D-94F9-428D-96A3-385E7E0D545D}" type="slidenum">
              <a:rPr lang="en-US" kern="1200">
                <a:solidFill>
                  <a:prstClr val="black"/>
                </a:solidFill>
                <a:latin typeface="Calibri" panose="020F0502020204030204"/>
                <a:ea typeface="+mn-ea"/>
                <a:cs typeface="+mn-cs"/>
              </a:rPr>
              <a:pPr defTabSz="937900" rtl="0">
                <a:defRPr/>
              </a:pPr>
              <a:t>27</a:t>
            </a:fld>
            <a:endParaRPr lang="en-US"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722694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1271588"/>
            <a:ext cx="6100762" cy="3432175"/>
          </a:xfrm>
        </p:spPr>
      </p:sp>
      <p:sp>
        <p:nvSpPr>
          <p:cNvPr id="3" name="Notes Placeholder 2"/>
          <p:cNvSpPr>
            <a:spLocks noGrp="1"/>
          </p:cNvSpPr>
          <p:nvPr>
            <p:ph type="body" idx="1"/>
          </p:nvPr>
        </p:nvSpPr>
        <p:spPr>
          <a:xfrm>
            <a:off x="706340" y="4972507"/>
            <a:ext cx="5650722" cy="3682029"/>
          </a:xfrm>
        </p:spPr>
        <p:txBody>
          <a:bodyPr/>
          <a:lstStyle/>
          <a:p>
            <a:pPr>
              <a:defRPr/>
            </a:pPr>
            <a:r>
              <a:rPr lang="en-US" dirty="0"/>
              <a:t>Donors can also make major gifts to the Endowment Fund. </a:t>
            </a:r>
            <a:endParaRPr lang="en-US" dirty="0">
              <a:ea typeface="Calibri"/>
              <a:cs typeface="Calibri"/>
            </a:endParaRPr>
          </a:p>
          <a:p>
            <a:endParaRPr lang="en-US" dirty="0"/>
          </a:p>
          <a:p>
            <a:pPr defTabSz="937623">
              <a:defRPr/>
            </a:pPr>
            <a:r>
              <a:rPr lang="en-US" sz="2300" dirty="0">
                <a:solidFill>
                  <a:prstClr val="white"/>
                </a:solidFill>
                <a:latin typeface="Arial"/>
                <a:cs typeface="Arial"/>
              </a:rPr>
              <a:t>What’s different about the Endowment fund is that gifts to this fund are not spent, but are invested forever, and </a:t>
            </a:r>
            <a:r>
              <a:rPr lang="en-US" sz="2300" b="1" dirty="0">
                <a:solidFill>
                  <a:prstClr val="white"/>
                </a:solidFill>
                <a:latin typeface="Arial"/>
                <a:cs typeface="Arial"/>
              </a:rPr>
              <a:t>only the </a:t>
            </a:r>
            <a:r>
              <a:rPr lang="en-US" sz="2300" b="1" dirty="0">
                <a:solidFill>
                  <a:srgbClr val="F8B63E"/>
                </a:solidFill>
                <a:latin typeface="Arial"/>
                <a:cs typeface="Arial"/>
              </a:rPr>
              <a:t>spendable earnings </a:t>
            </a:r>
            <a:r>
              <a:rPr lang="en-US" sz="2300" dirty="0">
                <a:solidFill>
                  <a:srgbClr val="F8B63E"/>
                </a:solidFill>
                <a:latin typeface="Arial"/>
                <a:cs typeface="Arial"/>
              </a:rPr>
              <a:t>of these investments </a:t>
            </a:r>
            <a:r>
              <a:rPr lang="en-US" sz="2300" dirty="0">
                <a:solidFill>
                  <a:prstClr val="white"/>
                </a:solidFill>
                <a:latin typeface="Arial"/>
                <a:cs typeface="Arial"/>
              </a:rPr>
              <a:t>are used to support TRF grant programs. And what’s more is that donor can specify what they would like to support via the Endowment Fund. The options are:</a:t>
            </a:r>
          </a:p>
          <a:p>
            <a:pPr marL="293001" indent="-293001" defTabSz="937623">
              <a:buFont typeface="Arial" panose="020B0604020202020204" pitchFamily="34" charset="0"/>
              <a:buChar char="•"/>
              <a:defRPr/>
            </a:pPr>
            <a:endParaRPr lang="en-US" sz="2300" dirty="0">
              <a:solidFill>
                <a:prstClr val="white"/>
              </a:solidFill>
              <a:latin typeface="Arial" panose="020B0604020202020204" pitchFamily="34" charset="0"/>
              <a:cs typeface="Arial" panose="020B0604020202020204" pitchFamily="34" charset="0"/>
            </a:endParaRPr>
          </a:p>
          <a:p>
            <a:pPr marL="761168" lvl="1" indent="-292355">
              <a:buFont typeface="Arial" panose="020B0604020202020204" pitchFamily="34" charset="0"/>
              <a:buChar char="•"/>
              <a:defRPr/>
            </a:pPr>
            <a:r>
              <a:rPr lang="en-US" sz="2300" b="1" dirty="0">
                <a:solidFill>
                  <a:prstClr val="white"/>
                </a:solidFill>
                <a:latin typeface="Arial"/>
                <a:cs typeface="Arial"/>
              </a:rPr>
              <a:t>World Fund </a:t>
            </a:r>
            <a:r>
              <a:rPr lang="en-US" sz="2300" dirty="0">
                <a:solidFill>
                  <a:prstClr val="white"/>
                </a:solidFill>
                <a:latin typeface="Arial"/>
                <a:cs typeface="Arial"/>
              </a:rPr>
              <a:t>(where the need is greatest)</a:t>
            </a:r>
          </a:p>
          <a:p>
            <a:pPr marL="761168" lvl="1" indent="-292355">
              <a:buFont typeface="Arial" panose="020B0604020202020204" pitchFamily="34" charset="0"/>
              <a:buChar char="•"/>
              <a:defRPr/>
            </a:pPr>
            <a:r>
              <a:rPr lang="en-US" sz="2300" b="1" dirty="0">
                <a:solidFill>
                  <a:prstClr val="white"/>
                </a:solidFill>
                <a:latin typeface="Arial"/>
                <a:cs typeface="Arial"/>
              </a:rPr>
              <a:t>SHARE</a:t>
            </a:r>
            <a:r>
              <a:rPr lang="en-US" sz="2300" dirty="0">
                <a:solidFill>
                  <a:prstClr val="white"/>
                </a:solidFill>
                <a:latin typeface="Arial"/>
                <a:cs typeface="Arial"/>
              </a:rPr>
              <a:t> (tied to a specific district)</a:t>
            </a:r>
          </a:p>
          <a:p>
            <a:pPr marL="761168" lvl="1" indent="-292355">
              <a:buFont typeface="Arial" panose="020B0604020202020204" pitchFamily="34" charset="0"/>
              <a:buChar char="•"/>
              <a:defRPr/>
            </a:pPr>
            <a:r>
              <a:rPr lang="en-US" sz="2300" b="1" dirty="0">
                <a:solidFill>
                  <a:prstClr val="white"/>
                </a:solidFill>
                <a:latin typeface="Arial"/>
                <a:cs typeface="Arial"/>
              </a:rPr>
              <a:t>The Rotary Peace Centers</a:t>
            </a:r>
          </a:p>
          <a:p>
            <a:pPr marL="761168" lvl="1" indent="-292355">
              <a:buFont typeface="Arial" panose="020B0604020202020204" pitchFamily="34" charset="0"/>
              <a:buChar char="•"/>
              <a:defRPr/>
            </a:pPr>
            <a:r>
              <a:rPr lang="en-US" sz="2300" b="1" dirty="0">
                <a:solidFill>
                  <a:prstClr val="white"/>
                </a:solidFill>
                <a:latin typeface="Arial"/>
                <a:cs typeface="Arial"/>
              </a:rPr>
              <a:t>One of the seven Areas of Focus of the Rotary Foundation</a:t>
            </a:r>
            <a:r>
              <a:rPr lang="en-US" sz="2300" dirty="0">
                <a:solidFill>
                  <a:prstClr val="white"/>
                </a:solidFill>
                <a:latin typeface="Arial"/>
                <a:cs typeface="Arial"/>
              </a:rPr>
              <a:t>. This support will go to Global Grants, which are always in an Area of Focus. </a:t>
            </a:r>
            <a:endParaRPr lang="en-US" sz="2300" dirty="0">
              <a:solidFill>
                <a:prstClr val="white"/>
              </a:solidFill>
              <a:latin typeface="Arial" panose="020B0604020202020204" pitchFamily="34" charset="0"/>
              <a:cs typeface="Arial" panose="020B0604020202020204" pitchFamily="34" charset="0"/>
            </a:endParaRPr>
          </a:p>
          <a:p>
            <a:pPr defTabSz="937623">
              <a:defRPr/>
            </a:pPr>
            <a:endParaRPr lang="en-US" sz="2300" dirty="0">
              <a:solidFill>
                <a:prstClr val="white"/>
              </a:solidFill>
              <a:latin typeface="Arial" panose="020B0604020202020204" pitchFamily="34" charset="0"/>
              <a:cs typeface="Arial" panose="020B0604020202020204" pitchFamily="34" charset="0"/>
            </a:endParaRPr>
          </a:p>
          <a:p>
            <a:pPr marL="292355" indent="-292355">
              <a:buFont typeface="Arial" panose="020B0604020202020204" pitchFamily="34" charset="0"/>
              <a:buChar char="•"/>
              <a:defRPr/>
            </a:pPr>
            <a:r>
              <a:rPr lang="en-US" sz="2300" dirty="0">
                <a:solidFill>
                  <a:prstClr val="white"/>
                </a:solidFill>
                <a:latin typeface="Arial"/>
                <a:cs typeface="Arial"/>
              </a:rPr>
              <a:t>Gifts to the endowment can be made </a:t>
            </a:r>
            <a:r>
              <a:rPr lang="en-US" sz="2300" b="1" dirty="0">
                <a:solidFill>
                  <a:srgbClr val="F8B63E"/>
                </a:solidFill>
                <a:latin typeface="Arial"/>
                <a:cs typeface="Arial"/>
              </a:rPr>
              <a:t>today</a:t>
            </a:r>
            <a:r>
              <a:rPr lang="en-US" sz="2300" dirty="0">
                <a:solidFill>
                  <a:prstClr val="white"/>
                </a:solidFill>
                <a:latin typeface="Arial"/>
                <a:cs typeface="Arial"/>
              </a:rPr>
              <a:t>, or </a:t>
            </a:r>
            <a:r>
              <a:rPr lang="en-US" sz="2300" b="1" dirty="0">
                <a:solidFill>
                  <a:srgbClr val="F8B63E"/>
                </a:solidFill>
                <a:latin typeface="Arial"/>
                <a:cs typeface="Arial"/>
              </a:rPr>
              <a:t>in the future</a:t>
            </a:r>
            <a:r>
              <a:rPr lang="en-US" sz="2300" b="1" dirty="0">
                <a:solidFill>
                  <a:prstClr val="white"/>
                </a:solidFill>
                <a:latin typeface="Arial"/>
                <a:cs typeface="Arial"/>
              </a:rPr>
              <a:t> </a:t>
            </a:r>
            <a:r>
              <a:rPr lang="en-US" sz="2300" dirty="0">
                <a:solidFill>
                  <a:prstClr val="white"/>
                </a:solidFill>
                <a:latin typeface="Arial"/>
                <a:cs typeface="Arial"/>
              </a:rPr>
              <a:t>through a bequest. </a:t>
            </a:r>
            <a:endParaRPr lang="en-US" sz="2300" dirty="0">
              <a:solidFill>
                <a:prstClr val="white"/>
              </a:solidFill>
              <a:latin typeface="Arial" panose="020B0604020202020204" pitchFamily="34" charset="0"/>
              <a:cs typeface="Arial" panose="020B0604020202020204" pitchFamily="34" charset="0"/>
            </a:endParaRPr>
          </a:p>
          <a:p>
            <a:pPr marL="293001" indent="-293001">
              <a:buFont typeface="Arial" panose="020B0604020202020204" pitchFamily="34" charset="0"/>
              <a:buChar char="•"/>
              <a:defRPr/>
            </a:pPr>
            <a:endParaRPr lang="en-US" sz="2300" dirty="0">
              <a:solidFill>
                <a:prstClr val="white"/>
              </a:solidFill>
              <a:latin typeface="Arial" panose="020B0604020202020204" pitchFamily="34" charset="0"/>
              <a:cs typeface="Arial" panose="020B0604020202020204" pitchFamily="34" charset="0"/>
            </a:endParaRPr>
          </a:p>
          <a:p>
            <a:pPr marL="292355" indent="-292355" defTabSz="937623">
              <a:buFont typeface="Arial" panose="020B0604020202020204" pitchFamily="34" charset="0"/>
              <a:buChar char="•"/>
              <a:defRPr/>
            </a:pPr>
            <a:r>
              <a:rPr lang="en-US" sz="2300" dirty="0">
                <a:solidFill>
                  <a:prstClr val="white"/>
                </a:solidFill>
                <a:latin typeface="Arial"/>
                <a:cs typeface="Arial"/>
              </a:rPr>
              <a:t>And there is the option to create a </a:t>
            </a:r>
            <a:r>
              <a:rPr lang="en-US" sz="2300" b="1" dirty="0">
                <a:solidFill>
                  <a:srgbClr val="F8B63E"/>
                </a:solidFill>
                <a:latin typeface="Arial"/>
                <a:cs typeface="Arial"/>
              </a:rPr>
              <a:t>Named Endowed Fund</a:t>
            </a:r>
            <a:r>
              <a:rPr lang="en-US" sz="2300" dirty="0">
                <a:solidFill>
                  <a:srgbClr val="F8B63E"/>
                </a:solidFill>
                <a:latin typeface="Arial"/>
                <a:cs typeface="Arial"/>
              </a:rPr>
              <a:t>. This is one of the most attractive opportunities donors have within the menu of the giving options of the Rotary Foundation. It is a form of personalized philanthropy that allows donors to have a lasting impact and leave a personal Rotary legacy. Let’s look at this this in more detail.</a:t>
            </a:r>
          </a:p>
          <a:p>
            <a:pPr marL="293001" indent="-293001">
              <a:buFont typeface="Arial" panose="020B0604020202020204" pitchFamily="34" charset="0"/>
              <a:buChar char="•"/>
              <a:defRPr/>
            </a:pPr>
            <a:endParaRPr lang="en-US" sz="2300" dirty="0">
              <a:solidFill>
                <a:prstClr val="white"/>
              </a:solidFill>
              <a:latin typeface="Arial" panose="020B0604020202020204" pitchFamily="34" charset="0"/>
              <a:cs typeface="Arial" panose="020B0604020202020204" pitchFamily="34" charset="0"/>
            </a:endParaRPr>
          </a:p>
          <a:p>
            <a:pPr>
              <a:defRPr/>
            </a:pPr>
            <a:endParaRPr lang="en-US" sz="2300" dirty="0">
              <a:solidFill>
                <a:prstClr val="white"/>
              </a:solidFill>
              <a:latin typeface="Arial" panose="020B0604020202020204" pitchFamily="34" charset="0"/>
              <a:cs typeface="Arial" panose="020B0604020202020204" pitchFamily="34" charset="0"/>
            </a:endParaRPr>
          </a:p>
          <a:p>
            <a:endParaRPr lang="de-CH" dirty="0"/>
          </a:p>
        </p:txBody>
      </p:sp>
      <p:sp>
        <p:nvSpPr>
          <p:cNvPr id="4" name="Slide Number Placeholder 3"/>
          <p:cNvSpPr>
            <a:spLocks noGrp="1"/>
          </p:cNvSpPr>
          <p:nvPr>
            <p:ph type="sldNum" sz="quarter" idx="10"/>
          </p:nvPr>
        </p:nvSpPr>
        <p:spPr/>
        <p:txBody>
          <a:bodyPr/>
          <a:lstStyle/>
          <a:p>
            <a:pPr defTabSz="937623" rtl="0">
              <a:defRPr/>
            </a:pPr>
            <a:fld id="{55CB2294-2815-0641-BA18-00635844A3C8}" type="slidenum">
              <a:rPr lang="en-US" kern="1200">
                <a:solidFill>
                  <a:prstClr val="black"/>
                </a:solidFill>
                <a:latin typeface="Calibri" panose="020F0502020204030204"/>
                <a:ea typeface="+mn-ea"/>
                <a:cs typeface="+mn-cs"/>
              </a:rPr>
              <a:pPr defTabSz="937623" rtl="0">
                <a:defRPr/>
              </a:pPr>
              <a:t>29</a:t>
            </a:fld>
            <a:endParaRPr lang="en-US"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756363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is an example of the performance of a named endowed fund. It shows a gift of 25,000 US$ made in 1997. </a:t>
            </a:r>
          </a:p>
          <a:p>
            <a:endParaRPr lang="en-US" dirty="0">
              <a:ea typeface="Calibri"/>
              <a:cs typeface="Calibri"/>
            </a:endParaRPr>
          </a:p>
          <a:p>
            <a:r>
              <a:rPr lang="en-US" dirty="0">
                <a:ea typeface="Calibri"/>
                <a:cs typeface="Calibri"/>
              </a:rPr>
              <a:t>25 years later, the NEF is worth more than 32,000 US$, but at the same time, over 30,000 US$ in spendable earnings became available and was spent on TRF grant programs, according to the wishes of the donor. </a:t>
            </a:r>
          </a:p>
          <a:p>
            <a:endParaRPr lang="en-US" dirty="0">
              <a:cs typeface="Calibri"/>
            </a:endParaRPr>
          </a:p>
          <a:p>
            <a:r>
              <a:rPr lang="en-US" dirty="0">
                <a:cs typeface="Calibri"/>
              </a:rPr>
              <a:t>This graph illustrates very clearly how giving to the Endowment has a lasting impact. </a:t>
            </a:r>
            <a:endParaRPr lang="en-US" dirty="0"/>
          </a:p>
        </p:txBody>
      </p:sp>
      <p:sp>
        <p:nvSpPr>
          <p:cNvPr id="4" name="Slide Number Placeholder 3"/>
          <p:cNvSpPr>
            <a:spLocks noGrp="1"/>
          </p:cNvSpPr>
          <p:nvPr>
            <p:ph type="sldNum" sz="quarter" idx="5"/>
          </p:nvPr>
        </p:nvSpPr>
        <p:spPr/>
        <p:txBody>
          <a:bodyPr/>
          <a:lstStyle/>
          <a:p>
            <a:pPr defTabSz="937900" rtl="0">
              <a:defRPr/>
            </a:pPr>
            <a:fld id="{55CB2294-2815-0641-BA18-00635844A3C8}" type="slidenum">
              <a:rPr lang="en-US" kern="1200">
                <a:solidFill>
                  <a:prstClr val="black"/>
                </a:solidFill>
                <a:latin typeface="Aptos" panose="02110004020202020204"/>
                <a:ea typeface="+mn-ea"/>
                <a:cs typeface="+mn-cs"/>
              </a:rPr>
              <a:pPr defTabSz="937900" rtl="0">
                <a:defRPr/>
              </a:pPr>
              <a:t>30</a:t>
            </a:fld>
            <a:endParaRPr lang="en-US"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27541704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 :  Just as there are individual recognitions, there are club recognitions for those clubs which create a culture of giving and support for The Rotary Foundation,  including 100% Paul Harris Fellow Clubs, 100% Paul Harris Society Clubs, 100% Foundation Giving Clubs, 100% Rotary’s Promise Clubs, Every Rotary, Every Year Clubs, and top per capita giving clubs, and Rotaract Giving clubs.  </a:t>
            </a:r>
          </a:p>
          <a:p>
            <a:endParaRPr lang="en-US" dirty="0"/>
          </a:p>
        </p:txBody>
      </p:sp>
      <p:sp>
        <p:nvSpPr>
          <p:cNvPr id="4" name="Slide Number Placeholder 3"/>
          <p:cNvSpPr>
            <a:spLocks noGrp="1"/>
          </p:cNvSpPr>
          <p:nvPr>
            <p:ph type="sldNum" sz="quarter" idx="5"/>
          </p:nvPr>
        </p:nvSpPr>
        <p:spPr/>
        <p:txBody>
          <a:bodyPr/>
          <a:lstStyle/>
          <a:p>
            <a:pPr defTabSz="937900" rtl="0">
              <a:defRPr/>
            </a:pPr>
            <a:fld id="{879FBD34-4A15-4E3A-90E1-E13C0A6F3E0B}" type="slidenum">
              <a:rPr lang="en-US" kern="1200">
                <a:solidFill>
                  <a:prstClr val="black"/>
                </a:solidFill>
                <a:latin typeface="Calibri" panose="020F0502020204030204"/>
                <a:ea typeface="+mn-ea"/>
                <a:cs typeface="+mn-cs"/>
              </a:rPr>
              <a:pPr defTabSz="937900" rtl="0">
                <a:defRPr/>
              </a:pPr>
              <a:t>31</a:t>
            </a:fld>
            <a:endParaRPr lang="en-US"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502451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0237FF-8110-4F80-898C-E6EAF518DCA0}" type="slidenum">
              <a:rPr lang="en-US" smtClean="0"/>
              <a:t>33</a:t>
            </a:fld>
            <a:endParaRPr lang="en-US"/>
          </a:p>
        </p:txBody>
      </p:sp>
    </p:spTree>
    <p:extLst>
      <p:ext uri="{BB962C8B-B14F-4D97-AF65-F5344CB8AC3E}">
        <p14:creationId xmlns:p14="http://schemas.microsoft.com/office/powerpoint/2010/main" val="2075921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1713" indent="-351713">
              <a:buFont typeface="Symbol" panose="05050102010706020507" pitchFamily="18" charset="2"/>
              <a:buChar char=""/>
            </a:pPr>
            <a:r>
              <a:rPr lang="en-US" sz="1800" kern="100" dirty="0">
                <a:latin typeface="Times New Roman" panose="02020603050405020304" pitchFamily="18" charset="0"/>
                <a:ea typeface="Aptos" panose="020B0004020202020204" pitchFamily="34" charset="0"/>
                <a:cs typeface="Times New Roman" panose="02020603050405020304" pitchFamily="18" charset="0"/>
              </a:rPr>
              <a:t>These are the 4 Priorities of the Action Plan:</a:t>
            </a:r>
          </a:p>
          <a:p>
            <a:pPr marL="351713" indent="-351713">
              <a:buFont typeface="Wingdings" panose="05000000000000000000" pitchFamily="2" charset="2"/>
              <a:buChar char=""/>
            </a:pPr>
            <a:r>
              <a:rPr lang="en-US" sz="1800" b="1" kern="100" dirty="0">
                <a:latin typeface="Times New Roman" panose="02020603050405020304" pitchFamily="18" charset="0"/>
                <a:ea typeface="Aptos" panose="020B0004020202020204" pitchFamily="34" charset="0"/>
                <a:cs typeface="Times New Roman" panose="02020603050405020304" pitchFamily="18" charset="0"/>
              </a:rPr>
              <a:t>Impact</a:t>
            </a:r>
            <a:r>
              <a:rPr lang="en-US" sz="1800" kern="100" dirty="0">
                <a:latin typeface="Times New Roman" panose="02020603050405020304" pitchFamily="18" charset="0"/>
                <a:ea typeface="Aptos" panose="020B0004020202020204" pitchFamily="34" charset="0"/>
                <a:cs typeface="Times New Roman" panose="02020603050405020304" pitchFamily="18" charset="0"/>
              </a:rPr>
              <a:t>: We want to put our resources behind programs that will have the greatest impact and that align with our areas of focus.</a:t>
            </a:r>
          </a:p>
          <a:p>
            <a:pPr marL="351713" indent="-351713">
              <a:buFont typeface="Wingdings" panose="05000000000000000000" pitchFamily="2" charset="2"/>
              <a:buChar char=""/>
            </a:pPr>
            <a:r>
              <a:rPr lang="en-US" sz="1800" b="1" kern="100" dirty="0">
                <a:latin typeface="Times New Roman" panose="02020603050405020304" pitchFamily="18" charset="0"/>
                <a:ea typeface="Aptos" panose="020B0004020202020204" pitchFamily="34" charset="0"/>
                <a:cs typeface="Times New Roman" panose="02020603050405020304" pitchFamily="18" charset="0"/>
              </a:rPr>
              <a:t>Reach</a:t>
            </a:r>
            <a:r>
              <a:rPr lang="en-US" sz="1800" kern="100" dirty="0">
                <a:latin typeface="Times New Roman" panose="02020603050405020304" pitchFamily="18" charset="0"/>
                <a:ea typeface="Aptos" panose="020B0004020202020204" pitchFamily="34" charset="0"/>
                <a:cs typeface="Times New Roman" panose="02020603050405020304" pitchFamily="18" charset="0"/>
              </a:rPr>
              <a:t>: We’re committed to exemplifying and embracing diversity, equity, and inclusion (DEI) in everything we do.</a:t>
            </a:r>
          </a:p>
          <a:p>
            <a:pPr marL="351713" indent="-351713">
              <a:buFont typeface="Wingdings" panose="05000000000000000000" pitchFamily="2" charset="2"/>
              <a:buChar char=""/>
            </a:pPr>
            <a:r>
              <a:rPr lang="en-US" sz="1800" b="1" kern="100" dirty="0">
                <a:latin typeface="Times New Roman" panose="02020603050405020304" pitchFamily="18" charset="0"/>
                <a:ea typeface="Aptos" panose="020B0004020202020204" pitchFamily="34" charset="0"/>
                <a:cs typeface="Times New Roman" panose="02020603050405020304" pitchFamily="18" charset="0"/>
              </a:rPr>
              <a:t>Engage</a:t>
            </a:r>
            <a:r>
              <a:rPr lang="en-US" sz="1800" kern="100" dirty="0">
                <a:latin typeface="Times New Roman" panose="02020603050405020304" pitchFamily="18" charset="0"/>
                <a:ea typeface="Aptos" panose="020B0004020202020204" pitchFamily="34" charset="0"/>
                <a:cs typeface="Times New Roman" panose="02020603050405020304" pitchFamily="18" charset="0"/>
              </a:rPr>
              <a:t>: We’re tearing down the walls between “us” and “them” and focusing on participants.</a:t>
            </a:r>
          </a:p>
          <a:p>
            <a:pPr marL="351713" indent="-351713">
              <a:buFont typeface="Wingdings" panose="05000000000000000000" pitchFamily="2" charset="2"/>
              <a:buChar char=""/>
            </a:pPr>
            <a:r>
              <a:rPr lang="en-US" sz="1800" b="1" kern="100" dirty="0">
                <a:latin typeface="Times New Roman" panose="02020603050405020304" pitchFamily="18" charset="0"/>
                <a:ea typeface="Aptos" panose="020B0004020202020204" pitchFamily="34" charset="0"/>
                <a:cs typeface="Times New Roman" panose="02020603050405020304" pitchFamily="18" charset="0"/>
              </a:rPr>
              <a:t>Adapt</a:t>
            </a:r>
            <a:r>
              <a:rPr lang="en-US" sz="1800" kern="100" dirty="0">
                <a:latin typeface="Times New Roman" panose="02020603050405020304" pitchFamily="18" charset="0"/>
                <a:ea typeface="Aptos" panose="020B0004020202020204" pitchFamily="34" charset="0"/>
                <a:cs typeface="Times New Roman" panose="02020603050405020304" pitchFamily="18" charset="0"/>
              </a:rPr>
              <a:t>: We’re streamlining operations so we can be more agile and responsive.</a:t>
            </a:r>
          </a:p>
          <a:p>
            <a:endParaRPr lang="en-US" dirty="0"/>
          </a:p>
        </p:txBody>
      </p:sp>
      <p:sp>
        <p:nvSpPr>
          <p:cNvPr id="4" name="Slide Number Placeholder 3"/>
          <p:cNvSpPr>
            <a:spLocks noGrp="1"/>
          </p:cNvSpPr>
          <p:nvPr>
            <p:ph type="sldNum" sz="quarter" idx="5"/>
          </p:nvPr>
        </p:nvSpPr>
        <p:spPr/>
        <p:txBody>
          <a:bodyPr/>
          <a:lstStyle/>
          <a:p>
            <a:fld id="{77AC4BDE-2100-4F0B-8637-E1B4FCCB95EA}" type="slidenum">
              <a:rPr lang="en-US" smtClean="0"/>
              <a:t>3</a:t>
            </a:fld>
            <a:endParaRPr lang="en-US"/>
          </a:p>
        </p:txBody>
      </p:sp>
    </p:spTree>
    <p:extLst>
      <p:ext uri="{BB962C8B-B14F-4D97-AF65-F5344CB8AC3E}">
        <p14:creationId xmlns:p14="http://schemas.microsoft.com/office/powerpoint/2010/main" val="12622016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PAS  Any Questions?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Thank you …..</a:t>
            </a:r>
          </a:p>
        </p:txBody>
      </p:sp>
      <p:sp>
        <p:nvSpPr>
          <p:cNvPr id="4" name="Slide Number Placeholder 3"/>
          <p:cNvSpPr>
            <a:spLocks noGrp="1"/>
          </p:cNvSpPr>
          <p:nvPr>
            <p:ph type="sldNum" sz="quarter" idx="5"/>
          </p:nvPr>
        </p:nvSpPr>
        <p:spPr/>
        <p:txBody>
          <a:bodyPr/>
          <a:lstStyle/>
          <a:p>
            <a:pPr defTabSz="937623" rtl="0">
              <a:defRPr/>
            </a:pPr>
            <a:fld id="{084A5000-75FE-49D9-BB85-DAD50B85F93A}" type="slidenum">
              <a:rPr lang="en-US" kern="1200">
                <a:solidFill>
                  <a:prstClr val="black"/>
                </a:solidFill>
                <a:latin typeface="Aptos" panose="02110004020202020204"/>
                <a:ea typeface="+mn-ea"/>
                <a:cs typeface="+mn-cs"/>
              </a:rPr>
              <a:pPr defTabSz="937623" rtl="0">
                <a:defRPr/>
              </a:pPr>
              <a:t>34</a:t>
            </a:fld>
            <a:endParaRPr lang="en-US"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1688782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0070C0"/>
                </a:solidFill>
                <a:latin typeface="Arial" panose="020B0604020202020204" pitchFamily="34" charset="0"/>
                <a:ea typeface="MS PGothic" panose="020B0600070205080204" pitchFamily="34" charset="-128"/>
                <a:cs typeface="ヒラギノ角ゴ Pro W3"/>
              </a:rPr>
              <a:t>Sam – </a:t>
            </a:r>
            <a:r>
              <a:rPr lang="en-US" i="1" dirty="0">
                <a:solidFill>
                  <a:srgbClr val="0070C0"/>
                </a:solidFill>
                <a:latin typeface="Calibri" panose="020F0502020204030204" pitchFamily="34" charset="0"/>
                <a:ea typeface="MS PGothic" panose="020B0600070205080204" pitchFamily="34" charset="-128"/>
              </a:rPr>
              <a:t>On behalf of the Zones 30 &amp; 31 Foundation Teams, welcome to the ABC’s of The Rotary Foundation.  I am Sam Adams, your Zone 30 RRFC.  Joining us tonight are my counterpart, Pamela Stewart, your Zone 31 RRFC, Zone 30 EPNC Jerome Bannister, Zone 31 EPNC Mike Groom, Zone 30 EMGA Robert Huffman, Zone 31 EMGA Ted Huffhines, and our team members, Debbie Alexander-Davis, Deb Cheney,  Jane Roush, M.J. Shackleford, Larry Titus, Suzanne Ellerbrock, Paul Reinert, Lance Singleton, Jennifer Van Houtte, and Bill Walker.</a:t>
            </a:r>
            <a:endParaRPr lang="en-US" dirty="0"/>
          </a:p>
        </p:txBody>
      </p:sp>
      <p:sp>
        <p:nvSpPr>
          <p:cNvPr id="4" name="Slide Number Placeholder 3"/>
          <p:cNvSpPr>
            <a:spLocks noGrp="1"/>
          </p:cNvSpPr>
          <p:nvPr>
            <p:ph type="sldNum" sz="quarter" idx="5"/>
          </p:nvPr>
        </p:nvSpPr>
        <p:spPr/>
        <p:txBody>
          <a:bodyPr/>
          <a:lstStyle/>
          <a:p>
            <a:fld id="{EA25D99D-94F9-428D-96A3-385E7E0D545D}" type="slidenum">
              <a:rPr lang="en-US" smtClean="0"/>
              <a:t>4</a:t>
            </a:fld>
            <a:endParaRPr lang="en-US"/>
          </a:p>
        </p:txBody>
      </p:sp>
    </p:spTree>
    <p:extLst>
      <p:ext uri="{BB962C8B-B14F-4D97-AF65-F5344CB8AC3E}">
        <p14:creationId xmlns:p14="http://schemas.microsoft.com/office/powerpoint/2010/main" val="2818917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ea typeface="Calibri"/>
                <a:cs typeface="Calibri"/>
              </a:rPr>
              <a:t>We all have a reason why we do what we do, a passion, a dream ….</a:t>
            </a:r>
          </a:p>
          <a:p>
            <a:pPr>
              <a:defRPr/>
            </a:pPr>
            <a:endParaRPr lang="en-US" dirty="0">
              <a:ea typeface="Calibri"/>
              <a:cs typeface="Calibri"/>
            </a:endParaRPr>
          </a:p>
          <a:p>
            <a:pPr>
              <a:defRPr/>
            </a:pPr>
            <a:endParaRPr lang="en-US" dirty="0">
              <a:ea typeface="Calibri"/>
              <a:cs typeface="Calibri"/>
            </a:endParaRPr>
          </a:p>
          <a:p>
            <a:pPr>
              <a:tabLst>
                <a:tab pos="234405" algn="l"/>
                <a:tab pos="468811" algn="l"/>
              </a:tabLst>
            </a:pPr>
            <a:endParaRPr lang="en-US" dirty="0">
              <a:solidFill>
                <a:srgbClr val="000000"/>
              </a:solidFill>
              <a:effectLst/>
              <a:latin typeface="Calibri" panose="020F0502020204030204" pitchFamily="34" charset="0"/>
              <a:ea typeface="Calibri"/>
              <a:cs typeface="Calibri"/>
            </a:endParaRPr>
          </a:p>
          <a:p>
            <a:pPr algn="just">
              <a:lnSpc>
                <a:spcPct val="115000"/>
              </a:lnSpc>
              <a:spcBef>
                <a:spcPts val="1026"/>
              </a:spcBef>
              <a:spcAft>
                <a:spcPts val="308"/>
              </a:spcAft>
              <a:tabLst>
                <a:tab pos="234405" algn="l"/>
                <a:tab pos="468811" algn="l"/>
              </a:tabLst>
            </a:pPr>
            <a:r>
              <a:rPr lang="en-US" sz="1600" dirty="0">
                <a:solidFill>
                  <a:srgbClr val="1F4E79"/>
                </a:solidFill>
                <a:latin typeface="Arial"/>
                <a:ea typeface="SimSun"/>
                <a:cs typeface="Arial"/>
              </a:rPr>
              <a:t> </a:t>
            </a:r>
            <a:endParaRPr lang="en-US" sz="1100" b="1" dirty="0">
              <a:solidFill>
                <a:srgbClr val="1F4E79"/>
              </a:solidFill>
              <a:latin typeface="Arial"/>
              <a:ea typeface="SimSun"/>
              <a:cs typeface="Arial"/>
            </a:endParaRPr>
          </a:p>
          <a:p>
            <a:endParaRPr lang="en-US" dirty="0"/>
          </a:p>
        </p:txBody>
      </p:sp>
      <p:sp>
        <p:nvSpPr>
          <p:cNvPr id="4" name="Slide Number Placeholder 3"/>
          <p:cNvSpPr>
            <a:spLocks noGrp="1"/>
          </p:cNvSpPr>
          <p:nvPr>
            <p:ph type="sldNum" sz="quarter" idx="5"/>
          </p:nvPr>
        </p:nvSpPr>
        <p:spPr/>
        <p:txBody>
          <a:bodyPr/>
          <a:lstStyle/>
          <a:p>
            <a:pPr defTabSz="937900" rtl="0">
              <a:defRPr/>
            </a:pPr>
            <a:fld id="{DB827055-821E-4F6B-AAA9-2685E1493D9C}" type="slidenum">
              <a:rPr lang="en-US" kern="1200">
                <a:solidFill>
                  <a:prstClr val="black"/>
                </a:solidFill>
                <a:latin typeface="Aptos" panose="02110004020202020204"/>
                <a:ea typeface="+mn-ea"/>
                <a:cs typeface="+mn-cs"/>
              </a:rPr>
              <a:pPr defTabSz="937900" rtl="0">
                <a:defRPr/>
              </a:pPr>
              <a:t>5</a:t>
            </a:fld>
            <a:endParaRPr lang="en-US"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31917574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9424A"/>
                </a:solidFill>
                <a:effectLst/>
                <a:latin typeface="Times New Roman" panose="02020603050405020304" pitchFamily="18" charset="0"/>
                <a:cs typeface="Times New Roman" panose="02020603050405020304" pitchFamily="18" charset="0"/>
              </a:rPr>
              <a:t>Maybe its training students with intellectual disabilities, autism and emotional disabilities to plant seeds; maybe its providing food and sanitary items to those in need; maybe its….. </a:t>
            </a:r>
          </a:p>
          <a:p>
            <a:endParaRPr lang="en-US" b="0" i="0" dirty="0">
              <a:solidFill>
                <a:srgbClr val="39424A"/>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pPr defTabSz="937900" rtl="0">
              <a:defRPr/>
            </a:pPr>
            <a:fld id="{084A5000-75FE-49D9-BB85-DAD50B85F93A}" type="slidenum">
              <a:rPr lang="en-US" kern="1200">
                <a:solidFill>
                  <a:prstClr val="black"/>
                </a:solidFill>
                <a:latin typeface="Aptos" panose="02110004020202020204"/>
                <a:ea typeface="+mn-ea"/>
                <a:cs typeface="+mn-cs"/>
              </a:rPr>
              <a:pPr defTabSz="937900" rtl="0">
                <a:defRPr/>
              </a:pPr>
              <a:t>6</a:t>
            </a:fld>
            <a:endParaRPr lang="en-US"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1642930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rPr>
              <a:t>For some the why is about making sure that students will be able to stay warm in the winter </a:t>
            </a:r>
          </a:p>
          <a:p>
            <a:pPr defTabSz="961719">
              <a:defRPr/>
            </a:pPr>
            <a:r>
              <a:rPr lang="en-US" sz="1800" dirty="0">
                <a:latin typeface="Calibri" panose="020F0502020204030204" pitchFamily="34" charset="0"/>
                <a:ea typeface="Calibri" panose="020F0502020204030204" pitchFamily="34" charset="0"/>
              </a:rPr>
              <a:t>For others the why is about serving victims of natural disasters. </a:t>
            </a:r>
          </a:p>
          <a:p>
            <a:endParaRPr lang="en-US" dirty="0"/>
          </a:p>
        </p:txBody>
      </p:sp>
      <p:sp>
        <p:nvSpPr>
          <p:cNvPr id="4" name="Slide Number Placeholder 3"/>
          <p:cNvSpPr>
            <a:spLocks noGrp="1"/>
          </p:cNvSpPr>
          <p:nvPr>
            <p:ph type="sldNum" sz="quarter" idx="5"/>
          </p:nvPr>
        </p:nvSpPr>
        <p:spPr/>
        <p:txBody>
          <a:bodyPr/>
          <a:lstStyle/>
          <a:p>
            <a:pPr defTabSz="937900" rtl="0">
              <a:defRPr/>
            </a:pPr>
            <a:fld id="{084A5000-75FE-49D9-BB85-DAD50B85F93A}" type="slidenum">
              <a:rPr lang="en-US" kern="1200">
                <a:solidFill>
                  <a:prstClr val="black"/>
                </a:solidFill>
                <a:latin typeface="Aptos" panose="02110004020202020204"/>
                <a:ea typeface="+mn-ea"/>
                <a:cs typeface="+mn-cs"/>
              </a:rPr>
              <a:pPr defTabSz="937900" rtl="0">
                <a:defRPr/>
              </a:pPr>
              <a:t>7</a:t>
            </a:fld>
            <a:endParaRPr lang="en-US"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4060991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As Rotarians, we may seek to provide handicapped accessibility to parks or to construct</a:t>
            </a:r>
            <a:r>
              <a:rPr lang="en-US" sz="1800" dirty="0"/>
              <a:t> </a:t>
            </a:r>
            <a:r>
              <a:rPr lang="en-US" sz="1800" dirty="0">
                <a:solidFill>
                  <a:srgbClr val="000000"/>
                </a:solidFill>
                <a:latin typeface="Calibri" panose="020F0502020204030204" pitchFamily="34" charset="0"/>
              </a:rPr>
              <a:t>beds for At-Risk Children</a:t>
            </a:r>
          </a:p>
        </p:txBody>
      </p:sp>
      <p:sp>
        <p:nvSpPr>
          <p:cNvPr id="4" name="Slide Number Placeholder 3"/>
          <p:cNvSpPr>
            <a:spLocks noGrp="1"/>
          </p:cNvSpPr>
          <p:nvPr>
            <p:ph type="sldNum" sz="quarter" idx="5"/>
          </p:nvPr>
        </p:nvSpPr>
        <p:spPr/>
        <p:txBody>
          <a:bodyPr/>
          <a:lstStyle/>
          <a:p>
            <a:pPr defTabSz="937900" rtl="0">
              <a:defRPr/>
            </a:pPr>
            <a:fld id="{084A5000-75FE-49D9-BB85-DAD50B85F93A}" type="slidenum">
              <a:rPr lang="en-US" kern="1200">
                <a:solidFill>
                  <a:prstClr val="black"/>
                </a:solidFill>
                <a:latin typeface="Aptos" panose="02110004020202020204"/>
                <a:ea typeface="+mn-ea"/>
                <a:cs typeface="+mn-cs"/>
              </a:rPr>
              <a:pPr defTabSz="937900" rtl="0">
                <a:defRPr/>
              </a:pPr>
              <a:t>8</a:t>
            </a:fld>
            <a:endParaRPr lang="en-US"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1206159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1719">
              <a:defRPr/>
            </a:pPr>
            <a:r>
              <a:rPr lang="en-US" b="1" dirty="0">
                <a:solidFill>
                  <a:srgbClr val="0070C0"/>
                </a:solidFill>
                <a:latin typeface="Arial" panose="020B0604020202020204" pitchFamily="34" charset="0"/>
                <a:cs typeface="Arial" panose="020B0604020202020204" pitchFamily="34" charset="0"/>
              </a:rPr>
              <a:t>Or to serve internationally like the </a:t>
            </a:r>
            <a:endParaRPr lang="en-US" sz="1400" b="1" dirty="0">
              <a:solidFill>
                <a:srgbClr val="0070C0"/>
              </a:solidFill>
              <a:latin typeface="Arial" panose="020B0604020202020204" pitchFamily="34" charset="0"/>
              <a:cs typeface="Arial" panose="020B0604020202020204" pitchFamily="34" charset="0"/>
            </a:endParaRPr>
          </a:p>
          <a:p>
            <a:pPr defTabSz="961719">
              <a:defRPr/>
            </a:pPr>
            <a:r>
              <a:rPr lang="en-US" dirty="0">
                <a:latin typeface="Calibri" panose="020F0502020204030204" pitchFamily="34" charset="0"/>
                <a:ea typeface="Calibri" panose="020F0502020204030204" pitchFamily="34" charset="0"/>
              </a:rPr>
              <a:t>2023 Rotary Service Trip to Guadalajara, Mexico.  Team members installed a waterproof membrane and roof coating at a rural elementary school, p</a:t>
            </a:r>
            <a:r>
              <a:rPr lang="en-US" sz="1800" dirty="0">
                <a:latin typeface="Calibri" panose="020F0502020204030204" pitchFamily="34" charset="0"/>
                <a:ea typeface="Calibri" panose="020F0502020204030204" pitchFamily="34" charset="0"/>
              </a:rPr>
              <a:t>rovided clean water to locals in a remote village, provided eye exams and glasses, handed out pencils, colors and coloring books, and stuffed toys to students.</a:t>
            </a:r>
          </a:p>
          <a:p>
            <a:pPr defTabSz="961719">
              <a:defRPr/>
            </a:pPr>
            <a:endParaRPr lang="en-US" sz="1800" dirty="0">
              <a:latin typeface="Calibri" panose="020F0502020204030204" pitchFamily="34" charset="0"/>
              <a:ea typeface="Calibri" panose="020F0502020204030204" pitchFamily="34" charset="0"/>
            </a:endParaRPr>
          </a:p>
          <a:p>
            <a:pPr defTabSz="961719">
              <a:defRPr/>
            </a:pPr>
            <a:endParaRPr lang="en-US" sz="1800" dirty="0">
              <a:latin typeface="Calibri" panose="020F0502020204030204" pitchFamily="34" charset="0"/>
              <a:ea typeface="Calibri" panose="020F0502020204030204" pitchFamily="34" charset="0"/>
            </a:endParaRPr>
          </a:p>
          <a:p>
            <a:pPr defTabSz="961719">
              <a:defRPr/>
            </a:pPr>
            <a:endParaRPr lang="en-US"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defTabSz="937900" rtl="0">
              <a:defRPr/>
            </a:pPr>
            <a:fld id="{084A5000-75FE-49D9-BB85-DAD50B85F93A}" type="slidenum">
              <a:rPr lang="en-US" kern="1200">
                <a:solidFill>
                  <a:prstClr val="black"/>
                </a:solidFill>
                <a:latin typeface="Aptos" panose="02110004020202020204"/>
                <a:ea typeface="+mn-ea"/>
                <a:cs typeface="+mn-cs"/>
              </a:rPr>
              <a:pPr defTabSz="937900" rtl="0">
                <a:defRPr/>
              </a:pPr>
              <a:t>9</a:t>
            </a:fld>
            <a:endParaRPr lang="en-US" kern="1200">
              <a:solidFill>
                <a:prstClr val="black"/>
              </a:solidFill>
              <a:latin typeface="Aptos" panose="02110004020202020204"/>
              <a:ea typeface="+mn-ea"/>
              <a:cs typeface="+mn-cs"/>
            </a:endParaRPr>
          </a:p>
        </p:txBody>
      </p:sp>
    </p:spTree>
    <p:extLst>
      <p:ext uri="{BB962C8B-B14F-4D97-AF65-F5344CB8AC3E}">
        <p14:creationId xmlns:p14="http://schemas.microsoft.com/office/powerpoint/2010/main" val="2468725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088385" y="464311"/>
            <a:ext cx="3574415" cy="391159"/>
          </a:xfrm>
          <a:prstGeom prst="rect">
            <a:avLst/>
          </a:prstGeom>
        </p:spPr>
        <p:txBody>
          <a:bodyPr wrap="square" lIns="0" tIns="0" rIns="0" bIns="0">
            <a:spAutoFit/>
          </a:bodyPr>
          <a:lstStyle>
            <a:lvl1pPr>
              <a:defRPr sz="4400" b="1"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727AC-48D8-DCAC-594A-4A8D2DFA1F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EBD5F1-03FF-5757-C385-AA5AD126BD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F465A6-7995-63AB-D448-A1EE9930FB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9160C3-8D7E-A0F1-1011-157D67C9D5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97789C-662C-F246-5E82-9B3D25DD85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0C673A-9A15-3BC7-F651-04F0320DD79A}"/>
              </a:ext>
            </a:extLst>
          </p:cNvPr>
          <p:cNvSpPr>
            <a:spLocks noGrp="1"/>
          </p:cNvSpPr>
          <p:nvPr>
            <p:ph type="dt" sz="half" idx="10"/>
          </p:nvPr>
        </p:nvSpPr>
        <p:spPr/>
        <p:txBody>
          <a:bodyPr/>
          <a:lstStyle/>
          <a:p>
            <a:fld id="{1D8BD707-D9CF-40AE-B4C6-C98DA3205C09}" type="datetimeFigureOut">
              <a:rPr lang="en-US" smtClean="0"/>
              <a:t>10/21/24</a:t>
            </a:fld>
            <a:endParaRPr lang="en-US"/>
          </a:p>
        </p:txBody>
      </p:sp>
      <p:sp>
        <p:nvSpPr>
          <p:cNvPr id="8" name="Footer Placeholder 7">
            <a:extLst>
              <a:ext uri="{FF2B5EF4-FFF2-40B4-BE49-F238E27FC236}">
                <a16:creationId xmlns:a16="http://schemas.microsoft.com/office/drawing/2014/main" id="{FE631A7D-D2C2-47EB-C050-824A8FB13B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353CE30-DB39-0897-E16D-13C324C9DB14}"/>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76321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FB7A6-AA0C-EBC1-5E25-B204A7A262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1A082F-A0C4-528F-03A6-E463B3879F52}"/>
              </a:ext>
            </a:extLst>
          </p:cNvPr>
          <p:cNvSpPr>
            <a:spLocks noGrp="1"/>
          </p:cNvSpPr>
          <p:nvPr>
            <p:ph type="dt" sz="half" idx="10"/>
          </p:nvPr>
        </p:nvSpPr>
        <p:spPr/>
        <p:txBody>
          <a:bodyPr/>
          <a:lstStyle/>
          <a:p>
            <a:fld id="{1D8BD707-D9CF-40AE-B4C6-C98DA3205C09}" type="datetimeFigureOut">
              <a:rPr lang="en-US" smtClean="0"/>
              <a:t>10/21/24</a:t>
            </a:fld>
            <a:endParaRPr lang="en-US"/>
          </a:p>
        </p:txBody>
      </p:sp>
      <p:sp>
        <p:nvSpPr>
          <p:cNvPr id="4" name="Footer Placeholder 3">
            <a:extLst>
              <a:ext uri="{FF2B5EF4-FFF2-40B4-BE49-F238E27FC236}">
                <a16:creationId xmlns:a16="http://schemas.microsoft.com/office/drawing/2014/main" id="{D7D519E3-0877-36D4-436D-6E3F18D00D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958F90-76D4-B55D-1D4B-6305E78398D3}"/>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906414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2406B7-7685-FA94-0E3C-30E35B5543F5}"/>
              </a:ext>
            </a:extLst>
          </p:cNvPr>
          <p:cNvSpPr>
            <a:spLocks noGrp="1"/>
          </p:cNvSpPr>
          <p:nvPr>
            <p:ph type="dt" sz="half" idx="10"/>
          </p:nvPr>
        </p:nvSpPr>
        <p:spPr/>
        <p:txBody>
          <a:bodyPr/>
          <a:lstStyle/>
          <a:p>
            <a:fld id="{1D8BD707-D9CF-40AE-B4C6-C98DA3205C09}" type="datetimeFigureOut">
              <a:rPr lang="en-US" smtClean="0"/>
              <a:t>10/21/24</a:t>
            </a:fld>
            <a:endParaRPr lang="en-US"/>
          </a:p>
        </p:txBody>
      </p:sp>
      <p:sp>
        <p:nvSpPr>
          <p:cNvPr id="3" name="Footer Placeholder 2">
            <a:extLst>
              <a:ext uri="{FF2B5EF4-FFF2-40B4-BE49-F238E27FC236}">
                <a16:creationId xmlns:a16="http://schemas.microsoft.com/office/drawing/2014/main" id="{EF2DCC0D-95CF-8806-0031-9FF178E789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232DF6-F3FA-0C5A-6CA2-1CE816D46779}"/>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892299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A4EA2-5301-53F2-0B02-5054A667C9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4212A4-794E-7712-D2F3-3D15F21EBE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8B7326-B894-CE76-DD82-0BFBC6640B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4901FF-31EA-FD03-DCCA-0FE61E62A65B}"/>
              </a:ext>
            </a:extLst>
          </p:cNvPr>
          <p:cNvSpPr>
            <a:spLocks noGrp="1"/>
          </p:cNvSpPr>
          <p:nvPr>
            <p:ph type="dt" sz="half" idx="10"/>
          </p:nvPr>
        </p:nvSpPr>
        <p:spPr/>
        <p:txBody>
          <a:bodyPr/>
          <a:lstStyle/>
          <a:p>
            <a:fld id="{1D8BD707-D9CF-40AE-B4C6-C98DA3205C09}" type="datetimeFigureOut">
              <a:rPr lang="en-US" smtClean="0"/>
              <a:t>10/21/24</a:t>
            </a:fld>
            <a:endParaRPr lang="en-US"/>
          </a:p>
        </p:txBody>
      </p:sp>
      <p:sp>
        <p:nvSpPr>
          <p:cNvPr id="6" name="Footer Placeholder 5">
            <a:extLst>
              <a:ext uri="{FF2B5EF4-FFF2-40B4-BE49-F238E27FC236}">
                <a16:creationId xmlns:a16="http://schemas.microsoft.com/office/drawing/2014/main" id="{567F79A6-B10B-E292-8C06-4E6B511CD3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070B6F-A9B3-A7E2-95E2-2D6216A34B42}"/>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70067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3C2C3-7248-A419-B60B-6E340BBE29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FF01AB-695F-0EB4-447A-B9DB1FF431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5DF290-F022-5F46-FF94-4F4AF3BDF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DB87E4-372F-399D-C3A3-EF821715367E}"/>
              </a:ext>
            </a:extLst>
          </p:cNvPr>
          <p:cNvSpPr>
            <a:spLocks noGrp="1"/>
          </p:cNvSpPr>
          <p:nvPr>
            <p:ph type="dt" sz="half" idx="10"/>
          </p:nvPr>
        </p:nvSpPr>
        <p:spPr/>
        <p:txBody>
          <a:bodyPr/>
          <a:lstStyle/>
          <a:p>
            <a:fld id="{1D8BD707-D9CF-40AE-B4C6-C98DA3205C09}" type="datetimeFigureOut">
              <a:rPr lang="en-US" smtClean="0"/>
              <a:t>10/21/24</a:t>
            </a:fld>
            <a:endParaRPr lang="en-US"/>
          </a:p>
        </p:txBody>
      </p:sp>
      <p:sp>
        <p:nvSpPr>
          <p:cNvPr id="6" name="Footer Placeholder 5">
            <a:extLst>
              <a:ext uri="{FF2B5EF4-FFF2-40B4-BE49-F238E27FC236}">
                <a16:creationId xmlns:a16="http://schemas.microsoft.com/office/drawing/2014/main" id="{63A40674-3186-6ED1-9839-02AB40976E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02FCAC-1043-FFD9-E3B6-8007D17CDB95}"/>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914716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F98AA-DF34-C86D-22F4-3AF74FCCDA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3B0B0B-2275-2CAA-1DB2-FF9286B033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C9CBC-65AC-247D-A9B3-02E583279B63}"/>
              </a:ext>
            </a:extLst>
          </p:cNvPr>
          <p:cNvSpPr>
            <a:spLocks noGrp="1"/>
          </p:cNvSpPr>
          <p:nvPr>
            <p:ph type="dt" sz="half" idx="10"/>
          </p:nvPr>
        </p:nvSpPr>
        <p:spPr/>
        <p:txBody>
          <a:bodyPr/>
          <a:lstStyle/>
          <a:p>
            <a:fld id="{1D8BD707-D9CF-40AE-B4C6-C98DA3205C09}" type="datetimeFigureOut">
              <a:rPr lang="en-US" smtClean="0"/>
              <a:t>10/21/24</a:t>
            </a:fld>
            <a:endParaRPr lang="en-US"/>
          </a:p>
        </p:txBody>
      </p:sp>
      <p:sp>
        <p:nvSpPr>
          <p:cNvPr id="5" name="Footer Placeholder 4">
            <a:extLst>
              <a:ext uri="{FF2B5EF4-FFF2-40B4-BE49-F238E27FC236}">
                <a16:creationId xmlns:a16="http://schemas.microsoft.com/office/drawing/2014/main" id="{53DF60B1-0257-D1AA-088F-EACCE03F34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FBCBB-E69A-DB0F-4911-60D328B9E465}"/>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22107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4057BD-47F4-1BCD-FE3A-F4C4F33AD7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134F66-2504-E5DA-BB3D-9E6C63F844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10B1D4-8A33-950D-9E59-DE6C2A6BC670}"/>
              </a:ext>
            </a:extLst>
          </p:cNvPr>
          <p:cNvSpPr>
            <a:spLocks noGrp="1"/>
          </p:cNvSpPr>
          <p:nvPr>
            <p:ph type="dt" sz="half" idx="10"/>
          </p:nvPr>
        </p:nvSpPr>
        <p:spPr/>
        <p:txBody>
          <a:bodyPr/>
          <a:lstStyle/>
          <a:p>
            <a:fld id="{1D8BD707-D9CF-40AE-B4C6-C98DA3205C09}" type="datetimeFigureOut">
              <a:rPr lang="en-US" smtClean="0"/>
              <a:t>10/21/24</a:t>
            </a:fld>
            <a:endParaRPr lang="en-US"/>
          </a:p>
        </p:txBody>
      </p:sp>
      <p:sp>
        <p:nvSpPr>
          <p:cNvPr id="5" name="Footer Placeholder 4">
            <a:extLst>
              <a:ext uri="{FF2B5EF4-FFF2-40B4-BE49-F238E27FC236}">
                <a16:creationId xmlns:a16="http://schemas.microsoft.com/office/drawing/2014/main" id="{2383D8C4-8200-509E-684A-087DE1C8CE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F2344F-5629-EAB5-0FB8-52039D65320B}"/>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024174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2190540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17458F"/>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195163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2" name="Rectangle 1">
            <a:extLst>
              <a:ext uri="{FF2B5EF4-FFF2-40B4-BE49-F238E27FC236}">
                <a16:creationId xmlns:a16="http://schemas.microsoft.com/office/drawing/2014/main" id="{50BF9A2E-9C1A-6F79-15A8-18523671F485}"/>
              </a:ext>
            </a:extLst>
          </p:cNvPr>
          <p:cNvSpPr/>
          <p:nvPr userDrawn="1"/>
        </p:nvSpPr>
        <p:spPr>
          <a:xfrm flipV="1">
            <a:off x="0" y="0"/>
            <a:ext cx="12192000" cy="111492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9E67324-0E4E-4C58-90E3-EF375D2C029D}"/>
              </a:ext>
            </a:extLst>
          </p:cNvPr>
          <p:cNvSpPr>
            <a:spLocks noGrp="1"/>
          </p:cNvSpPr>
          <p:nvPr>
            <p:ph type="title"/>
          </p:nvPr>
        </p:nvSpPr>
        <p:spPr>
          <a:xfrm>
            <a:off x="342900" y="152400"/>
            <a:ext cx="11506200" cy="874293"/>
          </a:xfrm>
        </p:spPr>
        <p:txBody>
          <a:bodyPr tIns="0" bIns="91440" anchor="b">
            <a:normAutofit/>
          </a:bodyPr>
          <a:lstStyle>
            <a:lvl1pPr>
              <a:defRPr sz="3600"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857998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23270957"/>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757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74712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endParaRPr lang="en-US" dirty="0">
              <a:solidFill>
                <a:srgbClr val="FFFFFF"/>
              </a:solidFill>
              <a:latin typeface="Calibri" charset="0"/>
              <a:ea typeface="ヒラギノ角ゴ Pro W3" charset="0"/>
              <a:cs typeface="ヒラギノ角ゴ Pro W3" charset="0"/>
            </a:endParaRPr>
          </a:p>
        </p:txBody>
      </p:sp>
      <p:sp>
        <p:nvSpPr>
          <p:cNvPr id="5" name="Rectangle 4"/>
          <p:cNvSpPr>
            <a:spLocks noChangeArrowheads="1"/>
          </p:cNvSpPr>
          <p:nvPr userDrawn="1"/>
        </p:nvSpPr>
        <p:spPr bwMode="auto">
          <a:xfrm>
            <a:off x="-101600" y="457200"/>
            <a:ext cx="12395200" cy="533400"/>
          </a:xfrm>
          <a:prstGeom prst="rect">
            <a:avLst/>
          </a:prstGeom>
          <a:solidFill>
            <a:srgbClr val="005DAA"/>
          </a:solidFill>
          <a:ln>
            <a:noFill/>
          </a:ln>
          <a:effectLst>
            <a:outerShdw blurRad="101600" dist="63500" dir="5400000" rotWithShape="0">
              <a:srgbClr val="000000">
                <a:alpha val="2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endParaRPr lang="en-US" dirty="0">
              <a:solidFill>
                <a:srgbClr val="FFFFFF"/>
              </a:solidFill>
              <a:latin typeface="Calibri"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18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lIns="0" rIns="0"/>
          <a:lstStyle>
            <a:lvl1pPr marL="0" indent="0">
              <a:buFontTx/>
              <a:buNone/>
              <a:defRPr sz="1600" b="1" i="0">
                <a:solidFill>
                  <a:srgbClr val="687D90"/>
                </a:solidFill>
                <a:latin typeface="Georgia"/>
                <a:cs typeface="Georgia"/>
              </a:defRPr>
            </a:lvl1pPr>
            <a:lvl2pPr marL="0" indent="0">
              <a:buFontTx/>
              <a:buNone/>
              <a:defRPr sz="2000">
                <a:solidFill>
                  <a:srgbClr val="919295"/>
                </a:solidFill>
                <a:latin typeface="Georgia"/>
                <a:cs typeface="Georgia"/>
              </a:defRPr>
            </a:lvl2pPr>
            <a:lvl3pPr marL="0" indent="0">
              <a:buFontTx/>
              <a:buNone/>
              <a:defRPr sz="1800" b="1">
                <a:solidFill>
                  <a:srgbClr val="687D90"/>
                </a:solidFill>
                <a:latin typeface="Georgia"/>
                <a:cs typeface="Georgia"/>
              </a:defRPr>
            </a:lvl3pPr>
            <a:lvl4pPr marL="338328" indent="-219456">
              <a:buClr>
                <a:srgbClr val="005DAA"/>
              </a:buClr>
              <a:buFont typeface="Wingdings" charset="2"/>
              <a:buChar char="§"/>
              <a:defRPr sz="1800">
                <a:solidFill>
                  <a:srgbClr val="919295"/>
                </a:solidFill>
                <a:latin typeface="Georgia"/>
                <a:cs typeface="Georgia"/>
              </a:defRPr>
            </a:lvl4pPr>
            <a:lvl5pPr marL="228600" indent="-228600">
              <a:buFont typeface="Wingdings" charset="2"/>
              <a:buChar char="§"/>
              <a:defRPr sz="1600">
                <a:solidFill>
                  <a:srgbClr val="919295"/>
                </a:solidFill>
                <a:latin typeface="Georgia"/>
                <a:cs typeface="Georgia"/>
              </a:defRPr>
            </a:lvl5pPr>
          </a:lstStyle>
          <a:p>
            <a:pPr lvl="0"/>
            <a:r>
              <a:rPr lang="en-US" dirty="0"/>
              <a:t>Click to edit Master text styles</a:t>
            </a:r>
          </a:p>
          <a:p>
            <a:pPr lvl="1"/>
            <a:r>
              <a:rPr lang="en-US" dirty="0"/>
              <a:t>Second level</a:t>
            </a:r>
          </a:p>
          <a:p>
            <a:pPr lvl="1"/>
            <a:endParaRPr lang="en-US" dirty="0"/>
          </a:p>
          <a:p>
            <a:pPr lvl="2"/>
            <a:r>
              <a:rPr lang="en-US" dirty="0"/>
              <a:t>Third level</a:t>
            </a:r>
          </a:p>
          <a:p>
            <a:pPr lvl="3"/>
            <a:r>
              <a:rPr lang="en-US" dirty="0"/>
              <a:t>Fourth level</a:t>
            </a:r>
          </a:p>
        </p:txBody>
      </p:sp>
      <p:pic>
        <p:nvPicPr>
          <p:cNvPr id="7" name="Picture 6" descr="A picture containing text&#10;&#10;Description automatically generated">
            <a:extLst>
              <a:ext uri="{FF2B5EF4-FFF2-40B4-BE49-F238E27FC236}">
                <a16:creationId xmlns:a16="http://schemas.microsoft.com/office/drawing/2014/main" id="{C5B00B66-85E8-5707-C41F-101D473D53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4579" y="5973765"/>
            <a:ext cx="1277377" cy="480217"/>
          </a:xfrm>
          <a:prstGeom prst="rect">
            <a:avLst/>
          </a:prstGeom>
        </p:spPr>
      </p:pic>
    </p:spTree>
    <p:extLst>
      <p:ext uri="{BB962C8B-B14F-4D97-AF65-F5344CB8AC3E}">
        <p14:creationId xmlns:p14="http://schemas.microsoft.com/office/powerpoint/2010/main" val="392221670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01600" y="3429000"/>
            <a:ext cx="123952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711200" y="4611744"/>
            <a:ext cx="85344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584730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0" name="Content Placeholder 2"/>
          <p:cNvSpPr>
            <a:spLocks noGrp="1"/>
          </p:cNvSpPr>
          <p:nvPr>
            <p:ph sz="half" idx="12"/>
          </p:nvPr>
        </p:nvSpPr>
        <p:spPr>
          <a:xfrm>
            <a:off x="609601" y="1606712"/>
            <a:ext cx="5445415"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4"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6186715" y="1600201"/>
            <a:ext cx="5444021"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11" name="Content Placeholder 2"/>
          <p:cNvSpPr>
            <a:spLocks noGrp="1"/>
          </p:cNvSpPr>
          <p:nvPr>
            <p:ph sz="half" idx="13"/>
          </p:nvPr>
        </p:nvSpPr>
        <p:spPr>
          <a:xfrm>
            <a:off x="609601" y="3628013"/>
            <a:ext cx="264436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3370179" y="3634524"/>
            <a:ext cx="2684836"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2718400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5462847" y="6352144"/>
            <a:ext cx="2743200" cy="365125"/>
          </a:xfrm>
          <a:prstGeom prst="rect">
            <a:avLst/>
          </a:prstGeom>
        </p:spPr>
        <p:txBody>
          <a:bodyPr/>
          <a:lstStyle/>
          <a:p>
            <a:fld id="{A5A7CDC9-FDCB-854B-908A-E981B002BD2E}" type="slidenum">
              <a:rPr lang="en-US" smtClean="0"/>
              <a:t>‹#›</a:t>
            </a:fld>
            <a:endParaRPr lang="en-US" dirty="0"/>
          </a:p>
        </p:txBody>
      </p:sp>
      <p:pic>
        <p:nvPicPr>
          <p:cNvPr id="3" name="Picture 2" descr="A close up of a flag&#10;&#10;Description automatically generated">
            <a:extLst>
              <a:ext uri="{FF2B5EF4-FFF2-40B4-BE49-F238E27FC236}">
                <a16:creationId xmlns:a16="http://schemas.microsoft.com/office/drawing/2014/main" id="{395C5615-987D-C04E-BCBC-D3CC268929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86921" y="6251444"/>
            <a:ext cx="2743200" cy="465827"/>
          </a:xfrm>
          <a:prstGeom prst="rect">
            <a:avLst/>
          </a:prstGeom>
        </p:spPr>
      </p:pic>
    </p:spTree>
    <p:extLst>
      <p:ext uri="{BB962C8B-B14F-4D97-AF65-F5344CB8AC3E}">
        <p14:creationId xmlns:p14="http://schemas.microsoft.com/office/powerpoint/2010/main" val="247761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2359222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a:t>Click to edit Master text styles</a:t>
            </a:r>
          </a:p>
          <a:p>
            <a:pPr lvl="1"/>
            <a:r>
              <a:rPr lang="en-US"/>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388399794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416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1541145"/>
          </a:xfrm>
          <a:custGeom>
            <a:avLst/>
            <a:gdLst/>
            <a:ahLst/>
            <a:cxnLst/>
            <a:rect l="l" t="t" r="r" b="b"/>
            <a:pathLst>
              <a:path w="12192000" h="1541145">
                <a:moveTo>
                  <a:pt x="12192000" y="0"/>
                </a:moveTo>
                <a:lnTo>
                  <a:pt x="0" y="0"/>
                </a:lnTo>
                <a:lnTo>
                  <a:pt x="0" y="1540764"/>
                </a:lnTo>
                <a:lnTo>
                  <a:pt x="12192000" y="1540764"/>
                </a:lnTo>
                <a:lnTo>
                  <a:pt x="12192000" y="0"/>
                </a:lnTo>
                <a:close/>
              </a:path>
            </a:pathLst>
          </a:custGeom>
          <a:solidFill>
            <a:srgbClr val="00B4E7"/>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1" i="0">
                <a:solidFill>
                  <a:schemeClr val="bg1"/>
                </a:solidFill>
                <a:latin typeface="Calibri"/>
                <a:cs typeface="Calibri"/>
              </a:defRPr>
            </a:lvl1pPr>
          </a:lstStyle>
          <a:p>
            <a:endParaRPr/>
          </a:p>
        </p:txBody>
      </p:sp>
      <p:sp>
        <p:nvSpPr>
          <p:cNvPr id="3" name="Holder 3"/>
          <p:cNvSpPr>
            <a:spLocks noGrp="1"/>
          </p:cNvSpPr>
          <p:nvPr>
            <p:ph sz="half" idx="2"/>
          </p:nvPr>
        </p:nvSpPr>
        <p:spPr>
          <a:xfrm>
            <a:off x="535940" y="2218435"/>
            <a:ext cx="3420745" cy="3592829"/>
          </a:xfrm>
          <a:prstGeom prst="rect">
            <a:avLst/>
          </a:prstGeom>
        </p:spPr>
        <p:txBody>
          <a:bodyPr wrap="square" lIns="0" tIns="0" rIns="0" bIns="0">
            <a:spAutoFit/>
          </a:bodyPr>
          <a:lstStyle>
            <a:lvl1pPr>
              <a:defRPr sz="3600" b="0" i="0">
                <a:solidFill>
                  <a:srgbClr val="333333"/>
                </a:solidFill>
                <a:latin typeface="Calibri"/>
                <a:cs typeface="Calibri"/>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1541145"/>
          </a:xfrm>
          <a:custGeom>
            <a:avLst/>
            <a:gdLst/>
            <a:ahLst/>
            <a:cxnLst/>
            <a:rect l="l" t="t" r="r" b="b"/>
            <a:pathLst>
              <a:path w="12192000" h="1541145">
                <a:moveTo>
                  <a:pt x="12192000" y="0"/>
                </a:moveTo>
                <a:lnTo>
                  <a:pt x="0" y="0"/>
                </a:lnTo>
                <a:lnTo>
                  <a:pt x="0" y="1540764"/>
                </a:lnTo>
                <a:lnTo>
                  <a:pt x="12192000" y="1540764"/>
                </a:lnTo>
                <a:lnTo>
                  <a:pt x="12192000" y="0"/>
                </a:lnTo>
                <a:close/>
              </a:path>
            </a:pathLst>
          </a:custGeom>
          <a:solidFill>
            <a:srgbClr val="00B4E7"/>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8993-81C6-5A37-B0DF-A87D8447F1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8D73E4-27CA-C02E-684B-83CD88C315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21F8AA-ECC9-250F-BA0F-C09019EC5F08}"/>
              </a:ext>
            </a:extLst>
          </p:cNvPr>
          <p:cNvSpPr>
            <a:spLocks noGrp="1"/>
          </p:cNvSpPr>
          <p:nvPr>
            <p:ph type="dt" sz="half" idx="10"/>
          </p:nvPr>
        </p:nvSpPr>
        <p:spPr/>
        <p:txBody>
          <a:bodyPr/>
          <a:lstStyle/>
          <a:p>
            <a:fld id="{1D8BD707-D9CF-40AE-B4C6-C98DA3205C09}" type="datetimeFigureOut">
              <a:rPr lang="en-US" smtClean="0"/>
              <a:t>10/21/24</a:t>
            </a:fld>
            <a:endParaRPr lang="en-US"/>
          </a:p>
        </p:txBody>
      </p:sp>
      <p:sp>
        <p:nvSpPr>
          <p:cNvPr id="5" name="Footer Placeholder 4">
            <a:extLst>
              <a:ext uri="{FF2B5EF4-FFF2-40B4-BE49-F238E27FC236}">
                <a16:creationId xmlns:a16="http://schemas.microsoft.com/office/drawing/2014/main" id="{800F9F2E-29B7-D09D-D0C6-93CB54C872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3D395-19DD-88E0-BB74-C65BA4F66915}"/>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3703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4D774-CC7B-FB73-268C-55B409880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3781CA-6860-B62C-91F4-C0A12116A7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2DC54-560E-CE78-D9D1-71ECCC1F3B77}"/>
              </a:ext>
            </a:extLst>
          </p:cNvPr>
          <p:cNvSpPr>
            <a:spLocks noGrp="1"/>
          </p:cNvSpPr>
          <p:nvPr>
            <p:ph type="dt" sz="half" idx="10"/>
          </p:nvPr>
        </p:nvSpPr>
        <p:spPr/>
        <p:txBody>
          <a:bodyPr/>
          <a:lstStyle/>
          <a:p>
            <a:fld id="{1D8BD707-D9CF-40AE-B4C6-C98DA3205C09}" type="datetimeFigureOut">
              <a:rPr lang="en-US" smtClean="0"/>
              <a:t>10/21/24</a:t>
            </a:fld>
            <a:endParaRPr lang="en-US"/>
          </a:p>
        </p:txBody>
      </p:sp>
      <p:sp>
        <p:nvSpPr>
          <p:cNvPr id="5" name="Footer Placeholder 4">
            <a:extLst>
              <a:ext uri="{FF2B5EF4-FFF2-40B4-BE49-F238E27FC236}">
                <a16:creationId xmlns:a16="http://schemas.microsoft.com/office/drawing/2014/main" id="{64CA51F4-2479-C49E-5F07-C8A5442C8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B7807-91C5-7C60-8F67-B36A39E99668}"/>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42239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7B874-0670-AE55-D001-CC33EC313D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161E34-5397-812C-5220-30EAF05BE4C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CB7E65-94EC-643F-1CDA-185F692B6A85}"/>
              </a:ext>
            </a:extLst>
          </p:cNvPr>
          <p:cNvSpPr>
            <a:spLocks noGrp="1"/>
          </p:cNvSpPr>
          <p:nvPr>
            <p:ph type="dt" sz="half" idx="10"/>
          </p:nvPr>
        </p:nvSpPr>
        <p:spPr/>
        <p:txBody>
          <a:bodyPr/>
          <a:lstStyle/>
          <a:p>
            <a:fld id="{1D8BD707-D9CF-40AE-B4C6-C98DA3205C09}" type="datetimeFigureOut">
              <a:rPr lang="en-US" smtClean="0"/>
              <a:t>10/21/24</a:t>
            </a:fld>
            <a:endParaRPr lang="en-US"/>
          </a:p>
        </p:txBody>
      </p:sp>
      <p:sp>
        <p:nvSpPr>
          <p:cNvPr id="5" name="Footer Placeholder 4">
            <a:extLst>
              <a:ext uri="{FF2B5EF4-FFF2-40B4-BE49-F238E27FC236}">
                <a16:creationId xmlns:a16="http://schemas.microsoft.com/office/drawing/2014/main" id="{0FA5DC3B-483F-C1BB-62E9-1CA837EBE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B7820-09E7-D441-8502-FECF3FB62847}"/>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435547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BE9E6-EB3F-8043-F018-E6CA63CB05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8D0C30-4B77-9391-F934-724CD134D0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DBDDBC-4F2A-0679-A24D-FCE39AE061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0450F0-886C-C895-3295-D1A909EBBBCF}"/>
              </a:ext>
            </a:extLst>
          </p:cNvPr>
          <p:cNvSpPr>
            <a:spLocks noGrp="1"/>
          </p:cNvSpPr>
          <p:nvPr>
            <p:ph type="dt" sz="half" idx="10"/>
          </p:nvPr>
        </p:nvSpPr>
        <p:spPr/>
        <p:txBody>
          <a:bodyPr/>
          <a:lstStyle/>
          <a:p>
            <a:fld id="{1D8BD707-D9CF-40AE-B4C6-C98DA3205C09}" type="datetimeFigureOut">
              <a:rPr lang="en-US" smtClean="0"/>
              <a:t>10/21/24</a:t>
            </a:fld>
            <a:endParaRPr lang="en-US"/>
          </a:p>
        </p:txBody>
      </p:sp>
      <p:sp>
        <p:nvSpPr>
          <p:cNvPr id="6" name="Footer Placeholder 5">
            <a:extLst>
              <a:ext uri="{FF2B5EF4-FFF2-40B4-BE49-F238E27FC236}">
                <a16:creationId xmlns:a16="http://schemas.microsoft.com/office/drawing/2014/main" id="{20185398-5FC5-4CC8-85ED-7F74535284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46B363-3A29-868C-714A-B640EA8F4796}"/>
              </a:ext>
            </a:extLst>
          </p:cNvPr>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0715972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59740" y="200913"/>
            <a:ext cx="11272519" cy="1228725"/>
          </a:xfrm>
          <a:prstGeom prst="rect">
            <a:avLst/>
          </a:prstGeom>
        </p:spPr>
        <p:txBody>
          <a:bodyPr wrap="square" lIns="0" tIns="0" rIns="0" bIns="0">
            <a:spAutoFit/>
          </a:bodyPr>
          <a:lstStyle>
            <a:lvl1pPr>
              <a:defRPr sz="4400" b="1" i="0">
                <a:solidFill>
                  <a:schemeClr val="bg1"/>
                </a:solidFill>
                <a:latin typeface="Calibri"/>
                <a:cs typeface="Calibri"/>
              </a:defRPr>
            </a:lvl1pPr>
          </a:lstStyle>
          <a:p>
            <a:endParaRPr/>
          </a:p>
        </p:txBody>
      </p:sp>
      <p:sp>
        <p:nvSpPr>
          <p:cNvPr id="3" name="Holder 3"/>
          <p:cNvSpPr>
            <a:spLocks noGrp="1"/>
          </p:cNvSpPr>
          <p:nvPr>
            <p:ph type="body" idx="1"/>
          </p:nvPr>
        </p:nvSpPr>
        <p:spPr>
          <a:xfrm>
            <a:off x="6336538" y="2569845"/>
            <a:ext cx="5488305" cy="2656840"/>
          </a:xfrm>
          <a:prstGeom prst="rect">
            <a:avLst/>
          </a:prstGeom>
        </p:spPr>
        <p:txBody>
          <a:bodyPr wrap="square" lIns="0" tIns="0" rIns="0" bIns="0">
            <a:spAutoFit/>
          </a:bodyPr>
          <a:lstStyle>
            <a:lvl1pPr>
              <a:defRPr sz="24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10/21/24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1B27DD-FED7-80AA-659E-47979D5503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C76E65-3502-2ABD-BCA8-1F928EA3C2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5DF26-833C-17D9-C6D0-A0D39B311C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8BD707-D9CF-40AE-B4C6-C98DA3205C09}" type="datetimeFigureOut">
              <a:rPr lang="en-US" smtClean="0"/>
              <a:t>10/21/24</a:t>
            </a:fld>
            <a:endParaRPr lang="en-US"/>
          </a:p>
        </p:txBody>
      </p:sp>
      <p:sp>
        <p:nvSpPr>
          <p:cNvPr id="5" name="Footer Placeholder 4">
            <a:extLst>
              <a:ext uri="{FF2B5EF4-FFF2-40B4-BE49-F238E27FC236}">
                <a16:creationId xmlns:a16="http://schemas.microsoft.com/office/drawing/2014/main" id="{1C301005-8E61-E9D4-D760-3B2B0D36E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0EEC51F-81EE-7677-15F0-8C9F232F8A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6568039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15551"/>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7" r:id="rId3"/>
    <p:sldLayoutId id="2147483929" r:id="rId4"/>
    <p:sldLayoutId id="2147483930" r:id="rId5"/>
    <p:sldLayoutId id="2147483932" r:id="rId6"/>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Georgia" pitchFamily="18" charset="0"/>
          <a:ea typeface="MS PGothic" pitchFamily="34" charset="-128"/>
        </a:defRPr>
      </a:lvl2pPr>
      <a:lvl3pPr algn="ctr" defTabSz="457200" rtl="0" eaLnBrk="0" fontAlgn="base" hangingPunct="0">
        <a:spcBef>
          <a:spcPct val="0"/>
        </a:spcBef>
        <a:spcAft>
          <a:spcPct val="0"/>
        </a:spcAft>
        <a:defRPr sz="4400">
          <a:solidFill>
            <a:schemeClr val="tx1"/>
          </a:solidFill>
          <a:latin typeface="Georgia" pitchFamily="18" charset="0"/>
          <a:ea typeface="MS PGothic" pitchFamily="34" charset="-128"/>
        </a:defRPr>
      </a:lvl3pPr>
      <a:lvl4pPr algn="ctr" defTabSz="457200" rtl="0" eaLnBrk="0" fontAlgn="base" hangingPunct="0">
        <a:spcBef>
          <a:spcPct val="0"/>
        </a:spcBef>
        <a:spcAft>
          <a:spcPct val="0"/>
        </a:spcAft>
        <a:defRPr sz="4400">
          <a:solidFill>
            <a:schemeClr val="tx1"/>
          </a:solidFill>
          <a:latin typeface="Georgia" pitchFamily="18" charset="0"/>
          <a:ea typeface="MS PGothic" pitchFamily="34" charset="-128"/>
        </a:defRPr>
      </a:lvl4pPr>
      <a:lvl5pPr algn="ctr" defTabSz="457200" rtl="0" eaLnBrk="0" fontAlgn="base" hangingPunct="0">
        <a:spcBef>
          <a:spcPct val="0"/>
        </a:spcBef>
        <a:spcAft>
          <a:spcPct val="0"/>
        </a:spcAft>
        <a:defRPr sz="4400">
          <a:solidFill>
            <a:schemeClr val="tx1"/>
          </a:solidFill>
          <a:latin typeface="Georgia" pitchFamily="18" charset="0"/>
          <a:ea typeface="MS PGothic" pitchFamily="34" charset="-128"/>
        </a:defRPr>
      </a:lvl5pPr>
      <a:lvl6pPr marL="457200" algn="ctr" defTabSz="457200" rtl="0" fontAlgn="base">
        <a:spcBef>
          <a:spcPct val="0"/>
        </a:spcBef>
        <a:spcAft>
          <a:spcPct val="0"/>
        </a:spcAft>
        <a:defRPr sz="4400">
          <a:solidFill>
            <a:schemeClr val="tx1"/>
          </a:solidFill>
          <a:latin typeface="Georgia" pitchFamily="18" charset="0"/>
          <a:ea typeface="MS PGothic" pitchFamily="34" charset="-128"/>
        </a:defRPr>
      </a:lvl6pPr>
      <a:lvl7pPr marL="914400" algn="ctr" defTabSz="457200" rtl="0" fontAlgn="base">
        <a:spcBef>
          <a:spcPct val="0"/>
        </a:spcBef>
        <a:spcAft>
          <a:spcPct val="0"/>
        </a:spcAft>
        <a:defRPr sz="4400">
          <a:solidFill>
            <a:schemeClr val="tx1"/>
          </a:solidFill>
          <a:latin typeface="Georgia" pitchFamily="18" charset="0"/>
          <a:ea typeface="MS PGothic" pitchFamily="34" charset="-128"/>
        </a:defRPr>
      </a:lvl7pPr>
      <a:lvl8pPr marL="1371600" algn="ctr" defTabSz="457200" rtl="0" fontAlgn="base">
        <a:spcBef>
          <a:spcPct val="0"/>
        </a:spcBef>
        <a:spcAft>
          <a:spcPct val="0"/>
        </a:spcAft>
        <a:defRPr sz="4400">
          <a:solidFill>
            <a:schemeClr val="tx1"/>
          </a:solidFill>
          <a:latin typeface="Georgia" pitchFamily="18" charset="0"/>
          <a:ea typeface="MS PGothic" pitchFamily="34" charset="-128"/>
        </a:defRPr>
      </a:lvl8pPr>
      <a:lvl9pPr marL="1828800" algn="ctr" defTabSz="457200" rtl="0" fontAlgn="base">
        <a:spcBef>
          <a:spcPct val="0"/>
        </a:spcBef>
        <a:spcAft>
          <a:spcPct val="0"/>
        </a:spcAft>
        <a:defRPr sz="4400">
          <a:solidFill>
            <a:schemeClr val="tx1"/>
          </a:solidFill>
          <a:latin typeface="Georgia" pitchFamily="18"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defRPr sz="3200" kern="1200">
          <a:solidFill>
            <a:srgbClr val="585858"/>
          </a:solidFill>
          <a:latin typeface="+mn-lt"/>
          <a:ea typeface="MS PGothic" pitchFamily="34" charset="-128"/>
          <a:cs typeface="+mn-cs"/>
        </a:defRPr>
      </a:lvl1pPr>
      <a:lvl2pPr marL="457200" algn="l" defTabSz="457200" rtl="0" eaLnBrk="0" fontAlgn="base" hangingPunct="0">
        <a:spcBef>
          <a:spcPct val="20000"/>
        </a:spcBef>
        <a:spcAft>
          <a:spcPct val="0"/>
        </a:spcAft>
        <a:buFont typeface="Arial" pitchFamily="34" charset="0"/>
        <a:defRPr sz="2800" kern="1200">
          <a:solidFill>
            <a:srgbClr val="585858"/>
          </a:solidFill>
          <a:latin typeface="+mn-lt"/>
          <a:ea typeface="MS PGothic" pitchFamily="34" charset="-128"/>
          <a:cs typeface="+mn-cs"/>
        </a:defRPr>
      </a:lvl2pPr>
      <a:lvl3pPr marL="914400" algn="l" defTabSz="457200" rtl="0" eaLnBrk="0" fontAlgn="base" hangingPunct="0">
        <a:spcBef>
          <a:spcPct val="20000"/>
        </a:spcBef>
        <a:spcAft>
          <a:spcPct val="0"/>
        </a:spcAft>
        <a:buFont typeface="Arial" pitchFamily="34" charset="0"/>
        <a:defRPr sz="2400" kern="1200">
          <a:solidFill>
            <a:srgbClr val="585858"/>
          </a:solidFill>
          <a:latin typeface="+mn-lt"/>
          <a:ea typeface="MS PGothic" pitchFamily="34" charset="-128"/>
          <a:cs typeface="+mn-cs"/>
        </a:defRPr>
      </a:lvl3pPr>
      <a:lvl4pPr marL="1371600" algn="l" defTabSz="457200" rtl="0" eaLnBrk="0" fontAlgn="base" hangingPunct="0">
        <a:spcBef>
          <a:spcPct val="20000"/>
        </a:spcBef>
        <a:spcAft>
          <a:spcPct val="0"/>
        </a:spcAft>
        <a:buFont typeface="Arial" pitchFamily="34" charset="0"/>
        <a:defRPr sz="2000" kern="1200">
          <a:solidFill>
            <a:srgbClr val="585858"/>
          </a:solidFill>
          <a:latin typeface="+mn-lt"/>
          <a:ea typeface="MS PGothic" pitchFamily="34" charset="-128"/>
          <a:cs typeface="+mn-cs"/>
        </a:defRPr>
      </a:lvl4pPr>
      <a:lvl5pPr marL="1828800" algn="l" defTabSz="457200" rtl="0" eaLnBrk="0" fontAlgn="base" hangingPunct="0">
        <a:spcBef>
          <a:spcPct val="20000"/>
        </a:spcBef>
        <a:spcAft>
          <a:spcPct val="0"/>
        </a:spcAft>
        <a:buFont typeface="Arial" pitchFamily="34" charset="0"/>
        <a:defRPr sz="2000" kern="1200">
          <a:solidFill>
            <a:srgbClr val="585858"/>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a:solidFill>
                  <a:srgbClr val="222222"/>
                </a:solidFill>
                <a:effectLst/>
                <a:latin typeface="Arial" panose="020B0604020202020204" pitchFamily="34" charset="0"/>
              </a:rPr>
              <a:t> </a:t>
            </a:r>
          </a:p>
          <a:p>
            <a:pPr algn="l">
              <a:spcBef>
                <a:spcPts val="600"/>
              </a:spcBef>
              <a:spcAft>
                <a:spcPts val="600"/>
              </a:spcAft>
            </a:pPr>
            <a:r>
              <a:rPr lang="en-US" b="0" i="0">
                <a:solidFill>
                  <a:srgbClr val="000000"/>
                </a:solidFill>
                <a:effectLst/>
                <a:latin typeface="Arial" panose="020B0604020202020204" pitchFamily="34" charset="0"/>
              </a:rPr>
              <a:t>• revise any of the “how-to” text on the first pages</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create text placeholders within each slide</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000000"/>
                </a:solidFill>
                <a:effectLst/>
                <a:latin typeface="Arial" panose="020B0604020202020204" pitchFamily="34" charset="0"/>
              </a:rPr>
              <a:t>• need your advice on fonts – I’m thinking we should only use the “free option” fonts? (see attached)</a:t>
            </a:r>
            <a:endParaRPr lang="en-US" b="0" i="0">
              <a:solidFill>
                <a:srgbClr val="222222"/>
              </a:solidFill>
              <a:effectLst/>
              <a:latin typeface="Arial" panose="020B0604020202020204" pitchFamily="34" charset="0"/>
            </a:endParaRPr>
          </a:p>
          <a:p>
            <a:pPr algn="l">
              <a:spcBef>
                <a:spcPts val="600"/>
              </a:spcBef>
              <a:spcAft>
                <a:spcPts val="600"/>
              </a:spcAft>
            </a:pPr>
            <a:r>
              <a:rPr lang="en-US" b="0" i="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a:t>Royal Blue</a:t>
                </a:r>
                <a:br>
                  <a:rPr lang="en-US" sz="700"/>
                </a:br>
                <a:r>
                  <a:rPr lang="en-US" sz="600"/>
                  <a:t>R23,G69,B143</a:t>
                </a:r>
                <a:endParaRPr lang="en-US" sz="70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Azure</a:t>
                </a:r>
                <a:br>
                  <a:rPr lang="en-US" sz="600"/>
                </a:br>
                <a:r>
                  <a:rPr lang="en-US" sz="60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solidFill>
                      <a:schemeClr val="tx1"/>
                    </a:solidFill>
                  </a:rPr>
                  <a:t>Sky Blue </a:t>
                </a:r>
                <a:br>
                  <a:rPr lang="en-US" sz="600">
                    <a:solidFill>
                      <a:schemeClr val="tx1"/>
                    </a:solidFill>
                  </a:rPr>
                </a:br>
                <a:r>
                  <a:rPr lang="en-US" sz="60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Violet</a:t>
                </a:r>
                <a:br>
                  <a:rPr lang="en-US" sz="600"/>
                </a:br>
                <a:r>
                  <a:rPr lang="en-US" sz="60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Orange</a:t>
                </a:r>
                <a:br>
                  <a:rPr lang="en-US" sz="600"/>
                </a:br>
                <a:r>
                  <a:rPr lang="en-US" sz="60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solidFill>
                      <a:schemeClr val="tx1"/>
                    </a:solidFill>
                  </a:rPr>
                  <a:t>Gold</a:t>
                </a:r>
                <a:br>
                  <a:rPr lang="en-US" sz="600">
                    <a:solidFill>
                      <a:schemeClr val="tx1"/>
                    </a:solidFill>
                  </a:rPr>
                </a:br>
                <a:r>
                  <a:rPr lang="en-US" sz="60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solidFill>
                      <a:schemeClr val="bg1"/>
                    </a:solidFill>
                  </a:rPr>
                  <a:t>Cranberry</a:t>
                </a:r>
                <a:br>
                  <a:rPr lang="en-US" sz="600">
                    <a:solidFill>
                      <a:schemeClr val="bg1"/>
                    </a:solidFill>
                  </a:rPr>
                </a:br>
                <a:r>
                  <a:rPr lang="en-US" sz="60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a:t>Turquoise</a:t>
                </a:r>
                <a:br>
                  <a:rPr lang="en-US" sz="600"/>
                </a:br>
                <a:r>
                  <a:rPr lang="en-US" sz="60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a:solidFill>
                    <a:schemeClr val="tx1">
                      <a:lumMod val="65000"/>
                      <a:lumOff val="35000"/>
                    </a:schemeClr>
                  </a:solidFill>
                </a:rPr>
                <a:t>Secondary Colors</a:t>
              </a:r>
            </a:p>
          </p:txBody>
        </p:sp>
      </p:grpSp>
    </p:spTree>
    <p:custDataLst>
      <p:tags r:id="rId4"/>
    </p:custDataLst>
    <p:extLst>
      <p:ext uri="{BB962C8B-B14F-4D97-AF65-F5344CB8AC3E}">
        <p14:creationId xmlns:p14="http://schemas.microsoft.com/office/powerpoint/2010/main" val="3952428037"/>
      </p:ext>
    </p:extLst>
  </p:cSld>
  <p:clrMap bg1="lt1" tx1="dk1" bg2="lt2" tx2="dk2" accent1="accent1" accent2="accent2" accent3="accent3" accent4="accent4" accent5="accent5" accent6="accent6" hlink="hlink" folHlink="folHlink"/>
  <p:sldLayoutIdLst>
    <p:sldLayoutId id="2147483934" r:id="rId1"/>
    <p:sldLayoutId id="2147483935" r:id="rId2"/>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8.png"/><Relationship Id="rId2" Type="http://schemas.openxmlformats.org/officeDocument/2006/relationships/slideLayout" Target="../slideLayouts/slideLayout20.xml"/><Relationship Id="rId1" Type="http://schemas.openxmlformats.org/officeDocument/2006/relationships/tags" Target="../tags/tag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3.png"/><Relationship Id="rId2" Type="http://schemas.openxmlformats.org/officeDocument/2006/relationships/slideLayout" Target="../slideLayouts/slideLayout20.xml"/><Relationship Id="rId1" Type="http://schemas.openxmlformats.org/officeDocument/2006/relationships/tags" Target="../tags/tag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7.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8.xml"/><Relationship Id="rId1" Type="http://schemas.openxmlformats.org/officeDocument/2006/relationships/tags" Target="../tags/tag5.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notesSlide" Target="../notesSlides/notesSlide22.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3" Type="http://schemas.openxmlformats.org/officeDocument/2006/relationships/hyperlink" Target="https://www.rotary.org/en/rotary-endowment" TargetMode="External"/><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hyperlink" Target="https://www.rotary.org/en/rotary-endowment" TargetMode="External"/><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7.jp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878409"/>
            <a:ext cx="12192000" cy="55632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A3BFB683-E030-4864-A330-87F23115226D}"/>
              </a:ext>
            </a:extLst>
          </p:cNvPr>
          <p:cNvSpPr>
            <a:spLocks noGrp="1"/>
          </p:cNvSpPr>
          <p:nvPr>
            <p:ph type="title"/>
          </p:nvPr>
        </p:nvSpPr>
        <p:spPr bwMode="auto"/>
        <p:txBody>
          <a:bodyPr vert="horz" wrap="square" numCol="1" compatLnSpc="1">
            <a:prstTxWarp prst="textNoShape">
              <a:avLst/>
            </a:prstTxWarp>
          </a:bodyPr>
          <a:lstStyle/>
          <a:p>
            <a:pPr eaLnBrk="1" hangingPunct="1">
              <a:defRPr/>
            </a:pPr>
            <a:r>
              <a:rPr lang="en-US" altLang="en-US" b="1" dirty="0">
                <a:effectLst>
                  <a:outerShdw blurRad="38100" dist="38100" dir="2700000" algn="tl">
                    <a:srgbClr val="000000">
                      <a:alpha val="43137"/>
                    </a:srgbClr>
                  </a:outerShdw>
                </a:effectLst>
                <a:latin typeface="Gill Sans MT" panose="020B0502020104020203" pitchFamily="34" charset="0"/>
              </a:rPr>
              <a:t>Seven Areas of Focus</a:t>
            </a:r>
          </a:p>
        </p:txBody>
      </p:sp>
      <p:pic>
        <p:nvPicPr>
          <p:cNvPr id="5" name="Picture 4" descr="Diagram&#10;&#10;Description automatically generated with low confidence">
            <a:extLst>
              <a:ext uri="{FF2B5EF4-FFF2-40B4-BE49-F238E27FC236}">
                <a16:creationId xmlns:a16="http://schemas.microsoft.com/office/drawing/2014/main" id="{86D11804-CDE9-44A9-A8D9-645D880CCB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2400" y="1295400"/>
            <a:ext cx="8229600" cy="4979656"/>
          </a:xfrm>
          <a:prstGeom prst="rect">
            <a:avLst/>
          </a:prstGeom>
        </p:spPr>
      </p:pic>
    </p:spTree>
    <p:extLst>
      <p:ext uri="{BB962C8B-B14F-4D97-AF65-F5344CB8AC3E}">
        <p14:creationId xmlns:p14="http://schemas.microsoft.com/office/powerpoint/2010/main" val="36459666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E6B9463-D3CA-6A3D-9DDB-54DE416CD146}"/>
              </a:ext>
            </a:extLst>
          </p:cNvPr>
          <p:cNvSpPr>
            <a:spLocks/>
          </p:cNvSpPr>
          <p:nvPr/>
        </p:nvSpPr>
        <p:spPr>
          <a:xfrm>
            <a:off x="6871304" y="3383632"/>
            <a:ext cx="4986867" cy="19757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Picture Placeholder 2">
            <a:extLst>
              <a:ext uri="{FF2B5EF4-FFF2-40B4-BE49-F238E27FC236}">
                <a16:creationId xmlns:a16="http://schemas.microsoft.com/office/drawing/2014/main" id="{ECF541B9-43CF-B9D7-2C07-F81A4F72F7E6}"/>
              </a:ext>
            </a:extLst>
          </p:cNvPr>
          <p:cNvSpPr>
            <a:spLocks/>
          </p:cNvSpPr>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 Placeholder 3">
            <a:extLst>
              <a:ext uri="{FF2B5EF4-FFF2-40B4-BE49-F238E27FC236}">
                <a16:creationId xmlns:a16="http://schemas.microsoft.com/office/drawing/2014/main" id="{7E4B9665-6404-CE70-2B61-905457FDDFE7}"/>
              </a:ext>
            </a:extLst>
          </p:cNvPr>
          <p:cNvSpPr>
            <a:spLocks/>
          </p:cNvSpPr>
          <p:nvPr/>
        </p:nvSpPr>
        <p:spPr>
          <a:xfrm>
            <a:off x="4133667" y="2313200"/>
            <a:ext cx="4314613" cy="98372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ptos" panose="02110004020202020204"/>
                <a:ea typeface="+mn-ea"/>
                <a:cs typeface="+mn-cs"/>
              </a:rPr>
              <a:t>What is your passion?</a:t>
            </a:r>
          </a:p>
        </p:txBody>
      </p:sp>
      <p:sp>
        <p:nvSpPr>
          <p:cNvPr id="5" name="Text Placeholder 4">
            <a:extLst>
              <a:ext uri="{FF2B5EF4-FFF2-40B4-BE49-F238E27FC236}">
                <a16:creationId xmlns:a16="http://schemas.microsoft.com/office/drawing/2014/main" id="{7939E914-CFFA-2484-2B53-C0DA9E9BF43C}"/>
              </a:ext>
            </a:extLst>
          </p:cNvPr>
          <p:cNvSpPr>
            <a:spLocks/>
          </p:cNvSpPr>
          <p:nvPr/>
        </p:nvSpPr>
        <p:spPr>
          <a:xfrm>
            <a:off x="3454400" y="457200"/>
            <a:ext cx="5283200" cy="59436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6076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742345-1A84-4AE3-BA0C-6898183EEADC}"/>
              </a:ext>
            </a:extLst>
          </p:cNvPr>
          <p:cNvSpPr>
            <a:spLocks noGrp="1"/>
          </p:cNvSpPr>
          <p:nvPr>
            <p:ph type="sldNum" sz="quarter" idx="12"/>
          </p:nvPr>
        </p:nvSpPr>
        <p:spPr>
          <a:xfrm>
            <a:off x="11650133" y="113467"/>
            <a:ext cx="423334" cy="36933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itle 1">
            <a:extLst>
              <a:ext uri="{FF2B5EF4-FFF2-40B4-BE49-F238E27FC236}">
                <a16:creationId xmlns:a16="http://schemas.microsoft.com/office/drawing/2014/main" id="{30C0C0CB-1464-F382-6D46-9A53CBD3FA3A}"/>
              </a:ext>
            </a:extLst>
          </p:cNvPr>
          <p:cNvSpPr txBox="1">
            <a:spLocks/>
          </p:cNvSpPr>
          <p:nvPr/>
        </p:nvSpPr>
        <p:spPr>
          <a:xfrm>
            <a:off x="342900" y="152400"/>
            <a:ext cx="11506200" cy="874293"/>
          </a:xfrm>
          <a:prstGeom prst="rect">
            <a:avLst/>
          </a:prstGeom>
        </p:spPr>
        <p:txBody>
          <a:bodyPr vert="horz" lIns="91440" tIns="0" rIns="91440" bIns="91440" rtlCol="0" anchor="b">
            <a:normAutofit/>
          </a:bodyPr>
          <a:lstStyle>
            <a:lvl1pPr algn="l" defTabSz="914400" rtl="0" eaLnBrk="1" latinLnBrk="0" hangingPunct="1">
              <a:lnSpc>
                <a:spcPct val="90000"/>
              </a:lnSpc>
              <a:spcBef>
                <a:spcPct val="0"/>
              </a:spcBef>
              <a:buNone/>
              <a:defRPr sz="3600" b="1" kern="1200" cap="all"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all" spc="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Fundraising and the Rotary Foundation</a:t>
            </a:r>
            <a:endParaRPr kumimoji="0" lang="en-US" sz="3400" b="1" i="0" u="none" strike="noStrike" kern="1200" cap="all" spc="0" normalizeH="0" baseline="0" noProof="0">
              <a:ln>
                <a:noFill/>
              </a:ln>
              <a:solidFill>
                <a:prstClr val="white"/>
              </a:solidFill>
              <a:effectLst/>
              <a:uLnTx/>
              <a:uFillTx/>
              <a:latin typeface="Aptos Display" panose="02110004020202020204"/>
              <a:ea typeface="+mj-ea"/>
              <a:cs typeface="+mj-cs"/>
            </a:endParaRPr>
          </a:p>
        </p:txBody>
      </p:sp>
      <p:pic>
        <p:nvPicPr>
          <p:cNvPr id="6" name="Picture 5">
            <a:extLst>
              <a:ext uri="{FF2B5EF4-FFF2-40B4-BE49-F238E27FC236}">
                <a16:creationId xmlns:a16="http://schemas.microsoft.com/office/drawing/2014/main" id="{E734A0A3-B2A4-6902-EBA7-1C3B095EA3DD}"/>
              </a:ext>
            </a:extLst>
          </p:cNvPr>
          <p:cNvPicPr>
            <a:picLocks noChangeAspect="1"/>
          </p:cNvPicPr>
          <p:nvPr/>
        </p:nvPicPr>
        <p:blipFill rotWithShape="1">
          <a:blip r:embed="rId3"/>
          <a:srcRect l="563" t="605" b="10890"/>
          <a:stretch/>
        </p:blipFill>
        <p:spPr>
          <a:xfrm>
            <a:off x="648154" y="2178625"/>
            <a:ext cx="2573511" cy="3793645"/>
          </a:xfrm>
          <a:prstGeom prst="rect">
            <a:avLst/>
          </a:prstGeom>
          <a:ln w="22225">
            <a:solidFill>
              <a:srgbClr val="6699FF"/>
            </a:solidFill>
          </a:ln>
        </p:spPr>
      </p:pic>
      <p:sp>
        <p:nvSpPr>
          <p:cNvPr id="3" name="TextBox 2">
            <a:extLst>
              <a:ext uri="{FF2B5EF4-FFF2-40B4-BE49-F238E27FC236}">
                <a16:creationId xmlns:a16="http://schemas.microsoft.com/office/drawing/2014/main" id="{D3AAE519-9534-4E06-1461-6D3FA3CDECB3}"/>
              </a:ext>
            </a:extLst>
          </p:cNvPr>
          <p:cNvSpPr txBox="1"/>
          <p:nvPr/>
        </p:nvSpPr>
        <p:spPr>
          <a:xfrm>
            <a:off x="3710764" y="2028710"/>
            <a:ext cx="7729870" cy="5816977"/>
          </a:xfrm>
          <a:prstGeom prst="rect">
            <a:avLst/>
          </a:prstGeom>
          <a:noFill/>
        </p:spPr>
        <p:txBody>
          <a:bodyPr wrap="square">
            <a:spAutoFit/>
          </a:bodyPr>
          <a:lstStyle/>
          <a:p>
            <a:pPr marL="265113" marR="0" lvl="0" indent="-265113" algn="l" defTabSz="914400" rtl="0" eaLnBrk="1" fontAlgn="auto" latinLnBrk="0" hangingPunct="1">
              <a:lnSpc>
                <a:spcPct val="100000"/>
              </a:lnSpc>
              <a:spcBef>
                <a:spcPts val="600"/>
              </a:spcBef>
              <a:spcAft>
                <a:spcPts val="18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70C0"/>
                </a:solidFill>
                <a:effectLst/>
                <a:uLnTx/>
                <a:uFillTx/>
                <a:latin typeface="Aptos" panose="02110004020202020204"/>
                <a:ea typeface="+mn-ea"/>
                <a:cs typeface="+mn-cs"/>
              </a:rPr>
              <a:t>The Rotary Foundation helps Rotary members to advance world understanding, goodwill, and peace by improving health, providing quality education, improving the environment, and alleviating poverty.</a:t>
            </a:r>
          </a:p>
          <a:p>
            <a:pPr marL="265113" marR="0" lvl="0" indent="-265113" algn="l" defTabSz="914400" rtl="0" eaLnBrk="1" fontAlgn="auto" latinLnBrk="0" hangingPunct="1">
              <a:lnSpc>
                <a:spcPct val="100000"/>
              </a:lnSpc>
              <a:spcBef>
                <a:spcPts val="600"/>
              </a:spcBef>
              <a:spcAft>
                <a:spcPts val="18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0070C0"/>
              </a:solidFill>
              <a:effectLst/>
              <a:uLnTx/>
              <a:uFillTx/>
              <a:latin typeface="Aptos" panose="02110004020202020204"/>
              <a:ea typeface="+mn-ea"/>
              <a:cs typeface="+mn-cs"/>
            </a:endParaRPr>
          </a:p>
          <a:p>
            <a:pPr marL="569913" marR="0" lvl="0" indent="-342900" algn="l" defTabSz="914400" rtl="0" eaLnBrk="1" fontAlgn="auto" latinLnBrk="0" hangingPunct="1">
              <a:lnSpc>
                <a:spcPct val="100000"/>
              </a:lnSpc>
              <a:spcBef>
                <a:spcPts val="600"/>
              </a:spcBef>
              <a:spcAft>
                <a:spcPts val="180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To support this mission, the Foundation has several </a:t>
            </a:r>
            <a:b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grant programs, including District and Global Grants.</a:t>
            </a:r>
          </a:p>
          <a:p>
            <a:pPr marL="569913" marR="0" lvl="0" indent="-342900" algn="l" defTabSz="914400" rtl="0" eaLnBrk="1" fontAlgn="auto" latinLnBrk="0" hangingPunct="1">
              <a:lnSpc>
                <a:spcPct val="100000"/>
              </a:lnSpc>
              <a:spcBef>
                <a:spcPts val="600"/>
              </a:spcBef>
              <a:spcAft>
                <a:spcPts val="180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These programs are only possible thanks to the generosity of hundreds of thousands of donors from around the world. </a:t>
            </a:r>
            <a:endParaRPr kumimoji="0" lang="de-DE" sz="2400" b="1"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8D10E931-00EB-CF19-53E6-E7A8BE7CE1EF}"/>
              </a:ext>
            </a:extLst>
          </p:cNvPr>
          <p:cNvSpPr txBox="1">
            <a:spLocks noChangeArrowheads="1"/>
          </p:cNvSpPr>
          <p:nvPr/>
        </p:nvSpPr>
        <p:spPr bwMode="auto">
          <a:xfrm>
            <a:off x="3640805" y="3944991"/>
            <a:ext cx="71618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itchFamily="34" charset="0"/>
                <a:ea typeface="MS PGothic" pitchFamily="34" charset="-128"/>
              </a:defRPr>
            </a:lvl1pPr>
            <a:lvl2pPr marL="1714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742950" marR="0" lvl="1" indent="-571500" algn="l" defTabSz="914400" rtl="0" eaLnBrk="0" fontAlgn="auto" latinLnBrk="0" hangingPunct="0">
              <a:lnSpc>
                <a:spcPct val="100000"/>
              </a:lnSpc>
              <a:spcBef>
                <a:spcPts val="2667"/>
              </a:spcBef>
              <a:spcAft>
                <a:spcPts val="0"/>
              </a:spcAft>
              <a:buClr>
                <a:srgbClr val="58585A"/>
              </a:buClr>
              <a:buSzPct val="120000"/>
              <a:buFont typeface="Wingdings" panose="05000000000000000000" pitchFamily="2" charset="2"/>
              <a:buChar char="Ø"/>
              <a:tabLst/>
              <a:defRPr/>
            </a:pPr>
            <a:r>
              <a:rPr kumimoji="0" lang="en-US" altLang="en-US" sz="2800" b="1" i="0" u="none" strike="noStrike" kern="1200" cap="none" spc="0" normalizeH="0" baseline="0" noProof="0" dirty="0">
                <a:ln>
                  <a:noFill/>
                </a:ln>
                <a:solidFill>
                  <a:srgbClr val="28659C"/>
                </a:solidFill>
                <a:effectLst/>
                <a:uLnTx/>
                <a:uFillTx/>
                <a:latin typeface="Aptos" panose="02110004020202020204"/>
                <a:ea typeface="MS PGothic" pitchFamily="34" charset="-128"/>
                <a:cs typeface="+mn-cs"/>
              </a:rPr>
              <a:t>Where does the money go?</a:t>
            </a:r>
            <a:br>
              <a:rPr kumimoji="0" lang="en-US" altLang="en-US" sz="2800" b="1" i="0" u="none" strike="noStrike" kern="1200" cap="none" spc="0" normalizeH="0" baseline="0" noProof="0" dirty="0">
                <a:ln>
                  <a:noFill/>
                </a:ln>
                <a:solidFill>
                  <a:srgbClr val="28659C"/>
                </a:solidFill>
                <a:effectLst/>
                <a:uLnTx/>
                <a:uFillTx/>
                <a:latin typeface="Aptos" panose="02110004020202020204"/>
                <a:ea typeface="MS PGothic" pitchFamily="34" charset="-128"/>
                <a:cs typeface="+mn-cs"/>
              </a:rPr>
            </a:br>
            <a:r>
              <a:rPr kumimoji="0" lang="en-US" altLang="en-US" sz="2800" b="1" i="0" u="none" strike="noStrike" kern="1200" cap="none" spc="0" normalizeH="0" baseline="0" noProof="0" dirty="0">
                <a:ln>
                  <a:noFill/>
                </a:ln>
                <a:solidFill>
                  <a:srgbClr val="ED2B7A"/>
                </a:solidFill>
                <a:effectLst/>
                <a:uLnTx/>
                <a:uFillTx/>
                <a:latin typeface="Aptos" panose="02110004020202020204"/>
                <a:ea typeface="MS PGothic" pitchFamily="34" charset="-128"/>
                <a:cs typeface="+mn-cs"/>
                <a:sym typeface="Wingdings" panose="05000000000000000000" pitchFamily="2" charset="2"/>
              </a:rPr>
              <a:t> Grant programs</a:t>
            </a:r>
            <a:endParaRPr kumimoji="0" lang="en-US" altLang="en-US" sz="2800" b="1" i="0" u="none" strike="noStrike" kern="1200" cap="none" spc="0" normalizeH="0" baseline="0" noProof="0" dirty="0">
              <a:ln>
                <a:noFill/>
              </a:ln>
              <a:solidFill>
                <a:srgbClr val="ED2B7A"/>
              </a:solidFill>
              <a:effectLst/>
              <a:uLnTx/>
              <a:uFillTx/>
              <a:latin typeface="Aptos" panose="02110004020202020204"/>
              <a:ea typeface="MS PGothic" pitchFamily="34" charset="-128"/>
              <a:cs typeface="+mn-cs"/>
            </a:endParaRPr>
          </a:p>
        </p:txBody>
      </p:sp>
    </p:spTree>
    <p:extLst>
      <p:ext uri="{BB962C8B-B14F-4D97-AF65-F5344CB8AC3E}">
        <p14:creationId xmlns:p14="http://schemas.microsoft.com/office/powerpoint/2010/main" val="3449427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116A4-45B0-FC92-0ED8-80AE5662E421}"/>
            </a:ext>
          </a:extLst>
        </p:cNvPr>
        <p:cNvGrpSpPr/>
        <p:nvPr/>
      </p:nvGrpSpPr>
      <p:grpSpPr>
        <a:xfrm>
          <a:off x="0" y="0"/>
          <a:ext cx="0" cy="0"/>
          <a:chOff x="0" y="0"/>
          <a:chExt cx="0" cy="0"/>
        </a:xfrm>
      </p:grpSpPr>
      <p:sp>
        <p:nvSpPr>
          <p:cNvPr id="9" name="Text Placeholder 39">
            <a:extLst>
              <a:ext uri="{FF2B5EF4-FFF2-40B4-BE49-F238E27FC236}">
                <a16:creationId xmlns:a16="http://schemas.microsoft.com/office/drawing/2014/main" id="{D9C08B2C-B3CD-2E21-B942-726095B24771}"/>
              </a:ext>
            </a:extLst>
          </p:cNvPr>
          <p:cNvSpPr txBox="1">
            <a:spLocks/>
          </p:cNvSpPr>
          <p:nvPr/>
        </p:nvSpPr>
        <p:spPr>
          <a:xfrm>
            <a:off x="0" y="0"/>
            <a:ext cx="12192000" cy="6858000"/>
          </a:xfrm>
          <a:prstGeom prst="rect">
            <a:avLst/>
          </a:prstGeom>
          <a:solidFill>
            <a:srgbClr val="FFC000"/>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alpha val="0"/>
                  </a:prstClr>
                </a:solidFill>
                <a:effectLst/>
                <a:uLnTx/>
                <a:uFillTx/>
                <a:latin typeface="Arial" panose="020B0604020202020204" pitchFamily="34" charset="0"/>
                <a:ea typeface="+mn-ea"/>
                <a:cs typeface="Arial" panose="020B0604020202020204" pitchFamily="34" charset="0"/>
              </a:rPr>
              <a:t>subhead</a:t>
            </a:r>
          </a:p>
        </p:txBody>
      </p:sp>
      <p:grpSp>
        <p:nvGrpSpPr>
          <p:cNvPr id="12" name="Group 4">
            <a:extLst>
              <a:ext uri="{FF2B5EF4-FFF2-40B4-BE49-F238E27FC236}">
                <a16:creationId xmlns:a16="http://schemas.microsoft.com/office/drawing/2014/main" id="{8E9D387C-EDB2-5C30-126F-16F270CAF115}"/>
              </a:ext>
            </a:extLst>
          </p:cNvPr>
          <p:cNvGrpSpPr>
            <a:grpSpLocks noChangeAspect="1"/>
          </p:cNvGrpSpPr>
          <p:nvPr/>
        </p:nvGrpSpPr>
        <p:grpSpPr bwMode="auto">
          <a:xfrm>
            <a:off x="1133475" y="819150"/>
            <a:ext cx="9925062" cy="4810125"/>
            <a:chOff x="714" y="516"/>
            <a:chExt cx="6252" cy="3030"/>
          </a:xfrm>
        </p:grpSpPr>
        <p:sp>
          <p:nvSpPr>
            <p:cNvPr id="13" name="AutoShape 3">
              <a:extLst>
                <a:ext uri="{FF2B5EF4-FFF2-40B4-BE49-F238E27FC236}">
                  <a16:creationId xmlns:a16="http://schemas.microsoft.com/office/drawing/2014/main" id="{EDA2BA8F-49E0-43E4-B71E-BCEBCA3E1E4A}"/>
                </a:ext>
              </a:extLst>
            </p:cNvPr>
            <p:cNvSpPr>
              <a:spLocks noChangeAspect="1" noChangeArrowheads="1" noTextEdit="1"/>
            </p:cNvSpPr>
            <p:nvPr/>
          </p:nvSpPr>
          <p:spPr bwMode="auto">
            <a:xfrm>
              <a:off x="714" y="516"/>
              <a:ext cx="6252" cy="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Rectangle 5">
              <a:extLst>
                <a:ext uri="{FF2B5EF4-FFF2-40B4-BE49-F238E27FC236}">
                  <a16:creationId xmlns:a16="http://schemas.microsoft.com/office/drawing/2014/main" id="{63BD827B-AD85-F02B-59EE-DAA4CFF69645}"/>
                </a:ext>
              </a:extLst>
            </p:cNvPr>
            <p:cNvSpPr>
              <a:spLocks noChangeArrowheads="1"/>
            </p:cNvSpPr>
            <p:nvPr/>
          </p:nvSpPr>
          <p:spPr bwMode="auto">
            <a:xfrm>
              <a:off x="2407" y="534"/>
              <a:ext cx="287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GRANT TYPES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6">
              <a:extLst>
                <a:ext uri="{FF2B5EF4-FFF2-40B4-BE49-F238E27FC236}">
                  <a16:creationId xmlns:a16="http://schemas.microsoft.com/office/drawing/2014/main" id="{99BDB06C-1EAB-CDDC-FB21-E312DB487F6A}"/>
                </a:ext>
              </a:extLst>
            </p:cNvPr>
            <p:cNvSpPr>
              <a:spLocks noChangeArrowheads="1"/>
            </p:cNvSpPr>
            <p:nvPr/>
          </p:nvSpPr>
          <p:spPr bwMode="auto">
            <a:xfrm>
              <a:off x="2805" y="517"/>
              <a:ext cx="7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658099"/>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8">
              <a:extLst>
                <a:ext uri="{FF2B5EF4-FFF2-40B4-BE49-F238E27FC236}">
                  <a16:creationId xmlns:a16="http://schemas.microsoft.com/office/drawing/2014/main" id="{1234C2E4-BB54-CD95-2CF8-6964EFD558C7}"/>
                </a:ext>
              </a:extLst>
            </p:cNvPr>
            <p:cNvSpPr>
              <a:spLocks noChangeArrowheads="1"/>
            </p:cNvSpPr>
            <p:nvPr/>
          </p:nvSpPr>
          <p:spPr bwMode="auto">
            <a:xfrm>
              <a:off x="3601" y="517"/>
              <a:ext cx="7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658099"/>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9">
              <a:extLst>
                <a:ext uri="{FF2B5EF4-FFF2-40B4-BE49-F238E27FC236}">
                  <a16:creationId xmlns:a16="http://schemas.microsoft.com/office/drawing/2014/main" id="{C7FCC063-1C5F-7BCF-A514-60982D07D335}"/>
                </a:ext>
              </a:extLst>
            </p:cNvPr>
            <p:cNvSpPr>
              <a:spLocks noChangeArrowheads="1"/>
            </p:cNvSpPr>
            <p:nvPr/>
          </p:nvSpPr>
          <p:spPr bwMode="auto">
            <a:xfrm>
              <a:off x="3656" y="51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ectangle 10">
              <a:extLst>
                <a:ext uri="{FF2B5EF4-FFF2-40B4-BE49-F238E27FC236}">
                  <a16:creationId xmlns:a16="http://schemas.microsoft.com/office/drawing/2014/main" id="{5681BB7F-49E3-5AA5-4074-6A0616E3AF39}"/>
                </a:ext>
              </a:extLst>
            </p:cNvPr>
            <p:cNvSpPr>
              <a:spLocks noChangeArrowheads="1"/>
            </p:cNvSpPr>
            <p:nvPr/>
          </p:nvSpPr>
          <p:spPr bwMode="auto">
            <a:xfrm>
              <a:off x="4152" y="517"/>
              <a:ext cx="7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658099"/>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Rectangle 11">
              <a:extLst>
                <a:ext uri="{FF2B5EF4-FFF2-40B4-BE49-F238E27FC236}">
                  <a16:creationId xmlns:a16="http://schemas.microsoft.com/office/drawing/2014/main" id="{FA98D41A-4A6A-36AA-81D3-240971F96766}"/>
                </a:ext>
              </a:extLst>
            </p:cNvPr>
            <p:cNvSpPr>
              <a:spLocks noChangeArrowheads="1"/>
            </p:cNvSpPr>
            <p:nvPr/>
          </p:nvSpPr>
          <p:spPr bwMode="auto">
            <a:xfrm>
              <a:off x="4218" y="51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Rectangle 12">
              <a:extLst>
                <a:ext uri="{FF2B5EF4-FFF2-40B4-BE49-F238E27FC236}">
                  <a16:creationId xmlns:a16="http://schemas.microsoft.com/office/drawing/2014/main" id="{BE6532CD-768B-0CEB-5BE7-2C32F89FC6D0}"/>
                </a:ext>
              </a:extLst>
            </p:cNvPr>
            <p:cNvSpPr>
              <a:spLocks noChangeArrowheads="1"/>
            </p:cNvSpPr>
            <p:nvPr/>
          </p:nvSpPr>
          <p:spPr bwMode="auto">
            <a:xfrm>
              <a:off x="4730" y="517"/>
              <a:ext cx="7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658099"/>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13">
              <a:extLst>
                <a:ext uri="{FF2B5EF4-FFF2-40B4-BE49-F238E27FC236}">
                  <a16:creationId xmlns:a16="http://schemas.microsoft.com/office/drawing/2014/main" id="{2D01DD1F-31D1-2837-09E4-AFA0DC60AB9F}"/>
                </a:ext>
              </a:extLst>
            </p:cNvPr>
            <p:cNvSpPr>
              <a:spLocks noChangeArrowheads="1"/>
            </p:cNvSpPr>
            <p:nvPr/>
          </p:nvSpPr>
          <p:spPr bwMode="auto">
            <a:xfrm>
              <a:off x="4797" y="517"/>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Rectangle 14">
              <a:extLst>
                <a:ext uri="{FF2B5EF4-FFF2-40B4-BE49-F238E27FC236}">
                  <a16:creationId xmlns:a16="http://schemas.microsoft.com/office/drawing/2014/main" id="{7C79401C-91FD-A2F8-231A-A1D914EFE0E8}"/>
                </a:ext>
              </a:extLst>
            </p:cNvPr>
            <p:cNvSpPr>
              <a:spLocks noChangeArrowheads="1"/>
            </p:cNvSpPr>
            <p:nvPr/>
          </p:nvSpPr>
          <p:spPr bwMode="auto">
            <a:xfrm>
              <a:off x="5695" y="517"/>
              <a:ext cx="7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658099"/>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15">
              <a:extLst>
                <a:ext uri="{FF2B5EF4-FFF2-40B4-BE49-F238E27FC236}">
                  <a16:creationId xmlns:a16="http://schemas.microsoft.com/office/drawing/2014/main" id="{A984BA54-AA67-459B-D2EB-855B6DA667A2}"/>
                </a:ext>
              </a:extLst>
            </p:cNvPr>
            <p:cNvSpPr>
              <a:spLocks noChangeArrowheads="1"/>
            </p:cNvSpPr>
            <p:nvPr/>
          </p:nvSpPr>
          <p:spPr bwMode="auto">
            <a:xfrm>
              <a:off x="714" y="812"/>
              <a:ext cx="2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ctangle 16">
              <a:extLst>
                <a:ext uri="{FF2B5EF4-FFF2-40B4-BE49-F238E27FC236}">
                  <a16:creationId xmlns:a16="http://schemas.microsoft.com/office/drawing/2014/main" id="{AB48FF23-7BD9-7352-979B-F43A3F9B0BFC}"/>
                </a:ext>
              </a:extLst>
            </p:cNvPr>
            <p:cNvSpPr>
              <a:spLocks noChangeArrowheads="1"/>
            </p:cNvSpPr>
            <p:nvPr/>
          </p:nvSpPr>
          <p:spPr bwMode="auto">
            <a:xfrm>
              <a:off x="1140" y="900"/>
              <a:ext cx="2700" cy="346"/>
            </a:xfrm>
            <a:prstGeom prst="rect">
              <a:avLst/>
            </a:prstGeom>
            <a:solidFill>
              <a:srgbClr val="006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Rectangle 18">
              <a:extLst>
                <a:ext uri="{FF2B5EF4-FFF2-40B4-BE49-F238E27FC236}">
                  <a16:creationId xmlns:a16="http://schemas.microsoft.com/office/drawing/2014/main" id="{58EAD0CE-E387-F86D-5566-800FB81F9FC4}"/>
                </a:ext>
              </a:extLst>
            </p:cNvPr>
            <p:cNvSpPr>
              <a:spLocks noChangeArrowheads="1"/>
            </p:cNvSpPr>
            <p:nvPr/>
          </p:nvSpPr>
          <p:spPr bwMode="auto">
            <a:xfrm>
              <a:off x="1874" y="978"/>
              <a:ext cx="140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GLOBAL GRANTS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Rectangle 19">
              <a:extLst>
                <a:ext uri="{FF2B5EF4-FFF2-40B4-BE49-F238E27FC236}">
                  <a16:creationId xmlns:a16="http://schemas.microsoft.com/office/drawing/2014/main" id="{84FC0009-409E-2775-9715-5C665F1E196F}"/>
                </a:ext>
              </a:extLst>
            </p:cNvPr>
            <p:cNvSpPr>
              <a:spLocks noChangeArrowheads="1"/>
            </p:cNvSpPr>
            <p:nvPr/>
          </p:nvSpPr>
          <p:spPr bwMode="auto">
            <a:xfrm>
              <a:off x="3079" y="978"/>
              <a:ext cx="4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Rectangle 20">
              <a:extLst>
                <a:ext uri="{FF2B5EF4-FFF2-40B4-BE49-F238E27FC236}">
                  <a16:creationId xmlns:a16="http://schemas.microsoft.com/office/drawing/2014/main" id="{6B7F7774-3037-626A-AC94-DEBA46225DDD}"/>
                </a:ext>
              </a:extLst>
            </p:cNvPr>
            <p:cNvSpPr>
              <a:spLocks noChangeArrowheads="1"/>
            </p:cNvSpPr>
            <p:nvPr/>
          </p:nvSpPr>
          <p:spPr bwMode="auto">
            <a:xfrm>
              <a:off x="3859" y="900"/>
              <a:ext cx="2699" cy="346"/>
            </a:xfrm>
            <a:prstGeom prst="rect">
              <a:avLst/>
            </a:prstGeom>
            <a:solidFill>
              <a:srgbClr val="006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Rectangle 22">
              <a:extLst>
                <a:ext uri="{FF2B5EF4-FFF2-40B4-BE49-F238E27FC236}">
                  <a16:creationId xmlns:a16="http://schemas.microsoft.com/office/drawing/2014/main" id="{113F5285-2A73-BFCC-3F8F-0EBD0F3FADE8}"/>
                </a:ext>
              </a:extLst>
            </p:cNvPr>
            <p:cNvSpPr>
              <a:spLocks noChangeArrowheads="1"/>
            </p:cNvSpPr>
            <p:nvPr/>
          </p:nvSpPr>
          <p:spPr bwMode="auto">
            <a:xfrm>
              <a:off x="3899" y="962"/>
              <a:ext cx="260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DISTRICT GRANTS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ectangle 23">
              <a:extLst>
                <a:ext uri="{FF2B5EF4-FFF2-40B4-BE49-F238E27FC236}">
                  <a16:creationId xmlns:a16="http://schemas.microsoft.com/office/drawing/2014/main" id="{D2CB8933-280B-341B-353E-B6D5484BCC97}"/>
                </a:ext>
              </a:extLst>
            </p:cNvPr>
            <p:cNvSpPr>
              <a:spLocks noChangeArrowheads="1"/>
            </p:cNvSpPr>
            <p:nvPr/>
          </p:nvSpPr>
          <p:spPr bwMode="auto">
            <a:xfrm>
              <a:off x="5842" y="978"/>
              <a:ext cx="4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Rectangle 24">
              <a:extLst>
                <a:ext uri="{FF2B5EF4-FFF2-40B4-BE49-F238E27FC236}">
                  <a16:creationId xmlns:a16="http://schemas.microsoft.com/office/drawing/2014/main" id="{195660B3-8740-B19E-5A49-33816DED2357}"/>
                </a:ext>
              </a:extLst>
            </p:cNvPr>
            <p:cNvSpPr>
              <a:spLocks noChangeArrowheads="1"/>
            </p:cNvSpPr>
            <p:nvPr/>
          </p:nvSpPr>
          <p:spPr bwMode="auto">
            <a:xfrm>
              <a:off x="1239" y="1328"/>
              <a:ext cx="2535" cy="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Support large international activities with sustainable, measurable outcomes in Rotary’s areas of focus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Rectangle 29">
              <a:extLst>
                <a:ext uri="{FF2B5EF4-FFF2-40B4-BE49-F238E27FC236}">
                  <a16:creationId xmlns:a16="http://schemas.microsoft.com/office/drawing/2014/main" id="{69BB338B-F7FF-337F-9786-881BF008CBAA}"/>
                </a:ext>
              </a:extLst>
            </p:cNvPr>
            <p:cNvSpPr>
              <a:spLocks noChangeArrowheads="1"/>
            </p:cNvSpPr>
            <p:nvPr/>
          </p:nvSpPr>
          <p:spPr bwMode="auto">
            <a:xfrm>
              <a:off x="2793" y="1727"/>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Rectangle 31">
              <a:extLst>
                <a:ext uri="{FF2B5EF4-FFF2-40B4-BE49-F238E27FC236}">
                  <a16:creationId xmlns:a16="http://schemas.microsoft.com/office/drawing/2014/main" id="{420795EC-5E0C-8416-77A1-2F3DAD0508B2}"/>
                </a:ext>
              </a:extLst>
            </p:cNvPr>
            <p:cNvSpPr>
              <a:spLocks noChangeArrowheads="1"/>
            </p:cNvSpPr>
            <p:nvPr/>
          </p:nvSpPr>
          <p:spPr bwMode="auto">
            <a:xfrm>
              <a:off x="2972" y="1727"/>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Rectangle 34">
              <a:extLst>
                <a:ext uri="{FF2B5EF4-FFF2-40B4-BE49-F238E27FC236}">
                  <a16:creationId xmlns:a16="http://schemas.microsoft.com/office/drawing/2014/main" id="{DC2A4B93-4003-8268-1198-B2A2268FE41D}"/>
                </a:ext>
              </a:extLst>
            </p:cNvPr>
            <p:cNvSpPr>
              <a:spLocks noChangeArrowheads="1"/>
            </p:cNvSpPr>
            <p:nvPr/>
          </p:nvSpPr>
          <p:spPr bwMode="auto">
            <a:xfrm>
              <a:off x="2268" y="1926"/>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Rectangle 35">
              <a:extLst>
                <a:ext uri="{FF2B5EF4-FFF2-40B4-BE49-F238E27FC236}">
                  <a16:creationId xmlns:a16="http://schemas.microsoft.com/office/drawing/2014/main" id="{DB691758-20D1-62F5-2F30-4188EBCB1417}"/>
                </a:ext>
              </a:extLst>
            </p:cNvPr>
            <p:cNvSpPr>
              <a:spLocks noChangeArrowheads="1"/>
            </p:cNvSpPr>
            <p:nvPr/>
          </p:nvSpPr>
          <p:spPr bwMode="auto">
            <a:xfrm>
              <a:off x="3968" y="1328"/>
              <a:ext cx="2571" cy="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Fund small-scale, short-term activities that address needs in a local community or communities abroad</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ectangle 41">
              <a:extLst>
                <a:ext uri="{FF2B5EF4-FFF2-40B4-BE49-F238E27FC236}">
                  <a16:creationId xmlns:a16="http://schemas.microsoft.com/office/drawing/2014/main" id="{535EA4DA-560B-475B-8DB4-509D11F31C3B}"/>
                </a:ext>
              </a:extLst>
            </p:cNvPr>
            <p:cNvSpPr>
              <a:spLocks noChangeArrowheads="1"/>
            </p:cNvSpPr>
            <p:nvPr/>
          </p:nvSpPr>
          <p:spPr bwMode="auto">
            <a:xfrm>
              <a:off x="4640" y="1527"/>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Rectangle 43">
              <a:extLst>
                <a:ext uri="{FF2B5EF4-FFF2-40B4-BE49-F238E27FC236}">
                  <a16:creationId xmlns:a16="http://schemas.microsoft.com/office/drawing/2014/main" id="{33BCF11B-74E1-1E36-D323-087F110E29E1}"/>
                </a:ext>
              </a:extLst>
            </p:cNvPr>
            <p:cNvSpPr>
              <a:spLocks noChangeArrowheads="1"/>
            </p:cNvSpPr>
            <p:nvPr/>
          </p:nvSpPr>
          <p:spPr bwMode="auto">
            <a:xfrm>
              <a:off x="4969" y="1527"/>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4" name="Rectangle 45">
              <a:extLst>
                <a:ext uri="{FF2B5EF4-FFF2-40B4-BE49-F238E27FC236}">
                  <a16:creationId xmlns:a16="http://schemas.microsoft.com/office/drawing/2014/main" id="{FF901F58-B846-B0DF-DCB4-9F3D159F8D2C}"/>
                </a:ext>
              </a:extLst>
            </p:cNvPr>
            <p:cNvSpPr>
              <a:spLocks noChangeArrowheads="1"/>
            </p:cNvSpPr>
            <p:nvPr/>
          </p:nvSpPr>
          <p:spPr bwMode="auto">
            <a:xfrm>
              <a:off x="5586" y="1527"/>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6" name="Rectangle 47">
              <a:extLst>
                <a:ext uri="{FF2B5EF4-FFF2-40B4-BE49-F238E27FC236}">
                  <a16:creationId xmlns:a16="http://schemas.microsoft.com/office/drawing/2014/main" id="{5808BD98-48DA-EA30-F4CE-F8DED8B0892C}"/>
                </a:ext>
              </a:extLst>
            </p:cNvPr>
            <p:cNvSpPr>
              <a:spLocks noChangeArrowheads="1"/>
            </p:cNvSpPr>
            <p:nvPr/>
          </p:nvSpPr>
          <p:spPr bwMode="auto">
            <a:xfrm>
              <a:off x="6057" y="1527"/>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8" name="Rectangle 49">
              <a:extLst>
                <a:ext uri="{FF2B5EF4-FFF2-40B4-BE49-F238E27FC236}">
                  <a16:creationId xmlns:a16="http://schemas.microsoft.com/office/drawing/2014/main" id="{8AD942BC-5450-3B81-6639-F2B7411EB6BF}"/>
                </a:ext>
              </a:extLst>
            </p:cNvPr>
            <p:cNvSpPr>
              <a:spLocks noChangeArrowheads="1"/>
            </p:cNvSpPr>
            <p:nvPr/>
          </p:nvSpPr>
          <p:spPr bwMode="auto">
            <a:xfrm>
              <a:off x="6238" y="1527"/>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Rectangle 53">
              <a:extLst>
                <a:ext uri="{FF2B5EF4-FFF2-40B4-BE49-F238E27FC236}">
                  <a16:creationId xmlns:a16="http://schemas.microsoft.com/office/drawing/2014/main" id="{8C37CE8E-1029-6720-1117-B49F8AD796E7}"/>
                </a:ext>
              </a:extLst>
            </p:cNvPr>
            <p:cNvSpPr>
              <a:spLocks noChangeArrowheads="1"/>
            </p:cNvSpPr>
            <p:nvPr/>
          </p:nvSpPr>
          <p:spPr bwMode="auto">
            <a:xfrm>
              <a:off x="4490" y="1926"/>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3" name="Rectangle 54">
              <a:extLst>
                <a:ext uri="{FF2B5EF4-FFF2-40B4-BE49-F238E27FC236}">
                  <a16:creationId xmlns:a16="http://schemas.microsoft.com/office/drawing/2014/main" id="{6A849CCE-B507-24A1-2EF1-0A180DC97777}"/>
                </a:ext>
              </a:extLst>
            </p:cNvPr>
            <p:cNvSpPr>
              <a:spLocks noChangeArrowheads="1"/>
            </p:cNvSpPr>
            <p:nvPr/>
          </p:nvSpPr>
          <p:spPr bwMode="auto">
            <a:xfrm>
              <a:off x="3833" y="1246"/>
              <a:ext cx="14" cy="988"/>
            </a:xfrm>
            <a:prstGeom prst="rect">
              <a:avLst/>
            </a:prstGeom>
            <a:solidFill>
              <a:srgbClr val="AFDF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4" name="Rectangle 55">
              <a:extLst>
                <a:ext uri="{FF2B5EF4-FFF2-40B4-BE49-F238E27FC236}">
                  <a16:creationId xmlns:a16="http://schemas.microsoft.com/office/drawing/2014/main" id="{CB46C525-6F4D-7F0B-4AA8-E962B11CBE63}"/>
                </a:ext>
              </a:extLst>
            </p:cNvPr>
            <p:cNvSpPr>
              <a:spLocks noChangeArrowheads="1"/>
            </p:cNvSpPr>
            <p:nvPr/>
          </p:nvSpPr>
          <p:spPr bwMode="auto">
            <a:xfrm>
              <a:off x="1140" y="2234"/>
              <a:ext cx="2700" cy="344"/>
            </a:xfrm>
            <a:prstGeom prst="rect">
              <a:avLst/>
            </a:prstGeom>
            <a:solidFill>
              <a:srgbClr val="006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6" name="Rectangle 57">
              <a:extLst>
                <a:ext uri="{FF2B5EF4-FFF2-40B4-BE49-F238E27FC236}">
                  <a16:creationId xmlns:a16="http://schemas.microsoft.com/office/drawing/2014/main" id="{865BE78F-C8CD-847E-C1DC-F9EFE15588E3}"/>
                </a:ext>
              </a:extLst>
            </p:cNvPr>
            <p:cNvSpPr>
              <a:spLocks noChangeArrowheads="1"/>
            </p:cNvSpPr>
            <p:nvPr/>
          </p:nvSpPr>
          <p:spPr bwMode="auto">
            <a:xfrm>
              <a:off x="1225" y="2320"/>
              <a:ext cx="254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PROGRAMS OF SCALE GRANTS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7" name="Rectangle 58">
              <a:extLst>
                <a:ext uri="{FF2B5EF4-FFF2-40B4-BE49-F238E27FC236}">
                  <a16:creationId xmlns:a16="http://schemas.microsoft.com/office/drawing/2014/main" id="{439A4F96-4465-418F-FFD4-1808ACD3F645}"/>
                </a:ext>
              </a:extLst>
            </p:cNvPr>
            <p:cNvSpPr>
              <a:spLocks noChangeArrowheads="1"/>
            </p:cNvSpPr>
            <p:nvPr/>
          </p:nvSpPr>
          <p:spPr bwMode="auto">
            <a:xfrm>
              <a:off x="3559" y="2312"/>
              <a:ext cx="4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Rectangle 59">
              <a:extLst>
                <a:ext uri="{FF2B5EF4-FFF2-40B4-BE49-F238E27FC236}">
                  <a16:creationId xmlns:a16="http://schemas.microsoft.com/office/drawing/2014/main" id="{2FE8D689-D736-93D0-3006-9A8C43159247}"/>
                </a:ext>
              </a:extLst>
            </p:cNvPr>
            <p:cNvSpPr>
              <a:spLocks noChangeArrowheads="1"/>
            </p:cNvSpPr>
            <p:nvPr/>
          </p:nvSpPr>
          <p:spPr bwMode="auto">
            <a:xfrm>
              <a:off x="3840" y="2234"/>
              <a:ext cx="2699" cy="344"/>
            </a:xfrm>
            <a:prstGeom prst="rect">
              <a:avLst/>
            </a:prstGeom>
            <a:solidFill>
              <a:srgbClr val="0060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0" name="Rectangle 61">
              <a:extLst>
                <a:ext uri="{FF2B5EF4-FFF2-40B4-BE49-F238E27FC236}">
                  <a16:creationId xmlns:a16="http://schemas.microsoft.com/office/drawing/2014/main" id="{4FC347F5-23D8-E3E3-5684-FC619276578E}"/>
                </a:ext>
              </a:extLst>
            </p:cNvPr>
            <p:cNvSpPr>
              <a:spLocks noChangeArrowheads="1"/>
            </p:cNvSpPr>
            <p:nvPr/>
          </p:nvSpPr>
          <p:spPr bwMode="auto">
            <a:xfrm>
              <a:off x="3952" y="2312"/>
              <a:ext cx="25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DISASTER RESPONSE GRANTS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1" name="Rectangle 62">
              <a:extLst>
                <a:ext uri="{FF2B5EF4-FFF2-40B4-BE49-F238E27FC236}">
                  <a16:creationId xmlns:a16="http://schemas.microsoft.com/office/drawing/2014/main" id="{C784DC19-791F-F8B1-F0F7-79432E1EAFB3}"/>
                </a:ext>
              </a:extLst>
            </p:cNvPr>
            <p:cNvSpPr>
              <a:spLocks noChangeArrowheads="1"/>
            </p:cNvSpPr>
            <p:nvPr/>
          </p:nvSpPr>
          <p:spPr bwMode="auto">
            <a:xfrm>
              <a:off x="6251" y="2312"/>
              <a:ext cx="4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 name="Rectangle 63">
              <a:extLst>
                <a:ext uri="{FF2B5EF4-FFF2-40B4-BE49-F238E27FC236}">
                  <a16:creationId xmlns:a16="http://schemas.microsoft.com/office/drawing/2014/main" id="{7045C518-E586-1ACF-710F-EDBB991D5583}"/>
                </a:ext>
              </a:extLst>
            </p:cNvPr>
            <p:cNvSpPr>
              <a:spLocks noChangeArrowheads="1"/>
            </p:cNvSpPr>
            <p:nvPr/>
          </p:nvSpPr>
          <p:spPr bwMode="auto">
            <a:xfrm>
              <a:off x="1239" y="2660"/>
              <a:ext cx="2509" cy="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Benefit a large number of people or a broad geographical area and are awarded to one program per year</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3" name="Rectangle 64">
              <a:extLst>
                <a:ext uri="{FF2B5EF4-FFF2-40B4-BE49-F238E27FC236}">
                  <a16:creationId xmlns:a16="http://schemas.microsoft.com/office/drawing/2014/main" id="{E26D477A-06FA-0662-B40C-A1F643B37EF6}"/>
                </a:ext>
              </a:extLst>
            </p:cNvPr>
            <p:cNvSpPr>
              <a:spLocks noChangeArrowheads="1"/>
            </p:cNvSpPr>
            <p:nvPr/>
          </p:nvSpPr>
          <p:spPr bwMode="auto">
            <a:xfrm>
              <a:off x="1768" y="2660"/>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5" name="Rectangle 66">
              <a:extLst>
                <a:ext uri="{FF2B5EF4-FFF2-40B4-BE49-F238E27FC236}">
                  <a16:creationId xmlns:a16="http://schemas.microsoft.com/office/drawing/2014/main" id="{32B788BA-8259-E4E1-E30A-F85D8B4D9A5E}"/>
                </a:ext>
              </a:extLst>
            </p:cNvPr>
            <p:cNvSpPr>
              <a:spLocks noChangeArrowheads="1"/>
            </p:cNvSpPr>
            <p:nvPr/>
          </p:nvSpPr>
          <p:spPr bwMode="auto">
            <a:xfrm>
              <a:off x="1887" y="2660"/>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7" name="Rectangle 68">
              <a:extLst>
                <a:ext uri="{FF2B5EF4-FFF2-40B4-BE49-F238E27FC236}">
                  <a16:creationId xmlns:a16="http://schemas.microsoft.com/office/drawing/2014/main" id="{1EE8CBE7-E486-2064-4894-7B388E4ECA63}"/>
                </a:ext>
              </a:extLst>
            </p:cNvPr>
            <p:cNvSpPr>
              <a:spLocks noChangeArrowheads="1"/>
            </p:cNvSpPr>
            <p:nvPr/>
          </p:nvSpPr>
          <p:spPr bwMode="auto">
            <a:xfrm>
              <a:off x="2302" y="2660"/>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9" name="Rectangle 70">
              <a:extLst>
                <a:ext uri="{FF2B5EF4-FFF2-40B4-BE49-F238E27FC236}">
                  <a16:creationId xmlns:a16="http://schemas.microsoft.com/office/drawing/2014/main" id="{578DD910-E315-1A6D-E87B-FD7FB4313ABE}"/>
                </a:ext>
              </a:extLst>
            </p:cNvPr>
            <p:cNvSpPr>
              <a:spLocks noChangeArrowheads="1"/>
            </p:cNvSpPr>
            <p:nvPr/>
          </p:nvSpPr>
          <p:spPr bwMode="auto">
            <a:xfrm>
              <a:off x="2931" y="2660"/>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1" name="Rectangle 72">
              <a:extLst>
                <a:ext uri="{FF2B5EF4-FFF2-40B4-BE49-F238E27FC236}">
                  <a16:creationId xmlns:a16="http://schemas.microsoft.com/office/drawing/2014/main" id="{5C60D2C6-739F-8DC7-CB39-D43AEA338575}"/>
                </a:ext>
              </a:extLst>
            </p:cNvPr>
            <p:cNvSpPr>
              <a:spLocks noChangeArrowheads="1"/>
            </p:cNvSpPr>
            <p:nvPr/>
          </p:nvSpPr>
          <p:spPr bwMode="auto">
            <a:xfrm>
              <a:off x="3115" y="2660"/>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 name="Rectangle 75">
              <a:extLst>
                <a:ext uri="{FF2B5EF4-FFF2-40B4-BE49-F238E27FC236}">
                  <a16:creationId xmlns:a16="http://schemas.microsoft.com/office/drawing/2014/main" id="{625D6A71-AF86-59F9-3DDD-F1BA2E177FB1}"/>
                </a:ext>
              </a:extLst>
            </p:cNvPr>
            <p:cNvSpPr>
              <a:spLocks noChangeArrowheads="1"/>
            </p:cNvSpPr>
            <p:nvPr/>
          </p:nvSpPr>
          <p:spPr bwMode="auto">
            <a:xfrm>
              <a:off x="1389" y="2859"/>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 name="Rectangle 77">
              <a:extLst>
                <a:ext uri="{FF2B5EF4-FFF2-40B4-BE49-F238E27FC236}">
                  <a16:creationId xmlns:a16="http://schemas.microsoft.com/office/drawing/2014/main" id="{7EEF2470-1D4F-2128-DA41-5E95F4EE8236}"/>
                </a:ext>
              </a:extLst>
            </p:cNvPr>
            <p:cNvSpPr>
              <a:spLocks noChangeArrowheads="1"/>
            </p:cNvSpPr>
            <p:nvPr/>
          </p:nvSpPr>
          <p:spPr bwMode="auto">
            <a:xfrm>
              <a:off x="1505" y="2859"/>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Rectangle 79">
              <a:extLst>
                <a:ext uri="{FF2B5EF4-FFF2-40B4-BE49-F238E27FC236}">
                  <a16:creationId xmlns:a16="http://schemas.microsoft.com/office/drawing/2014/main" id="{5EB23DAB-16C8-0838-8581-FA9DE57B7D84}"/>
                </a:ext>
              </a:extLst>
            </p:cNvPr>
            <p:cNvSpPr>
              <a:spLocks noChangeArrowheads="1"/>
            </p:cNvSpPr>
            <p:nvPr/>
          </p:nvSpPr>
          <p:spPr bwMode="auto">
            <a:xfrm>
              <a:off x="1959" y="2859"/>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 name="Rectangle 81">
              <a:extLst>
                <a:ext uri="{FF2B5EF4-FFF2-40B4-BE49-F238E27FC236}">
                  <a16:creationId xmlns:a16="http://schemas.microsoft.com/office/drawing/2014/main" id="{182FB847-69BA-D9B0-75C9-C7C059DFDAFE}"/>
                </a:ext>
              </a:extLst>
            </p:cNvPr>
            <p:cNvSpPr>
              <a:spLocks noChangeArrowheads="1"/>
            </p:cNvSpPr>
            <p:nvPr/>
          </p:nvSpPr>
          <p:spPr bwMode="auto">
            <a:xfrm>
              <a:off x="2784" y="2859"/>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Rectangle 83">
              <a:extLst>
                <a:ext uri="{FF2B5EF4-FFF2-40B4-BE49-F238E27FC236}">
                  <a16:creationId xmlns:a16="http://schemas.microsoft.com/office/drawing/2014/main" id="{AFCBA809-9637-6069-0B03-D3D2037B28FB}"/>
                </a:ext>
              </a:extLst>
            </p:cNvPr>
            <p:cNvSpPr>
              <a:spLocks noChangeArrowheads="1"/>
            </p:cNvSpPr>
            <p:nvPr/>
          </p:nvSpPr>
          <p:spPr bwMode="auto">
            <a:xfrm>
              <a:off x="3119" y="2859"/>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 name="Rectangle 85">
              <a:extLst>
                <a:ext uri="{FF2B5EF4-FFF2-40B4-BE49-F238E27FC236}">
                  <a16:creationId xmlns:a16="http://schemas.microsoft.com/office/drawing/2014/main" id="{5838FB40-3A62-F07A-D4CB-E3649939E14B}"/>
                </a:ext>
              </a:extLst>
            </p:cNvPr>
            <p:cNvSpPr>
              <a:spLocks noChangeArrowheads="1"/>
            </p:cNvSpPr>
            <p:nvPr/>
          </p:nvSpPr>
          <p:spPr bwMode="auto">
            <a:xfrm>
              <a:off x="3429" y="2859"/>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7" name="Rectangle 88">
              <a:extLst>
                <a:ext uri="{FF2B5EF4-FFF2-40B4-BE49-F238E27FC236}">
                  <a16:creationId xmlns:a16="http://schemas.microsoft.com/office/drawing/2014/main" id="{39087BFD-BE58-D13F-A760-FB01D5ACFFDD}"/>
                </a:ext>
              </a:extLst>
            </p:cNvPr>
            <p:cNvSpPr>
              <a:spLocks noChangeArrowheads="1"/>
            </p:cNvSpPr>
            <p:nvPr/>
          </p:nvSpPr>
          <p:spPr bwMode="auto">
            <a:xfrm>
              <a:off x="1887" y="3059"/>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9" name="Rectangle 90">
              <a:extLst>
                <a:ext uri="{FF2B5EF4-FFF2-40B4-BE49-F238E27FC236}">
                  <a16:creationId xmlns:a16="http://schemas.microsoft.com/office/drawing/2014/main" id="{6B847966-F636-7687-8339-75E75928F233}"/>
                </a:ext>
              </a:extLst>
            </p:cNvPr>
            <p:cNvSpPr>
              <a:spLocks noChangeArrowheads="1"/>
            </p:cNvSpPr>
            <p:nvPr/>
          </p:nvSpPr>
          <p:spPr bwMode="auto">
            <a:xfrm>
              <a:off x="2063" y="3059"/>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1" name="Rectangle 92">
              <a:extLst>
                <a:ext uri="{FF2B5EF4-FFF2-40B4-BE49-F238E27FC236}">
                  <a16:creationId xmlns:a16="http://schemas.microsoft.com/office/drawing/2014/main" id="{D00605FE-1E20-E9B4-84A7-DF0BE61CBF95}"/>
                </a:ext>
              </a:extLst>
            </p:cNvPr>
            <p:cNvSpPr>
              <a:spLocks noChangeArrowheads="1"/>
            </p:cNvSpPr>
            <p:nvPr/>
          </p:nvSpPr>
          <p:spPr bwMode="auto">
            <a:xfrm>
              <a:off x="2360" y="3059"/>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3" name="Rectangle 94">
              <a:extLst>
                <a:ext uri="{FF2B5EF4-FFF2-40B4-BE49-F238E27FC236}">
                  <a16:creationId xmlns:a16="http://schemas.microsoft.com/office/drawing/2014/main" id="{FC0A3371-BC16-E8B9-BC0A-51601072A3C0}"/>
                </a:ext>
              </a:extLst>
            </p:cNvPr>
            <p:cNvSpPr>
              <a:spLocks noChangeArrowheads="1"/>
            </p:cNvSpPr>
            <p:nvPr/>
          </p:nvSpPr>
          <p:spPr bwMode="auto">
            <a:xfrm>
              <a:off x="3035" y="3059"/>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5" name="Rectangle 96">
              <a:extLst>
                <a:ext uri="{FF2B5EF4-FFF2-40B4-BE49-F238E27FC236}">
                  <a16:creationId xmlns:a16="http://schemas.microsoft.com/office/drawing/2014/main" id="{C5033CFC-A78D-3051-BAF5-6D2EC8874268}"/>
                </a:ext>
              </a:extLst>
            </p:cNvPr>
            <p:cNvSpPr>
              <a:spLocks noChangeArrowheads="1"/>
            </p:cNvSpPr>
            <p:nvPr/>
          </p:nvSpPr>
          <p:spPr bwMode="auto">
            <a:xfrm>
              <a:off x="3310" y="3059"/>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7" name="Rectangle 98">
              <a:extLst>
                <a:ext uri="{FF2B5EF4-FFF2-40B4-BE49-F238E27FC236}">
                  <a16:creationId xmlns:a16="http://schemas.microsoft.com/office/drawing/2014/main" id="{7DBB047A-9C7D-B2FC-FED2-C9F4E9E1F067}"/>
                </a:ext>
              </a:extLst>
            </p:cNvPr>
            <p:cNvSpPr>
              <a:spLocks noChangeArrowheads="1"/>
            </p:cNvSpPr>
            <p:nvPr/>
          </p:nvSpPr>
          <p:spPr bwMode="auto">
            <a:xfrm>
              <a:off x="3661" y="3059"/>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8" name="Rectangle 99">
              <a:extLst>
                <a:ext uri="{FF2B5EF4-FFF2-40B4-BE49-F238E27FC236}">
                  <a16:creationId xmlns:a16="http://schemas.microsoft.com/office/drawing/2014/main" id="{7BA60B58-8569-EE9A-1665-DB815E6C0386}"/>
                </a:ext>
              </a:extLst>
            </p:cNvPr>
            <p:cNvSpPr>
              <a:spLocks noChangeArrowheads="1"/>
            </p:cNvSpPr>
            <p:nvPr/>
          </p:nvSpPr>
          <p:spPr bwMode="auto">
            <a:xfrm>
              <a:off x="3968" y="2662"/>
              <a:ext cx="2518" cy="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dirty="0">
                  <a:ln>
                    <a:noFill/>
                  </a:ln>
                  <a:solidFill>
                    <a:srgbClr val="231F20"/>
                  </a:solidFill>
                  <a:effectLst/>
                  <a:uLnTx/>
                  <a:uFillTx/>
                  <a:latin typeface="Arial" panose="020B0604020202020204" pitchFamily="34" charset="0"/>
                  <a:ea typeface="+mn-ea"/>
                  <a:cs typeface="Arial" panose="020B0604020202020204" pitchFamily="34" charset="0"/>
                </a:rPr>
                <a:t>Support relief and recovery efforts in areas that have been affected by disaster</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9" name="Rectangle 100">
              <a:extLst>
                <a:ext uri="{FF2B5EF4-FFF2-40B4-BE49-F238E27FC236}">
                  <a16:creationId xmlns:a16="http://schemas.microsoft.com/office/drawing/2014/main" id="{B54659ED-0F46-36DB-FC08-A9DC6EABD075}"/>
                </a:ext>
              </a:extLst>
            </p:cNvPr>
            <p:cNvSpPr>
              <a:spLocks noChangeArrowheads="1"/>
            </p:cNvSpPr>
            <p:nvPr/>
          </p:nvSpPr>
          <p:spPr bwMode="auto">
            <a:xfrm>
              <a:off x="4549" y="2662"/>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1" name="Rectangle 102">
              <a:extLst>
                <a:ext uri="{FF2B5EF4-FFF2-40B4-BE49-F238E27FC236}">
                  <a16:creationId xmlns:a16="http://schemas.microsoft.com/office/drawing/2014/main" id="{8261A2DF-A18B-6316-9918-6D64A2B15A35}"/>
                </a:ext>
              </a:extLst>
            </p:cNvPr>
            <p:cNvSpPr>
              <a:spLocks noChangeArrowheads="1"/>
            </p:cNvSpPr>
            <p:nvPr/>
          </p:nvSpPr>
          <p:spPr bwMode="auto">
            <a:xfrm>
              <a:off x="4955" y="2662"/>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5" name="Rectangle 106">
              <a:extLst>
                <a:ext uri="{FF2B5EF4-FFF2-40B4-BE49-F238E27FC236}">
                  <a16:creationId xmlns:a16="http://schemas.microsoft.com/office/drawing/2014/main" id="{04A30393-2237-6C5C-31F9-7A07646C5E9A}"/>
                </a:ext>
              </a:extLst>
            </p:cNvPr>
            <p:cNvSpPr>
              <a:spLocks noChangeArrowheads="1"/>
            </p:cNvSpPr>
            <p:nvPr/>
          </p:nvSpPr>
          <p:spPr bwMode="auto">
            <a:xfrm>
              <a:off x="5944" y="2662"/>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8" name="Rectangle 109">
              <a:extLst>
                <a:ext uri="{FF2B5EF4-FFF2-40B4-BE49-F238E27FC236}">
                  <a16:creationId xmlns:a16="http://schemas.microsoft.com/office/drawing/2014/main" id="{84279AF5-1AB1-5E32-8E37-EF6F5D8F6BE8}"/>
                </a:ext>
              </a:extLst>
            </p:cNvPr>
            <p:cNvSpPr>
              <a:spLocks noChangeArrowheads="1"/>
            </p:cNvSpPr>
            <p:nvPr/>
          </p:nvSpPr>
          <p:spPr bwMode="auto">
            <a:xfrm>
              <a:off x="4106" y="2861"/>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0" name="Rectangle 111">
              <a:extLst>
                <a:ext uri="{FF2B5EF4-FFF2-40B4-BE49-F238E27FC236}">
                  <a16:creationId xmlns:a16="http://schemas.microsoft.com/office/drawing/2014/main" id="{9650B7C4-3955-729F-5DC4-C2397E895A3A}"/>
                </a:ext>
              </a:extLst>
            </p:cNvPr>
            <p:cNvSpPr>
              <a:spLocks noChangeArrowheads="1"/>
            </p:cNvSpPr>
            <p:nvPr/>
          </p:nvSpPr>
          <p:spPr bwMode="auto">
            <a:xfrm>
              <a:off x="4520" y="2861"/>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2" name="Rectangle 113">
              <a:extLst>
                <a:ext uri="{FF2B5EF4-FFF2-40B4-BE49-F238E27FC236}">
                  <a16:creationId xmlns:a16="http://schemas.microsoft.com/office/drawing/2014/main" id="{06DA47A9-7146-3E4C-0C35-013EEC00B809}"/>
                </a:ext>
              </a:extLst>
            </p:cNvPr>
            <p:cNvSpPr>
              <a:spLocks noChangeArrowheads="1"/>
            </p:cNvSpPr>
            <p:nvPr/>
          </p:nvSpPr>
          <p:spPr bwMode="auto">
            <a:xfrm>
              <a:off x="4841" y="2861"/>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4" name="Rectangle 115">
              <a:extLst>
                <a:ext uri="{FF2B5EF4-FFF2-40B4-BE49-F238E27FC236}">
                  <a16:creationId xmlns:a16="http://schemas.microsoft.com/office/drawing/2014/main" id="{1D0EA4BF-8C34-DC8C-5AB3-47E4103AA0FA}"/>
                </a:ext>
              </a:extLst>
            </p:cNvPr>
            <p:cNvSpPr>
              <a:spLocks noChangeArrowheads="1"/>
            </p:cNvSpPr>
            <p:nvPr/>
          </p:nvSpPr>
          <p:spPr bwMode="auto">
            <a:xfrm>
              <a:off x="5230" y="3252"/>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6" name="Rectangle 117">
              <a:extLst>
                <a:ext uri="{FF2B5EF4-FFF2-40B4-BE49-F238E27FC236}">
                  <a16:creationId xmlns:a16="http://schemas.microsoft.com/office/drawing/2014/main" id="{0EC20722-1AA2-062A-AE8C-7809FE7547CA}"/>
                </a:ext>
              </a:extLst>
            </p:cNvPr>
            <p:cNvSpPr>
              <a:spLocks noChangeArrowheads="1"/>
            </p:cNvSpPr>
            <p:nvPr/>
          </p:nvSpPr>
          <p:spPr bwMode="auto">
            <a:xfrm>
              <a:off x="5612" y="2861"/>
              <a:ext cx="47"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0" i="0" u="none" strike="noStrike" kern="1200" cap="none" spc="0" normalizeH="0" baseline="0" noProof="0">
                  <a:ln>
                    <a:noFill/>
                  </a:ln>
                  <a:solidFill>
                    <a:srgbClr val="231F20"/>
                  </a:solidFill>
                  <a:effectLst/>
                  <a:uLnTx/>
                  <a:uFillTx/>
                  <a:latin typeface="Arial" panose="020B0604020202020204" pitchFamily="34" charset="0"/>
                  <a:ea typeface="+mn-ea"/>
                  <a:cs typeface="Arial" panose="020B0604020202020204" pitchFamily="34" charset="0"/>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2" name="Rectangle 123">
              <a:extLst>
                <a:ext uri="{FF2B5EF4-FFF2-40B4-BE49-F238E27FC236}">
                  <a16:creationId xmlns:a16="http://schemas.microsoft.com/office/drawing/2014/main" id="{A10C14B5-067E-98DB-411D-65117151ED55}"/>
                </a:ext>
              </a:extLst>
            </p:cNvPr>
            <p:cNvSpPr>
              <a:spLocks noChangeArrowheads="1"/>
            </p:cNvSpPr>
            <p:nvPr/>
          </p:nvSpPr>
          <p:spPr bwMode="auto">
            <a:xfrm>
              <a:off x="3833" y="2578"/>
              <a:ext cx="14" cy="783"/>
            </a:xfrm>
            <a:prstGeom prst="rect">
              <a:avLst/>
            </a:prstGeom>
            <a:solidFill>
              <a:srgbClr val="AFDF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 name="Picture 3">
            <a:extLst>
              <a:ext uri="{FF2B5EF4-FFF2-40B4-BE49-F238E27FC236}">
                <a16:creationId xmlns:a16="http://schemas.microsoft.com/office/drawing/2014/main" id="{3584313F-32B4-5462-D0A6-21DA41799354}"/>
              </a:ext>
            </a:extLst>
          </p:cNvPr>
          <p:cNvPicPr>
            <a:picLocks noChangeAspect="1"/>
          </p:cNvPicPr>
          <p:nvPr/>
        </p:nvPicPr>
        <p:blipFill>
          <a:blip r:embed="rId4"/>
          <a:stretch>
            <a:fillRect/>
          </a:stretch>
        </p:blipFill>
        <p:spPr>
          <a:xfrm>
            <a:off x="10850562" y="4045743"/>
            <a:ext cx="985839" cy="985839"/>
          </a:xfrm>
          <a:prstGeom prst="rect">
            <a:avLst/>
          </a:prstGeom>
        </p:spPr>
      </p:pic>
      <p:pic>
        <p:nvPicPr>
          <p:cNvPr id="6" name="Picture 5">
            <a:extLst>
              <a:ext uri="{FF2B5EF4-FFF2-40B4-BE49-F238E27FC236}">
                <a16:creationId xmlns:a16="http://schemas.microsoft.com/office/drawing/2014/main" id="{1861C85F-FC09-96D9-525F-BBA38958E38D}"/>
              </a:ext>
            </a:extLst>
          </p:cNvPr>
          <p:cNvPicPr>
            <a:picLocks noChangeAspect="1"/>
          </p:cNvPicPr>
          <p:nvPr/>
        </p:nvPicPr>
        <p:blipFill>
          <a:blip r:embed="rId5"/>
          <a:stretch>
            <a:fillRect/>
          </a:stretch>
        </p:blipFill>
        <p:spPr>
          <a:xfrm>
            <a:off x="10837865" y="2108200"/>
            <a:ext cx="958850" cy="958850"/>
          </a:xfrm>
          <a:prstGeom prst="rect">
            <a:avLst/>
          </a:prstGeom>
        </p:spPr>
      </p:pic>
      <p:pic>
        <p:nvPicPr>
          <p:cNvPr id="8" name="Picture 7">
            <a:extLst>
              <a:ext uri="{FF2B5EF4-FFF2-40B4-BE49-F238E27FC236}">
                <a16:creationId xmlns:a16="http://schemas.microsoft.com/office/drawing/2014/main" id="{A870D7F8-7AAA-9FD3-7B3B-786A6DC197F2}"/>
              </a:ext>
            </a:extLst>
          </p:cNvPr>
          <p:cNvPicPr>
            <a:picLocks noChangeAspect="1"/>
          </p:cNvPicPr>
          <p:nvPr/>
        </p:nvPicPr>
        <p:blipFill>
          <a:blip r:embed="rId6"/>
          <a:stretch>
            <a:fillRect/>
          </a:stretch>
        </p:blipFill>
        <p:spPr>
          <a:xfrm>
            <a:off x="503238" y="2108200"/>
            <a:ext cx="959643" cy="959643"/>
          </a:xfrm>
          <a:prstGeom prst="rect">
            <a:avLst/>
          </a:prstGeom>
        </p:spPr>
      </p:pic>
      <p:pic>
        <p:nvPicPr>
          <p:cNvPr id="11" name="Picture 10">
            <a:extLst>
              <a:ext uri="{FF2B5EF4-FFF2-40B4-BE49-F238E27FC236}">
                <a16:creationId xmlns:a16="http://schemas.microsoft.com/office/drawing/2014/main" id="{15C003EC-C93A-12B1-5470-358D228CBC59}"/>
              </a:ext>
            </a:extLst>
          </p:cNvPr>
          <p:cNvPicPr>
            <a:picLocks noChangeAspect="1"/>
          </p:cNvPicPr>
          <p:nvPr/>
        </p:nvPicPr>
        <p:blipFill>
          <a:blip r:embed="rId7"/>
          <a:stretch>
            <a:fillRect/>
          </a:stretch>
        </p:blipFill>
        <p:spPr>
          <a:xfrm>
            <a:off x="485776" y="4072731"/>
            <a:ext cx="973137" cy="973137"/>
          </a:xfrm>
          <a:prstGeom prst="rect">
            <a:avLst/>
          </a:prstGeom>
        </p:spPr>
      </p:pic>
    </p:spTree>
    <p:custDataLst>
      <p:tags r:id="rId1"/>
    </p:custDataLst>
    <p:extLst>
      <p:ext uri="{BB962C8B-B14F-4D97-AF65-F5344CB8AC3E}">
        <p14:creationId xmlns:p14="http://schemas.microsoft.com/office/powerpoint/2010/main" val="143136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p:txBody>
          <a:bodyPr/>
          <a:lstStyle/>
          <a:p>
            <a:pPr lvl="0"/>
            <a:r>
              <a:rPr lang="en-US" dirty="0"/>
              <a:t>2022-23 GRANT STATISTICS</a:t>
            </a:r>
          </a:p>
        </p:txBody>
      </p:sp>
      <p:pic>
        <p:nvPicPr>
          <p:cNvPr id="12" name="Picture 11">
            <a:extLst>
              <a:ext uri="{FF2B5EF4-FFF2-40B4-BE49-F238E27FC236}">
                <a16:creationId xmlns:a16="http://schemas.microsoft.com/office/drawing/2014/main" id="{516D79EA-EF18-4E1E-B499-A933160CCF62}"/>
              </a:ext>
            </a:extLst>
          </p:cNvPr>
          <p:cNvPicPr>
            <a:picLocks noChangeAspect="1"/>
          </p:cNvPicPr>
          <p:nvPr/>
        </p:nvPicPr>
        <p:blipFill>
          <a:blip r:embed="rId3">
            <a:duotone>
              <a:prstClr val="black"/>
              <a:srgbClr val="48595D">
                <a:tint val="45000"/>
                <a:satMod val="400000"/>
              </a:srgbClr>
            </a:duotone>
            <a:extLst>
              <a:ext uri="{BEBA8EAE-BF5A-486C-A8C5-ECC9F3942E4B}">
                <a14:imgProps xmlns:a14="http://schemas.microsoft.com/office/drawing/2010/main">
                  <a14:imgLayer r:embed="rId4">
                    <a14:imgEffect>
                      <a14:sharpenSoften amount="100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224565" y="1712791"/>
            <a:ext cx="8662635" cy="4656166"/>
          </a:xfrm>
          <a:prstGeom prst="rect">
            <a:avLst/>
          </a:prstGeom>
        </p:spPr>
      </p:pic>
      <p:sp>
        <p:nvSpPr>
          <p:cNvPr id="13" name="TextBox 12">
            <a:extLst>
              <a:ext uri="{FF2B5EF4-FFF2-40B4-BE49-F238E27FC236}">
                <a16:creationId xmlns:a16="http://schemas.microsoft.com/office/drawing/2014/main" id="{33B080A8-9B4D-4CBD-9B6C-409B6780AB51}"/>
              </a:ext>
            </a:extLst>
          </p:cNvPr>
          <p:cNvSpPr txBox="1"/>
          <p:nvPr/>
        </p:nvSpPr>
        <p:spPr>
          <a:xfrm>
            <a:off x="230602" y="1691020"/>
            <a:ext cx="3432517"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eorgia"/>
                <a:ea typeface="Arial" charset="0"/>
                <a:cs typeface="Arial" panose="020B0604020202020204" pitchFamily="34" charset="0"/>
              </a:rPr>
              <a:t>District grants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eorgia"/>
                <a:ea typeface="Arial" charset="0"/>
                <a:cs typeface="Arial" panose="020B0604020202020204" pitchFamily="34" charset="0"/>
              </a:rPr>
              <a:t>473 grants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eorgia"/>
                <a:ea typeface="Arial" charset="0"/>
                <a:cs typeface="Arial" panose="020B0604020202020204" pitchFamily="34" charset="0"/>
              </a:rPr>
              <a:t>$26 million</a:t>
            </a:r>
          </a:p>
        </p:txBody>
      </p:sp>
      <p:sp>
        <p:nvSpPr>
          <p:cNvPr id="5" name="TextBox 4">
            <a:extLst>
              <a:ext uri="{FF2B5EF4-FFF2-40B4-BE49-F238E27FC236}">
                <a16:creationId xmlns:a16="http://schemas.microsoft.com/office/drawing/2014/main" id="{59F620A7-35F9-417A-AA6C-E01FDFC39241}"/>
              </a:ext>
            </a:extLst>
          </p:cNvPr>
          <p:cNvSpPr txBox="1"/>
          <p:nvPr/>
        </p:nvSpPr>
        <p:spPr>
          <a:xfrm>
            <a:off x="859243" y="3124200"/>
            <a:ext cx="3432517"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eorgia"/>
                <a:ea typeface="Arial" charset="0"/>
                <a:cs typeface="Arial" panose="020B0604020202020204" pitchFamily="34" charset="0"/>
              </a:rPr>
              <a:t>Global grants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eorgia"/>
                <a:ea typeface="Arial" charset="0"/>
                <a:cs typeface="Arial" panose="020B0604020202020204" pitchFamily="34" charset="0"/>
              </a:rPr>
              <a:t>1,092 grants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eorgia"/>
                <a:ea typeface="Arial" charset="0"/>
                <a:cs typeface="Arial" panose="020B0604020202020204" pitchFamily="34" charset="0"/>
              </a:rPr>
              <a:t>$55 million</a:t>
            </a:r>
          </a:p>
        </p:txBody>
      </p:sp>
      <p:sp>
        <p:nvSpPr>
          <p:cNvPr id="6" name="TextBox 5">
            <a:extLst>
              <a:ext uri="{FF2B5EF4-FFF2-40B4-BE49-F238E27FC236}">
                <a16:creationId xmlns:a16="http://schemas.microsoft.com/office/drawing/2014/main" id="{2D88EAA5-BEDF-49FE-A5F3-AEDB5B99ACC9}"/>
              </a:ext>
            </a:extLst>
          </p:cNvPr>
          <p:cNvSpPr txBox="1"/>
          <p:nvPr/>
        </p:nvSpPr>
        <p:spPr>
          <a:xfrm>
            <a:off x="230602" y="4405978"/>
            <a:ext cx="4061158"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eorgia"/>
                <a:ea typeface="Arial" charset="0"/>
                <a:cs typeface="Arial" panose="020B0604020202020204" pitchFamily="34" charset="0"/>
              </a:rPr>
              <a:t>Disaster response grants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eorgia"/>
                <a:ea typeface="Arial" charset="0"/>
                <a:cs typeface="Arial" panose="020B0604020202020204" pitchFamily="34" charset="0"/>
              </a:rPr>
              <a:t>324 grants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eorgia"/>
                <a:ea typeface="Arial" charset="0"/>
                <a:cs typeface="Arial" panose="020B0604020202020204" pitchFamily="34" charset="0"/>
              </a:rPr>
              <a:t>$15 million</a:t>
            </a:r>
          </a:p>
        </p:txBody>
      </p:sp>
      <p:sp>
        <p:nvSpPr>
          <p:cNvPr id="3" name="TextBox 2">
            <a:extLst>
              <a:ext uri="{FF2B5EF4-FFF2-40B4-BE49-F238E27FC236}">
                <a16:creationId xmlns:a16="http://schemas.microsoft.com/office/drawing/2014/main" id="{E9E74598-7094-2FB5-E9CB-6BD59B601A57}"/>
              </a:ext>
            </a:extLst>
          </p:cNvPr>
          <p:cNvSpPr txBox="1"/>
          <p:nvPr/>
        </p:nvSpPr>
        <p:spPr>
          <a:xfrm>
            <a:off x="870867" y="5596119"/>
            <a:ext cx="609872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eorgia"/>
                <a:ea typeface="Arial" charset="0"/>
                <a:cs typeface="Arial" panose="020B0604020202020204" pitchFamily="34" charset="0"/>
              </a:rPr>
              <a:t>Program of Scale grant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prstClr val="white"/>
                </a:solidFill>
                <a:latin typeface="Georgia"/>
                <a:ea typeface="Arial" charset="0"/>
                <a:cs typeface="Arial" panose="020B0604020202020204" pitchFamily="34" charset="0"/>
              </a:rPr>
              <a:t>1</a:t>
            </a:r>
            <a:r>
              <a:rPr kumimoji="0" lang="en-US" sz="2400" b="0" i="0" u="none" strike="noStrike" kern="1200" cap="none" spc="0" normalizeH="0" baseline="0" noProof="0" dirty="0">
                <a:ln>
                  <a:noFill/>
                </a:ln>
                <a:solidFill>
                  <a:prstClr val="white"/>
                </a:solidFill>
                <a:effectLst/>
                <a:uLnTx/>
                <a:uFillTx/>
                <a:latin typeface="Georgia"/>
                <a:ea typeface="Arial" charset="0"/>
                <a:cs typeface="Arial" panose="020B0604020202020204" pitchFamily="34" charset="0"/>
              </a:rPr>
              <a:t> grant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eorgia"/>
                <a:ea typeface="Arial" charset="0"/>
                <a:cs typeface="Arial" panose="020B0604020202020204" pitchFamily="34" charset="0"/>
              </a:rPr>
              <a:t>$</a:t>
            </a:r>
            <a:r>
              <a:rPr lang="en-US" sz="2400" kern="1200" dirty="0">
                <a:solidFill>
                  <a:prstClr val="white"/>
                </a:solidFill>
                <a:latin typeface="Georgia"/>
                <a:ea typeface="Arial" charset="0"/>
                <a:cs typeface="Arial" panose="020B0604020202020204" pitchFamily="34" charset="0"/>
              </a:rPr>
              <a:t>2</a:t>
            </a:r>
            <a:r>
              <a:rPr kumimoji="0" lang="en-US" sz="2400" b="0" i="0" u="none" strike="noStrike" kern="1200" cap="none" spc="0" normalizeH="0" baseline="0" noProof="0" dirty="0">
                <a:ln>
                  <a:noFill/>
                </a:ln>
                <a:solidFill>
                  <a:prstClr val="white"/>
                </a:solidFill>
                <a:effectLst/>
                <a:uLnTx/>
                <a:uFillTx/>
                <a:latin typeface="Georgia"/>
                <a:ea typeface="Arial" charset="0"/>
                <a:cs typeface="Arial" panose="020B0604020202020204" pitchFamily="34" charset="0"/>
              </a:rPr>
              <a:t> million</a:t>
            </a:r>
          </a:p>
        </p:txBody>
      </p:sp>
    </p:spTree>
    <p:extLst>
      <p:ext uri="{BB962C8B-B14F-4D97-AF65-F5344CB8AC3E}">
        <p14:creationId xmlns:p14="http://schemas.microsoft.com/office/powerpoint/2010/main" val="391442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116A4-45B0-FC92-0ED8-80AE5662E421}"/>
            </a:ext>
          </a:extLst>
        </p:cNvPr>
        <p:cNvGrpSpPr/>
        <p:nvPr/>
      </p:nvGrpSpPr>
      <p:grpSpPr>
        <a:xfrm>
          <a:off x="0" y="0"/>
          <a:ext cx="0" cy="0"/>
          <a:chOff x="0" y="0"/>
          <a:chExt cx="0" cy="0"/>
        </a:xfrm>
      </p:grpSpPr>
      <p:sp>
        <p:nvSpPr>
          <p:cNvPr id="9" name="Text Placeholder 39">
            <a:extLst>
              <a:ext uri="{FF2B5EF4-FFF2-40B4-BE49-F238E27FC236}">
                <a16:creationId xmlns:a16="http://schemas.microsoft.com/office/drawing/2014/main" id="{D9C08B2C-B3CD-2E21-B942-726095B24771}"/>
              </a:ext>
            </a:extLst>
          </p:cNvPr>
          <p:cNvSpPr txBox="1">
            <a:spLocks/>
          </p:cNvSpPr>
          <p:nvPr/>
        </p:nvSpPr>
        <p:spPr>
          <a:xfrm>
            <a:off x="0" y="0"/>
            <a:ext cx="12192000" cy="6858000"/>
          </a:xfrm>
          <a:prstGeom prst="rect">
            <a:avLst/>
          </a:prstGeom>
          <a:solidFill>
            <a:srgbClr val="FFC000"/>
          </a:solidFill>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2800" kern="1200">
                <a:solidFill>
                  <a:schemeClr val="tx1">
                    <a:alpha val="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alpha val="0"/>
                  </a:prstClr>
                </a:solidFill>
                <a:effectLst/>
                <a:uLnTx/>
                <a:uFillTx/>
                <a:latin typeface="Arial" panose="020B0604020202020204" pitchFamily="34" charset="0"/>
                <a:ea typeface="+mn-ea"/>
                <a:cs typeface="Arial" panose="020B0604020202020204" pitchFamily="34" charset="0"/>
              </a:rPr>
              <a:t>subhead</a:t>
            </a:r>
          </a:p>
        </p:txBody>
      </p:sp>
      <p:pic>
        <p:nvPicPr>
          <p:cNvPr id="3" name="Picture 2">
            <a:extLst>
              <a:ext uri="{FF2B5EF4-FFF2-40B4-BE49-F238E27FC236}">
                <a16:creationId xmlns:a16="http://schemas.microsoft.com/office/drawing/2014/main" id="{62D1977B-B5BF-C454-AC1A-DE1765B29E72}"/>
              </a:ext>
            </a:extLst>
          </p:cNvPr>
          <p:cNvPicPr>
            <a:picLocks noChangeAspect="1"/>
          </p:cNvPicPr>
          <p:nvPr/>
        </p:nvPicPr>
        <p:blipFill>
          <a:blip r:embed="rId4"/>
          <a:stretch>
            <a:fillRect/>
          </a:stretch>
        </p:blipFill>
        <p:spPr>
          <a:xfrm>
            <a:off x="1828800" y="112527"/>
            <a:ext cx="4597141" cy="3690125"/>
          </a:xfrm>
          <a:prstGeom prst="rect">
            <a:avLst/>
          </a:prstGeom>
        </p:spPr>
      </p:pic>
      <p:pic>
        <p:nvPicPr>
          <p:cNvPr id="35" name="Picture 34">
            <a:extLst>
              <a:ext uri="{FF2B5EF4-FFF2-40B4-BE49-F238E27FC236}">
                <a16:creationId xmlns:a16="http://schemas.microsoft.com/office/drawing/2014/main" id="{6E517E68-04AB-25E2-FD49-0B39CB04BCF7}"/>
              </a:ext>
            </a:extLst>
          </p:cNvPr>
          <p:cNvPicPr>
            <a:picLocks noChangeAspect="1"/>
          </p:cNvPicPr>
          <p:nvPr/>
        </p:nvPicPr>
        <p:blipFill rotWithShape="1">
          <a:blip r:embed="rId5"/>
          <a:srcRect l="1641" b="3369"/>
          <a:stretch/>
        </p:blipFill>
        <p:spPr>
          <a:xfrm>
            <a:off x="7620000" y="128789"/>
            <a:ext cx="4087293" cy="3657600"/>
          </a:xfrm>
          <a:prstGeom prst="rect">
            <a:avLst/>
          </a:prstGeom>
        </p:spPr>
      </p:pic>
      <p:pic>
        <p:nvPicPr>
          <p:cNvPr id="16" name="Picture 15">
            <a:extLst>
              <a:ext uri="{FF2B5EF4-FFF2-40B4-BE49-F238E27FC236}">
                <a16:creationId xmlns:a16="http://schemas.microsoft.com/office/drawing/2014/main" id="{95E05712-ED72-D3EC-D098-EED4B7A7D572}"/>
              </a:ext>
            </a:extLst>
          </p:cNvPr>
          <p:cNvPicPr>
            <a:picLocks noChangeAspect="1"/>
          </p:cNvPicPr>
          <p:nvPr/>
        </p:nvPicPr>
        <p:blipFill rotWithShape="1">
          <a:blip r:embed="rId6"/>
          <a:srcRect b="2041"/>
          <a:stretch/>
        </p:blipFill>
        <p:spPr>
          <a:xfrm>
            <a:off x="103528" y="3071611"/>
            <a:ext cx="4143451" cy="3657600"/>
          </a:xfrm>
          <a:prstGeom prst="rect">
            <a:avLst/>
          </a:prstGeom>
        </p:spPr>
      </p:pic>
      <p:pic>
        <p:nvPicPr>
          <p:cNvPr id="37" name="Picture 36">
            <a:extLst>
              <a:ext uri="{FF2B5EF4-FFF2-40B4-BE49-F238E27FC236}">
                <a16:creationId xmlns:a16="http://schemas.microsoft.com/office/drawing/2014/main" id="{08808572-6DC2-A5A5-44A6-4FD8517732A2}"/>
              </a:ext>
            </a:extLst>
          </p:cNvPr>
          <p:cNvPicPr>
            <a:picLocks noChangeAspect="1"/>
          </p:cNvPicPr>
          <p:nvPr/>
        </p:nvPicPr>
        <p:blipFill>
          <a:blip r:embed="rId7"/>
          <a:stretch>
            <a:fillRect/>
          </a:stretch>
        </p:blipFill>
        <p:spPr>
          <a:xfrm>
            <a:off x="4350507" y="3915178"/>
            <a:ext cx="7624763" cy="2645644"/>
          </a:xfrm>
          <a:prstGeom prst="rect">
            <a:avLst/>
          </a:prstGeom>
        </p:spPr>
      </p:pic>
    </p:spTree>
    <p:custDataLst>
      <p:tags r:id="rId1"/>
    </p:custDataLst>
    <p:extLst>
      <p:ext uri="{BB962C8B-B14F-4D97-AF65-F5344CB8AC3E}">
        <p14:creationId xmlns:p14="http://schemas.microsoft.com/office/powerpoint/2010/main" val="65061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565F929-0929-4B68-BC0A-5F5A3FA272F0}"/>
              </a:ext>
            </a:extLst>
          </p:cNvPr>
          <p:cNvGrpSpPr/>
          <p:nvPr/>
        </p:nvGrpSpPr>
        <p:grpSpPr>
          <a:xfrm>
            <a:off x="-744286" y="1"/>
            <a:ext cx="2911545" cy="6858000"/>
            <a:chOff x="-744286" y="1"/>
            <a:chExt cx="2911545" cy="6858000"/>
          </a:xfrm>
        </p:grpSpPr>
        <p:sp>
          <p:nvSpPr>
            <p:cNvPr id="4" name="Rectangle: Rounded Corners 3">
              <a:extLst>
                <a:ext uri="{FF2B5EF4-FFF2-40B4-BE49-F238E27FC236}">
                  <a16:creationId xmlns:a16="http://schemas.microsoft.com/office/drawing/2014/main" id="{21F9349C-0D42-4516-84B6-36A9DA428DD8}"/>
                </a:ext>
              </a:extLst>
            </p:cNvPr>
            <p:cNvSpPr/>
            <p:nvPr/>
          </p:nvSpPr>
          <p:spPr>
            <a:xfrm>
              <a:off x="-744286" y="1"/>
              <a:ext cx="2711302" cy="68580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F628DB9B-ACAE-44C3-8CC5-EFE7C3370264}"/>
                </a:ext>
              </a:extLst>
            </p:cNvPr>
            <p:cNvSpPr/>
            <p:nvPr/>
          </p:nvSpPr>
          <p:spPr>
            <a:xfrm>
              <a:off x="1766773" y="489097"/>
              <a:ext cx="400486" cy="45720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F96342FB-FB21-4146-8157-056EE2D1C6AD}"/>
              </a:ext>
            </a:extLst>
          </p:cNvPr>
          <p:cNvGrpSpPr/>
          <p:nvPr/>
        </p:nvGrpSpPr>
        <p:grpSpPr>
          <a:xfrm>
            <a:off x="-1017188" y="1"/>
            <a:ext cx="2911545" cy="6858000"/>
            <a:chOff x="-1017188" y="1"/>
            <a:chExt cx="2911545" cy="6858000"/>
          </a:xfrm>
        </p:grpSpPr>
        <p:sp>
          <p:nvSpPr>
            <p:cNvPr id="5" name="Rectangle: Rounded Corners 4">
              <a:extLst>
                <a:ext uri="{FF2B5EF4-FFF2-40B4-BE49-F238E27FC236}">
                  <a16:creationId xmlns:a16="http://schemas.microsoft.com/office/drawing/2014/main" id="{10F04B8D-9302-454D-877D-595A94C8C004}"/>
                </a:ext>
              </a:extLst>
            </p:cNvPr>
            <p:cNvSpPr/>
            <p:nvPr/>
          </p:nvSpPr>
          <p:spPr>
            <a:xfrm>
              <a:off x="-1017188" y="1"/>
              <a:ext cx="2711302" cy="68580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547A87A-ED2D-4476-912C-29724282F4AB}"/>
                </a:ext>
              </a:extLst>
            </p:cNvPr>
            <p:cNvSpPr/>
            <p:nvPr/>
          </p:nvSpPr>
          <p:spPr>
            <a:xfrm>
              <a:off x="1493871" y="1561568"/>
              <a:ext cx="400486" cy="45720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61970E17-B330-4B2C-B25B-08192E4F9774}"/>
              </a:ext>
            </a:extLst>
          </p:cNvPr>
          <p:cNvGrpSpPr/>
          <p:nvPr/>
        </p:nvGrpSpPr>
        <p:grpSpPr>
          <a:xfrm>
            <a:off x="-1290090" y="1"/>
            <a:ext cx="2911545" cy="6858000"/>
            <a:chOff x="-1290090" y="1"/>
            <a:chExt cx="2911545" cy="6858000"/>
          </a:xfrm>
        </p:grpSpPr>
        <p:sp>
          <p:nvSpPr>
            <p:cNvPr id="6" name="Rectangle: Rounded Corners 5">
              <a:extLst>
                <a:ext uri="{FF2B5EF4-FFF2-40B4-BE49-F238E27FC236}">
                  <a16:creationId xmlns:a16="http://schemas.microsoft.com/office/drawing/2014/main" id="{35FCE2A4-62E5-406E-AEB9-12329A92369F}"/>
                </a:ext>
              </a:extLst>
            </p:cNvPr>
            <p:cNvSpPr/>
            <p:nvPr/>
          </p:nvSpPr>
          <p:spPr>
            <a:xfrm>
              <a:off x="-1290090" y="1"/>
              <a:ext cx="2711302" cy="6858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54A8DAB-1F4B-43FB-9C9C-2329015AA05F}"/>
                </a:ext>
              </a:extLst>
            </p:cNvPr>
            <p:cNvSpPr/>
            <p:nvPr/>
          </p:nvSpPr>
          <p:spPr>
            <a:xfrm>
              <a:off x="1220969" y="2634039"/>
              <a:ext cx="400486" cy="45720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F9CBC2D-AB4F-4DED-86DB-F1A34D0FF58E}"/>
              </a:ext>
            </a:extLst>
          </p:cNvPr>
          <p:cNvGrpSpPr/>
          <p:nvPr/>
        </p:nvGrpSpPr>
        <p:grpSpPr>
          <a:xfrm>
            <a:off x="-1562992" y="1"/>
            <a:ext cx="2911545" cy="6858000"/>
            <a:chOff x="-1562992" y="1"/>
            <a:chExt cx="2911545" cy="6858000"/>
          </a:xfrm>
        </p:grpSpPr>
        <p:sp>
          <p:nvSpPr>
            <p:cNvPr id="7" name="Rectangle: Rounded Corners 6">
              <a:extLst>
                <a:ext uri="{FF2B5EF4-FFF2-40B4-BE49-F238E27FC236}">
                  <a16:creationId xmlns:a16="http://schemas.microsoft.com/office/drawing/2014/main" id="{ACE9747B-95D0-4958-91BD-D6FC99D7C733}"/>
                </a:ext>
              </a:extLst>
            </p:cNvPr>
            <p:cNvSpPr/>
            <p:nvPr/>
          </p:nvSpPr>
          <p:spPr>
            <a:xfrm>
              <a:off x="-1562992" y="1"/>
              <a:ext cx="2711302" cy="68580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CB16485-B4FE-4C4F-80F6-0D436DDFC17C}"/>
                </a:ext>
              </a:extLst>
            </p:cNvPr>
            <p:cNvSpPr/>
            <p:nvPr/>
          </p:nvSpPr>
          <p:spPr>
            <a:xfrm>
              <a:off x="948067" y="3706510"/>
              <a:ext cx="400486" cy="45720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FEC3FF9-E33A-4001-964B-5CC29A4494C7}"/>
              </a:ext>
            </a:extLst>
          </p:cNvPr>
          <p:cNvGrpSpPr/>
          <p:nvPr/>
        </p:nvGrpSpPr>
        <p:grpSpPr>
          <a:xfrm>
            <a:off x="-1835894" y="1"/>
            <a:ext cx="2911545" cy="6858000"/>
            <a:chOff x="-1835894" y="1"/>
            <a:chExt cx="2911545" cy="6858000"/>
          </a:xfrm>
        </p:grpSpPr>
        <p:sp>
          <p:nvSpPr>
            <p:cNvPr id="8" name="Rectangle: Rounded Corners 7">
              <a:extLst>
                <a:ext uri="{FF2B5EF4-FFF2-40B4-BE49-F238E27FC236}">
                  <a16:creationId xmlns:a16="http://schemas.microsoft.com/office/drawing/2014/main" id="{9D3AA6E2-BCD0-46B8-AC7E-B631013BEAAF}"/>
                </a:ext>
              </a:extLst>
            </p:cNvPr>
            <p:cNvSpPr/>
            <p:nvPr/>
          </p:nvSpPr>
          <p:spPr>
            <a:xfrm>
              <a:off x="-1835894" y="1"/>
              <a:ext cx="2711302" cy="6858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A70A2D66-00E0-4833-8499-8BE08C23CCF6}"/>
                </a:ext>
              </a:extLst>
            </p:cNvPr>
            <p:cNvSpPr/>
            <p:nvPr/>
          </p:nvSpPr>
          <p:spPr>
            <a:xfrm>
              <a:off x="675165" y="4778981"/>
              <a:ext cx="400486" cy="45720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B1876C0D-A686-45D9-89F4-5E1073F64564}"/>
              </a:ext>
            </a:extLst>
          </p:cNvPr>
          <p:cNvGrpSpPr/>
          <p:nvPr/>
        </p:nvGrpSpPr>
        <p:grpSpPr>
          <a:xfrm>
            <a:off x="-2108796" y="1"/>
            <a:ext cx="3001922" cy="6858000"/>
            <a:chOff x="-2108796" y="1"/>
            <a:chExt cx="2911545" cy="6858000"/>
          </a:xfrm>
        </p:grpSpPr>
        <p:sp>
          <p:nvSpPr>
            <p:cNvPr id="9" name="Rectangle: Rounded Corners 8">
              <a:extLst>
                <a:ext uri="{FF2B5EF4-FFF2-40B4-BE49-F238E27FC236}">
                  <a16:creationId xmlns:a16="http://schemas.microsoft.com/office/drawing/2014/main" id="{C44F4995-8664-475C-89FD-7C7AC9CCA00B}"/>
                </a:ext>
              </a:extLst>
            </p:cNvPr>
            <p:cNvSpPr/>
            <p:nvPr/>
          </p:nvSpPr>
          <p:spPr>
            <a:xfrm>
              <a:off x="-2108796" y="1"/>
              <a:ext cx="2711302" cy="6858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EFEF78A-1524-4F59-A5FE-322F03028298}"/>
                </a:ext>
              </a:extLst>
            </p:cNvPr>
            <p:cNvSpPr/>
            <p:nvPr/>
          </p:nvSpPr>
          <p:spPr>
            <a:xfrm>
              <a:off x="402263" y="5851451"/>
              <a:ext cx="400486" cy="4572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567C8574-1232-5CAA-84D9-A0EC21736C70}"/>
              </a:ext>
            </a:extLst>
          </p:cNvPr>
          <p:cNvSpPr txBox="1"/>
          <p:nvPr/>
        </p:nvSpPr>
        <p:spPr>
          <a:xfrm>
            <a:off x="2319656" y="489097"/>
            <a:ext cx="6770749" cy="584775"/>
          </a:xfrm>
          <a:prstGeom prst="rect">
            <a:avLst/>
          </a:prstGeom>
          <a:noFill/>
        </p:spPr>
        <p:txBody>
          <a:bodyPr wrap="square">
            <a:spAutoFit/>
          </a:bodyPr>
          <a:lstStyle/>
          <a:p>
            <a:r>
              <a:rPr lang="en-US" sz="3200" b="1" dirty="0">
                <a:solidFill>
                  <a:schemeClr val="bg1"/>
                </a:solidFill>
                <a:latin typeface="Corbel" panose="020B0503020204020204" pitchFamily="34" charset="0"/>
              </a:rPr>
              <a:t>South Africa Rotary Trade School</a:t>
            </a:r>
          </a:p>
        </p:txBody>
      </p:sp>
      <p:pic>
        <p:nvPicPr>
          <p:cNvPr id="22" name="Picture Placeholder 14">
            <a:extLst>
              <a:ext uri="{FF2B5EF4-FFF2-40B4-BE49-F238E27FC236}">
                <a16:creationId xmlns:a16="http://schemas.microsoft.com/office/drawing/2014/main" id="{37C17E1D-B454-E04F-C8CD-4BEA23534986}"/>
              </a:ext>
            </a:extLst>
          </p:cNvPr>
          <p:cNvPicPr>
            <a:picLocks noChangeAspect="1"/>
          </p:cNvPicPr>
          <p:nvPr/>
        </p:nvPicPr>
        <p:blipFill>
          <a:blip r:embed="rId2"/>
          <a:srcRect/>
          <a:stretch/>
        </p:blipFill>
        <p:spPr>
          <a:xfrm>
            <a:off x="-1867552" y="1549858"/>
            <a:ext cx="9300563" cy="4313303"/>
          </a:xfrm>
          <a:prstGeom prst="rect">
            <a:avLst/>
          </a:prstGeom>
        </p:spPr>
      </p:pic>
      <p:sp>
        <p:nvSpPr>
          <p:cNvPr id="27" name="TextBox 26">
            <a:extLst>
              <a:ext uri="{FF2B5EF4-FFF2-40B4-BE49-F238E27FC236}">
                <a16:creationId xmlns:a16="http://schemas.microsoft.com/office/drawing/2014/main" id="{8A059512-D8F0-339A-BBB1-0CC8003FE49B}"/>
              </a:ext>
            </a:extLst>
          </p:cNvPr>
          <p:cNvSpPr txBox="1"/>
          <p:nvPr/>
        </p:nvSpPr>
        <p:spPr>
          <a:xfrm>
            <a:off x="7560883" y="2634039"/>
            <a:ext cx="3683050" cy="2031325"/>
          </a:xfrm>
          <a:prstGeom prst="rect">
            <a:avLst/>
          </a:prstGeom>
          <a:noFill/>
        </p:spPr>
        <p:txBody>
          <a:bodyPr wrap="square">
            <a:spAutoFit/>
          </a:bodyPr>
          <a:lstStyle/>
          <a:p>
            <a:r>
              <a:rPr lang="en-US" sz="1800" b="1" dirty="0"/>
              <a:t>District 6540 </a:t>
            </a:r>
            <a:r>
              <a:rPr lang="en-US" b="1" dirty="0"/>
              <a:t>sponsored Global Grant:</a:t>
            </a:r>
            <a:endParaRPr lang="en-US" sz="1800" b="1" dirty="0"/>
          </a:p>
          <a:p>
            <a:r>
              <a:rPr lang="en-US" sz="1800" b="1" dirty="0"/>
              <a:t>Empowering women by teaching them how to sew and the business skills on how to sell their goods to be self-sustaining</a:t>
            </a:r>
          </a:p>
        </p:txBody>
      </p:sp>
    </p:spTree>
    <p:extLst>
      <p:ext uri="{BB962C8B-B14F-4D97-AF65-F5344CB8AC3E}">
        <p14:creationId xmlns:p14="http://schemas.microsoft.com/office/powerpoint/2010/main" val="3735159254"/>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460F505E-9F21-2914-596B-AE5B17C008DA}"/>
              </a:ext>
            </a:extLst>
          </p:cNvPr>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3463018" cy="4617359"/>
          </a:xfrm>
          <a:prstGeom prst="rect">
            <a:avLst/>
          </a:prstGeom>
        </p:spPr>
      </p:pic>
      <p:pic>
        <p:nvPicPr>
          <p:cNvPr id="4" name="Picture 3" descr="A picture containing person, outdoor, little, young&#10;&#10;Description automatically generated">
            <a:extLst>
              <a:ext uri="{FF2B5EF4-FFF2-40B4-BE49-F238E27FC236}">
                <a16:creationId xmlns:a16="http://schemas.microsoft.com/office/drawing/2014/main" id="{478FD556-5536-4978-1A79-664713E46AEE}"/>
              </a:ext>
            </a:extLst>
          </p:cNvPr>
          <p:cNvPicPr>
            <a:picLocks noChangeAspect="1"/>
          </p:cNvPicPr>
          <p:nvPr/>
        </p:nvPicPr>
        <p:blipFill rotWithShape="1">
          <a:blip r:embed="rId4"/>
          <a:srcRect t="2665" r="1" b="10157"/>
          <a:stretch/>
        </p:blipFill>
        <p:spPr>
          <a:xfrm>
            <a:off x="6444039" y="191878"/>
            <a:ext cx="5562799" cy="3237122"/>
          </a:xfrm>
          <a:prstGeom prst="rect">
            <a:avLst/>
          </a:prstGeom>
        </p:spPr>
      </p:pic>
      <p:pic>
        <p:nvPicPr>
          <p:cNvPr id="3" name="Picture 2">
            <a:extLst>
              <a:ext uri="{FF2B5EF4-FFF2-40B4-BE49-F238E27FC236}">
                <a16:creationId xmlns:a16="http://schemas.microsoft.com/office/drawing/2014/main" id="{5A47ABE0-18F2-AC39-AD27-6CB9E4E656FC}"/>
              </a:ext>
            </a:extLst>
          </p:cNvPr>
          <p:cNvPicPr>
            <a:picLocks noChangeAspect="1"/>
          </p:cNvPicPr>
          <p:nvPr/>
        </p:nvPicPr>
        <p:blipFill rotWithShape="1">
          <a:blip r:embed="rId5">
            <a:extLst>
              <a:ext uri="{28A0092B-C50C-407E-A947-70E740481C1C}">
                <a14:useLocalDpi xmlns:a14="http://schemas.microsoft.com/office/drawing/2010/main" val="0"/>
              </a:ext>
            </a:extLst>
          </a:blip>
          <a:srcRect l="2809" t="3154" r="2061" b="3776"/>
          <a:stretch/>
        </p:blipFill>
        <p:spPr>
          <a:xfrm>
            <a:off x="2347323" y="2268867"/>
            <a:ext cx="4586878" cy="2988933"/>
          </a:xfrm>
          <a:prstGeom prst="rect">
            <a:avLst/>
          </a:prstGeom>
        </p:spPr>
      </p:pic>
    </p:spTree>
    <p:extLst>
      <p:ext uri="{BB962C8B-B14F-4D97-AF65-F5344CB8AC3E}">
        <p14:creationId xmlns:p14="http://schemas.microsoft.com/office/powerpoint/2010/main" val="399846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white text on a black background&#10;&#10;Description automatically generated">
            <a:extLst>
              <a:ext uri="{FF2B5EF4-FFF2-40B4-BE49-F238E27FC236}">
                <a16:creationId xmlns:a16="http://schemas.microsoft.com/office/drawing/2014/main" id="{18580B76-AAD1-4910-B713-F84DA7ECFB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454" y="717698"/>
            <a:ext cx="7853345" cy="2950537"/>
          </a:xfrm>
          <a:prstGeom prst="rect">
            <a:avLst/>
          </a:prstGeom>
        </p:spPr>
      </p:pic>
      <p:sp>
        <p:nvSpPr>
          <p:cNvPr id="26" name="TextBox 25">
            <a:extLst>
              <a:ext uri="{FF2B5EF4-FFF2-40B4-BE49-F238E27FC236}">
                <a16:creationId xmlns:a16="http://schemas.microsoft.com/office/drawing/2014/main" id="{9A6BA57E-8AA1-4843-B4AA-4358B447AEAF}"/>
              </a:ext>
            </a:extLst>
          </p:cNvPr>
          <p:cNvSpPr txBox="1"/>
          <p:nvPr/>
        </p:nvSpPr>
        <p:spPr>
          <a:xfrm>
            <a:off x="3809146" y="4163712"/>
            <a:ext cx="6963959" cy="1754326"/>
          </a:xfrm>
          <a:prstGeom prst="rect">
            <a:avLst/>
          </a:prstGeom>
          <a:noFill/>
        </p:spPr>
        <p:txBody>
          <a:bodyPr wrap="none" rtlCol="0">
            <a:spAutoFit/>
          </a:bodyPr>
          <a:lstStyle/>
          <a:p>
            <a:pPr algn="ctr"/>
            <a:r>
              <a:rPr lang="en-US" sz="5400" dirty="0">
                <a:solidFill>
                  <a:schemeClr val="bg1"/>
                </a:solidFill>
                <a:latin typeface="Corbel" panose="020B0503020204020204" pitchFamily="34" charset="0"/>
              </a:rPr>
              <a:t>District 6690</a:t>
            </a:r>
          </a:p>
          <a:p>
            <a:pPr algn="ctr"/>
            <a:r>
              <a:rPr lang="en-US" sz="5400" dirty="0">
                <a:solidFill>
                  <a:schemeClr val="bg1"/>
                </a:solidFill>
                <a:latin typeface="Corbel" panose="020B0503020204020204" pitchFamily="34" charset="0"/>
              </a:rPr>
              <a:t>Global and Local Grants</a:t>
            </a:r>
          </a:p>
        </p:txBody>
      </p:sp>
      <p:grpSp>
        <p:nvGrpSpPr>
          <p:cNvPr id="16" name="Group 15">
            <a:extLst>
              <a:ext uri="{FF2B5EF4-FFF2-40B4-BE49-F238E27FC236}">
                <a16:creationId xmlns:a16="http://schemas.microsoft.com/office/drawing/2014/main" id="{7565F929-0929-4B68-BC0A-5F5A3FA272F0}"/>
              </a:ext>
            </a:extLst>
          </p:cNvPr>
          <p:cNvGrpSpPr/>
          <p:nvPr/>
        </p:nvGrpSpPr>
        <p:grpSpPr>
          <a:xfrm>
            <a:off x="-744286" y="1"/>
            <a:ext cx="15202158" cy="6858000"/>
            <a:chOff x="-744286" y="1"/>
            <a:chExt cx="2911545" cy="6858000"/>
          </a:xfrm>
        </p:grpSpPr>
        <p:sp>
          <p:nvSpPr>
            <p:cNvPr id="4" name="Rectangle: Rounded Corners 3">
              <a:extLst>
                <a:ext uri="{FF2B5EF4-FFF2-40B4-BE49-F238E27FC236}">
                  <a16:creationId xmlns:a16="http://schemas.microsoft.com/office/drawing/2014/main" id="{21F9349C-0D42-4516-84B6-36A9DA428DD8}"/>
                </a:ext>
              </a:extLst>
            </p:cNvPr>
            <p:cNvSpPr/>
            <p:nvPr/>
          </p:nvSpPr>
          <p:spPr>
            <a:xfrm>
              <a:off x="-744286" y="1"/>
              <a:ext cx="2711302" cy="6858000"/>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F628DB9B-ACAE-44C3-8CC5-EFE7C3370264}"/>
                </a:ext>
              </a:extLst>
            </p:cNvPr>
            <p:cNvSpPr/>
            <p:nvPr/>
          </p:nvSpPr>
          <p:spPr>
            <a:xfrm>
              <a:off x="1766773" y="489097"/>
              <a:ext cx="400486" cy="45720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F96342FB-FB21-4146-8157-056EE2D1C6AD}"/>
              </a:ext>
            </a:extLst>
          </p:cNvPr>
          <p:cNvGrpSpPr/>
          <p:nvPr/>
        </p:nvGrpSpPr>
        <p:grpSpPr>
          <a:xfrm>
            <a:off x="-1017188" y="1"/>
            <a:ext cx="15475060" cy="6858000"/>
            <a:chOff x="-1017188" y="1"/>
            <a:chExt cx="2911545" cy="6858000"/>
          </a:xfrm>
        </p:grpSpPr>
        <p:sp>
          <p:nvSpPr>
            <p:cNvPr id="5" name="Rectangle: Rounded Corners 4">
              <a:extLst>
                <a:ext uri="{FF2B5EF4-FFF2-40B4-BE49-F238E27FC236}">
                  <a16:creationId xmlns:a16="http://schemas.microsoft.com/office/drawing/2014/main" id="{10F04B8D-9302-454D-877D-595A94C8C004}"/>
                </a:ext>
              </a:extLst>
            </p:cNvPr>
            <p:cNvSpPr/>
            <p:nvPr/>
          </p:nvSpPr>
          <p:spPr>
            <a:xfrm>
              <a:off x="-1017188" y="1"/>
              <a:ext cx="2711302" cy="685800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547A87A-ED2D-4476-912C-29724282F4AB}"/>
                </a:ext>
              </a:extLst>
            </p:cNvPr>
            <p:cNvSpPr/>
            <p:nvPr/>
          </p:nvSpPr>
          <p:spPr>
            <a:xfrm>
              <a:off x="1493871" y="1561568"/>
              <a:ext cx="400486" cy="45720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61970E17-B330-4B2C-B25B-08192E4F9774}"/>
              </a:ext>
            </a:extLst>
          </p:cNvPr>
          <p:cNvGrpSpPr/>
          <p:nvPr/>
        </p:nvGrpSpPr>
        <p:grpSpPr>
          <a:xfrm>
            <a:off x="-1290090" y="1"/>
            <a:ext cx="15747962" cy="6858000"/>
            <a:chOff x="-1290090" y="1"/>
            <a:chExt cx="2911545" cy="6858000"/>
          </a:xfrm>
        </p:grpSpPr>
        <p:sp>
          <p:nvSpPr>
            <p:cNvPr id="6" name="Rectangle: Rounded Corners 5">
              <a:extLst>
                <a:ext uri="{FF2B5EF4-FFF2-40B4-BE49-F238E27FC236}">
                  <a16:creationId xmlns:a16="http://schemas.microsoft.com/office/drawing/2014/main" id="{35FCE2A4-62E5-406E-AEB9-12329A92369F}"/>
                </a:ext>
              </a:extLst>
            </p:cNvPr>
            <p:cNvSpPr/>
            <p:nvPr/>
          </p:nvSpPr>
          <p:spPr>
            <a:xfrm>
              <a:off x="-1290090" y="1"/>
              <a:ext cx="2711302" cy="685800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54A8DAB-1F4B-43FB-9C9C-2329015AA05F}"/>
                </a:ext>
              </a:extLst>
            </p:cNvPr>
            <p:cNvSpPr/>
            <p:nvPr/>
          </p:nvSpPr>
          <p:spPr>
            <a:xfrm>
              <a:off x="1220969" y="2634039"/>
              <a:ext cx="400486" cy="45720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a:extLst>
              <a:ext uri="{FF2B5EF4-FFF2-40B4-BE49-F238E27FC236}">
                <a16:creationId xmlns:a16="http://schemas.microsoft.com/office/drawing/2014/main" id="{CF9CBC2D-AB4F-4DED-86DB-F1A34D0FF58E}"/>
              </a:ext>
            </a:extLst>
          </p:cNvPr>
          <p:cNvGrpSpPr/>
          <p:nvPr/>
        </p:nvGrpSpPr>
        <p:grpSpPr>
          <a:xfrm>
            <a:off x="-1562992" y="1"/>
            <a:ext cx="16087884" cy="6858000"/>
            <a:chOff x="-1562992" y="1"/>
            <a:chExt cx="2911545" cy="6858000"/>
          </a:xfrm>
        </p:grpSpPr>
        <p:sp>
          <p:nvSpPr>
            <p:cNvPr id="7" name="Rectangle: Rounded Corners 6">
              <a:extLst>
                <a:ext uri="{FF2B5EF4-FFF2-40B4-BE49-F238E27FC236}">
                  <a16:creationId xmlns:a16="http://schemas.microsoft.com/office/drawing/2014/main" id="{ACE9747B-95D0-4958-91BD-D6FC99D7C733}"/>
                </a:ext>
              </a:extLst>
            </p:cNvPr>
            <p:cNvSpPr/>
            <p:nvPr/>
          </p:nvSpPr>
          <p:spPr>
            <a:xfrm>
              <a:off x="-1562992" y="1"/>
              <a:ext cx="2711302" cy="68580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CB16485-B4FE-4C4F-80F6-0D436DDFC17C}"/>
                </a:ext>
              </a:extLst>
            </p:cNvPr>
            <p:cNvSpPr/>
            <p:nvPr/>
          </p:nvSpPr>
          <p:spPr>
            <a:xfrm>
              <a:off x="948067" y="3706510"/>
              <a:ext cx="400486" cy="457202"/>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5FEC3FF9-E33A-4001-964B-5CC29A4494C7}"/>
              </a:ext>
            </a:extLst>
          </p:cNvPr>
          <p:cNvGrpSpPr/>
          <p:nvPr/>
        </p:nvGrpSpPr>
        <p:grpSpPr>
          <a:xfrm>
            <a:off x="-3261981" y="48802"/>
            <a:ext cx="17857211" cy="6858000"/>
            <a:chOff x="-2088592" y="48802"/>
            <a:chExt cx="3164243" cy="6858000"/>
          </a:xfrm>
        </p:grpSpPr>
        <p:sp>
          <p:nvSpPr>
            <p:cNvPr id="8" name="Rectangle: Rounded Corners 7">
              <a:extLst>
                <a:ext uri="{FF2B5EF4-FFF2-40B4-BE49-F238E27FC236}">
                  <a16:creationId xmlns:a16="http://schemas.microsoft.com/office/drawing/2014/main" id="{9D3AA6E2-BCD0-46B8-AC7E-B631013BEAAF}"/>
                </a:ext>
              </a:extLst>
            </p:cNvPr>
            <p:cNvSpPr/>
            <p:nvPr/>
          </p:nvSpPr>
          <p:spPr>
            <a:xfrm>
              <a:off x="-2088592" y="48802"/>
              <a:ext cx="2711302" cy="6858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0070C0"/>
                </a:solidFill>
              </a:endParaRPr>
            </a:p>
            <a:p>
              <a:pPr algn="ctr"/>
              <a:endParaRPr lang="en-US" sz="2000" dirty="0">
                <a:solidFill>
                  <a:srgbClr val="0070C0"/>
                </a:solidFill>
              </a:endParaRPr>
            </a:p>
            <a:p>
              <a:pPr algn="ctr"/>
              <a:endParaRPr lang="en-US" sz="2000" dirty="0">
                <a:solidFill>
                  <a:srgbClr val="0070C0"/>
                </a:solidFill>
              </a:endParaRPr>
            </a:p>
            <a:p>
              <a:pPr algn="ctr"/>
              <a:endParaRPr lang="en-US" sz="2000" dirty="0">
                <a:solidFill>
                  <a:srgbClr val="0070C0"/>
                </a:solidFill>
              </a:endParaRPr>
            </a:p>
            <a:p>
              <a:pPr algn="ctr"/>
              <a:endParaRPr lang="en-US" sz="2000" dirty="0">
                <a:solidFill>
                  <a:srgbClr val="0070C0"/>
                </a:solidFill>
              </a:endParaRPr>
            </a:p>
            <a:p>
              <a:pPr algn="ctr"/>
              <a:r>
                <a:rPr lang="en-US" sz="2000" dirty="0">
                  <a:solidFill>
                    <a:srgbClr val="0070C0"/>
                  </a:solidFill>
                </a:rPr>
                <a:t>Parks </a:t>
              </a:r>
            </a:p>
            <a:p>
              <a:pPr algn="ctr"/>
              <a:r>
                <a:rPr lang="en-US" sz="2000" dirty="0">
                  <a:solidFill>
                    <a:srgbClr val="0070C0"/>
                  </a:solidFill>
                </a:rPr>
                <a:t>Playground Equipment</a:t>
              </a:r>
            </a:p>
            <a:p>
              <a:pPr algn="ctr"/>
              <a:r>
                <a:rPr lang="en-US" sz="2000" dirty="0">
                  <a:solidFill>
                    <a:srgbClr val="0070C0"/>
                  </a:solidFill>
                </a:rPr>
                <a:t>Carport Shelter for a Food Bank</a:t>
              </a:r>
            </a:p>
            <a:p>
              <a:pPr algn="ctr"/>
              <a:r>
                <a:rPr lang="en-US" sz="2000" dirty="0">
                  <a:solidFill>
                    <a:srgbClr val="0070C0"/>
                  </a:solidFill>
                </a:rPr>
                <a:t>Backpacks Stuffed with School Supplies</a:t>
              </a:r>
            </a:p>
            <a:p>
              <a:pPr algn="ctr"/>
              <a:r>
                <a:rPr lang="en-US" sz="2000" dirty="0">
                  <a:solidFill>
                    <a:srgbClr val="0070C0"/>
                  </a:solidFill>
                </a:rPr>
                <a:t>Backpacks Stuffed with Food                                                                                                                                                </a:t>
              </a:r>
            </a:p>
            <a:p>
              <a:pPr algn="ctr"/>
              <a:r>
                <a:rPr lang="en-US" sz="2000" dirty="0">
                  <a:solidFill>
                    <a:srgbClr val="0070C0"/>
                  </a:solidFill>
                </a:rPr>
                <a:t> Chromebooks for Schools in Honduras</a:t>
              </a:r>
            </a:p>
            <a:p>
              <a:pPr algn="ctr"/>
              <a:r>
                <a:rPr lang="en-US" sz="2000" dirty="0">
                  <a:solidFill>
                    <a:srgbClr val="0070C0"/>
                  </a:solidFill>
                </a:rPr>
                <a:t>                                                                                                                             </a:t>
              </a:r>
            </a:p>
            <a:p>
              <a:pPr algn="ctr"/>
              <a:r>
                <a:rPr lang="en-US" sz="2000" dirty="0">
                  <a:solidFill>
                    <a:srgbClr val="0070C0"/>
                  </a:solidFill>
                </a:rPr>
                <a:t>								Smoke and CO Detectors</a:t>
              </a:r>
            </a:p>
            <a:p>
              <a:pPr algn="ctr"/>
              <a:r>
                <a:rPr lang="en-US" sz="2000" dirty="0">
                  <a:solidFill>
                    <a:srgbClr val="0070C0"/>
                  </a:solidFill>
                </a:rPr>
                <a:t>                                                                                                                                           Bike Repair Stations on Bike Paths</a:t>
              </a:r>
            </a:p>
            <a:p>
              <a:pPr algn="ctr"/>
              <a:r>
                <a:rPr lang="en-US" sz="2000" dirty="0">
                  <a:solidFill>
                    <a:srgbClr val="0070C0"/>
                  </a:solidFill>
                </a:rPr>
                <a:t>                                                                                                                                                       Mobility Carts for </a:t>
              </a:r>
              <a:r>
                <a:rPr lang="en-US" sz="2000">
                  <a:solidFill>
                    <a:srgbClr val="0070C0"/>
                  </a:solidFill>
                </a:rPr>
                <a:t>Polio Survivors</a:t>
              </a:r>
              <a:endParaRPr lang="en-US" sz="2000" dirty="0">
                <a:solidFill>
                  <a:srgbClr val="0070C0"/>
                </a:solidFill>
              </a:endParaRPr>
            </a:p>
            <a:p>
              <a:pPr algn="ctr"/>
              <a:endParaRPr lang="en-US" sz="2000" dirty="0">
                <a:solidFill>
                  <a:srgbClr val="0070C0"/>
                </a:solidFill>
              </a:endParaRPr>
            </a:p>
            <a:p>
              <a:pPr algn="ctr"/>
              <a:r>
                <a:rPr lang="en-US" sz="1800" dirty="0">
                  <a:solidFill>
                    <a:srgbClr val="0070C0"/>
                  </a:solidFill>
                </a:rPr>
                <a:t>								Butterfly Pollinator Gardens</a:t>
              </a:r>
            </a:p>
            <a:p>
              <a:pPr algn="ctr"/>
              <a:r>
                <a:rPr lang="en-US" sz="1800" dirty="0">
                  <a:solidFill>
                    <a:srgbClr val="0070C0"/>
                  </a:solidFill>
                </a:rPr>
                <a:t>						           Little Libraries</a:t>
              </a:r>
            </a:p>
            <a:p>
              <a:pPr algn="ctr"/>
              <a:r>
                <a:rPr lang="en-US" sz="1800" dirty="0">
                  <a:solidFill>
                    <a:srgbClr val="0070C0"/>
                  </a:solidFill>
                </a:rPr>
                <a:t>																									Dignity Packs for Women Rescued from Trafficking</a:t>
              </a:r>
            </a:p>
            <a:p>
              <a:pPr algn="ctr"/>
              <a:endParaRPr lang="en-US" dirty="0">
                <a:solidFill>
                  <a:srgbClr val="0070C0"/>
                </a:solidFill>
              </a:endParaRPr>
            </a:p>
            <a:p>
              <a:pPr algn="ctr"/>
              <a:endParaRPr lang="en-US" dirty="0">
                <a:solidFill>
                  <a:srgbClr val="0070C0"/>
                </a:solidFill>
              </a:endParaRPr>
            </a:p>
            <a:p>
              <a:pPr algn="ctr"/>
              <a:endParaRPr lang="en-US" dirty="0"/>
            </a:p>
          </p:txBody>
        </p:sp>
        <p:sp>
          <p:nvSpPr>
            <p:cNvPr id="14" name="Rectangle: Rounded Corners 13">
              <a:extLst>
                <a:ext uri="{FF2B5EF4-FFF2-40B4-BE49-F238E27FC236}">
                  <a16:creationId xmlns:a16="http://schemas.microsoft.com/office/drawing/2014/main" id="{A70A2D66-00E0-4833-8499-8BE08C23CCF6}"/>
                </a:ext>
              </a:extLst>
            </p:cNvPr>
            <p:cNvSpPr/>
            <p:nvPr/>
          </p:nvSpPr>
          <p:spPr>
            <a:xfrm>
              <a:off x="675165" y="4778981"/>
              <a:ext cx="400486" cy="45720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B1876C0D-A686-45D9-89F4-5E1073F64564}"/>
              </a:ext>
            </a:extLst>
          </p:cNvPr>
          <p:cNvGrpSpPr/>
          <p:nvPr/>
        </p:nvGrpSpPr>
        <p:grpSpPr>
          <a:xfrm>
            <a:off x="-2108796" y="1"/>
            <a:ext cx="2911545" cy="6858000"/>
            <a:chOff x="-2108796" y="1"/>
            <a:chExt cx="2911545" cy="6858000"/>
          </a:xfrm>
        </p:grpSpPr>
        <p:sp>
          <p:nvSpPr>
            <p:cNvPr id="9" name="Rectangle: Rounded Corners 8">
              <a:extLst>
                <a:ext uri="{FF2B5EF4-FFF2-40B4-BE49-F238E27FC236}">
                  <a16:creationId xmlns:a16="http://schemas.microsoft.com/office/drawing/2014/main" id="{C44F4995-8664-475C-89FD-7C7AC9CCA00B}"/>
                </a:ext>
              </a:extLst>
            </p:cNvPr>
            <p:cNvSpPr/>
            <p:nvPr/>
          </p:nvSpPr>
          <p:spPr>
            <a:xfrm>
              <a:off x="-2108796" y="1"/>
              <a:ext cx="2711302" cy="6858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EFEF78A-1524-4F59-A5FE-322F03028298}"/>
                </a:ext>
              </a:extLst>
            </p:cNvPr>
            <p:cNvSpPr/>
            <p:nvPr/>
          </p:nvSpPr>
          <p:spPr>
            <a:xfrm>
              <a:off x="402263" y="5851451"/>
              <a:ext cx="400486" cy="45720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33AA4B75-919C-481B-AF10-4CEB78400B67}"/>
              </a:ext>
            </a:extLst>
          </p:cNvPr>
          <p:cNvSpPr txBox="1"/>
          <p:nvPr/>
        </p:nvSpPr>
        <p:spPr>
          <a:xfrm>
            <a:off x="974201" y="489097"/>
            <a:ext cx="5629799" cy="954107"/>
          </a:xfrm>
          <a:prstGeom prst="rect">
            <a:avLst/>
          </a:prstGeom>
          <a:noFill/>
        </p:spPr>
        <p:txBody>
          <a:bodyPr wrap="square" rtlCol="0">
            <a:spAutoFit/>
          </a:bodyPr>
          <a:lstStyle/>
          <a:p>
            <a:r>
              <a:rPr lang="en-US" sz="2800" dirty="0">
                <a:latin typeface="Corbel" panose="020B0503020204020204" pitchFamily="34" charset="0"/>
              </a:rPr>
              <a:t>District Grant Projects 23-24 totaled $79,169 for Community Projects:  </a:t>
            </a:r>
          </a:p>
        </p:txBody>
      </p:sp>
      <p:pic>
        <p:nvPicPr>
          <p:cNvPr id="2" name="Picture 2">
            <a:extLst>
              <a:ext uri="{FF2B5EF4-FFF2-40B4-BE49-F238E27FC236}">
                <a16:creationId xmlns:a16="http://schemas.microsoft.com/office/drawing/2014/main" id="{7C3446CD-8EDE-259A-5542-5CC3D34B2799}"/>
              </a:ext>
            </a:extLst>
          </p:cNvPr>
          <p:cNvPicPr>
            <a:picLocks noChangeAspect="1" noChangeArrowheads="1"/>
          </p:cNvPicPr>
          <p:nvPr/>
        </p:nvPicPr>
        <p:blipFill>
          <a:blip r:embed="rId3" cstate="print"/>
          <a:srcRect/>
          <a:stretch>
            <a:fillRect/>
          </a:stretch>
        </p:blipFill>
        <p:spPr bwMode="auto">
          <a:xfrm>
            <a:off x="1171013" y="3477802"/>
            <a:ext cx="4620836" cy="3274060"/>
          </a:xfrm>
          <a:prstGeom prst="rect">
            <a:avLst/>
          </a:prstGeom>
          <a:noFill/>
          <a:ln w="9525">
            <a:noFill/>
            <a:miter lim="800000"/>
            <a:headEnd/>
            <a:tailEnd/>
          </a:ln>
        </p:spPr>
      </p:pic>
      <p:pic>
        <p:nvPicPr>
          <p:cNvPr id="3" name="Picture 2">
            <a:extLst>
              <a:ext uri="{FF2B5EF4-FFF2-40B4-BE49-F238E27FC236}">
                <a16:creationId xmlns:a16="http://schemas.microsoft.com/office/drawing/2014/main" id="{108672B3-18E8-218A-CA6C-EDFB1E40B4C4}"/>
              </a:ext>
            </a:extLst>
          </p:cNvPr>
          <p:cNvPicPr>
            <a:picLocks noChangeAspect="1" noChangeArrowheads="1"/>
          </p:cNvPicPr>
          <p:nvPr/>
        </p:nvPicPr>
        <p:blipFill>
          <a:blip r:embed="rId4" cstate="print"/>
          <a:stretch>
            <a:fillRect/>
          </a:stretch>
        </p:blipFill>
        <p:spPr bwMode="auto">
          <a:xfrm>
            <a:off x="7127485" y="204298"/>
            <a:ext cx="4179423" cy="3121667"/>
          </a:xfrm>
          <a:prstGeom prst="rect">
            <a:avLst/>
          </a:prstGeom>
          <a:noFill/>
          <a:ln w="9525">
            <a:noFill/>
            <a:miter lim="800000"/>
            <a:headEnd/>
            <a:tailEnd/>
          </a:ln>
        </p:spPr>
      </p:pic>
    </p:spTree>
    <p:extLst>
      <p:ext uri="{BB962C8B-B14F-4D97-AF65-F5344CB8AC3E}">
        <p14:creationId xmlns:p14="http://schemas.microsoft.com/office/powerpoint/2010/main" val="581330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742345-1A84-4AE3-BA0C-6898183EE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itle 1">
            <a:extLst>
              <a:ext uri="{FF2B5EF4-FFF2-40B4-BE49-F238E27FC236}">
                <a16:creationId xmlns:a16="http://schemas.microsoft.com/office/drawing/2014/main" id="{30C0C0CB-1464-F382-6D46-9A53CBD3FA3A}"/>
              </a:ext>
            </a:extLst>
          </p:cNvPr>
          <p:cNvSpPr txBox="1">
            <a:spLocks/>
          </p:cNvSpPr>
          <p:nvPr/>
        </p:nvSpPr>
        <p:spPr>
          <a:xfrm>
            <a:off x="342900" y="152400"/>
            <a:ext cx="11506200" cy="874293"/>
          </a:xfrm>
          <a:prstGeom prst="rect">
            <a:avLst/>
          </a:prstGeom>
        </p:spPr>
        <p:txBody>
          <a:bodyPr vert="horz" lIns="91440" tIns="0" rIns="91440" bIns="91440" rtlCol="0" anchor="b">
            <a:normAutofit/>
          </a:bodyPr>
          <a:lstStyle>
            <a:lvl1pPr algn="l" defTabSz="914400" rtl="0" eaLnBrk="1" latinLnBrk="0" hangingPunct="1">
              <a:lnSpc>
                <a:spcPct val="90000"/>
              </a:lnSpc>
              <a:spcBef>
                <a:spcPct val="0"/>
              </a:spcBef>
              <a:buNone/>
              <a:defRPr sz="3600" b="1" kern="1200" cap="all"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all" spc="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Fundraising and the Rotary Foundation</a:t>
            </a:r>
            <a:endParaRPr kumimoji="0" lang="en-US" sz="3400" b="1" i="0" u="none" strike="noStrike" kern="1200" cap="all" spc="0" normalizeH="0" baseline="0" noProof="0">
              <a:ln>
                <a:noFill/>
              </a:ln>
              <a:solidFill>
                <a:prstClr val="white"/>
              </a:solidFill>
              <a:effectLst/>
              <a:uLnTx/>
              <a:uFillTx/>
              <a:latin typeface="Aptos Display" panose="02110004020202020204"/>
              <a:ea typeface="+mj-ea"/>
              <a:cs typeface="+mj-cs"/>
            </a:endParaRPr>
          </a:p>
        </p:txBody>
      </p:sp>
      <p:pic>
        <p:nvPicPr>
          <p:cNvPr id="6" name="Picture 5">
            <a:extLst>
              <a:ext uri="{FF2B5EF4-FFF2-40B4-BE49-F238E27FC236}">
                <a16:creationId xmlns:a16="http://schemas.microsoft.com/office/drawing/2014/main" id="{E734A0A3-B2A4-6902-EBA7-1C3B095EA3DD}"/>
              </a:ext>
            </a:extLst>
          </p:cNvPr>
          <p:cNvPicPr>
            <a:picLocks noChangeAspect="1"/>
          </p:cNvPicPr>
          <p:nvPr/>
        </p:nvPicPr>
        <p:blipFill rotWithShape="1">
          <a:blip r:embed="rId3"/>
          <a:srcRect l="563" t="605" b="10890"/>
          <a:stretch/>
        </p:blipFill>
        <p:spPr>
          <a:xfrm>
            <a:off x="648154" y="2178625"/>
            <a:ext cx="2573511" cy="3793645"/>
          </a:xfrm>
          <a:prstGeom prst="rect">
            <a:avLst/>
          </a:prstGeom>
          <a:ln w="22225">
            <a:solidFill>
              <a:srgbClr val="6699FF"/>
            </a:solidFill>
          </a:ln>
        </p:spPr>
      </p:pic>
      <p:sp>
        <p:nvSpPr>
          <p:cNvPr id="3" name="TextBox 2">
            <a:extLst>
              <a:ext uri="{FF2B5EF4-FFF2-40B4-BE49-F238E27FC236}">
                <a16:creationId xmlns:a16="http://schemas.microsoft.com/office/drawing/2014/main" id="{D3AAE519-9534-4E06-1461-6D3FA3CDECB3}"/>
              </a:ext>
            </a:extLst>
          </p:cNvPr>
          <p:cNvSpPr txBox="1"/>
          <p:nvPr/>
        </p:nvSpPr>
        <p:spPr>
          <a:xfrm>
            <a:off x="3710764" y="2028710"/>
            <a:ext cx="7729870" cy="3724096"/>
          </a:xfrm>
          <a:prstGeom prst="rect">
            <a:avLst/>
          </a:prstGeom>
          <a:noFill/>
        </p:spPr>
        <p:txBody>
          <a:bodyPr wrap="square">
            <a:spAutoFit/>
          </a:bodyPr>
          <a:lstStyle/>
          <a:p>
            <a:pPr marL="265113" marR="0" lvl="0" indent="-265113" algn="l" defTabSz="914400" rtl="0" eaLnBrk="1" fontAlgn="auto" latinLnBrk="0" hangingPunct="1">
              <a:lnSpc>
                <a:spcPct val="100000"/>
              </a:lnSpc>
              <a:spcBef>
                <a:spcPts val="600"/>
              </a:spcBef>
              <a:spcAft>
                <a:spcPts val="18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70C0"/>
                </a:solidFill>
                <a:effectLst/>
                <a:uLnTx/>
                <a:uFillTx/>
                <a:latin typeface="Aptos" panose="02110004020202020204"/>
                <a:ea typeface="+mn-ea"/>
                <a:cs typeface="+mn-cs"/>
              </a:rPr>
              <a:t>The Rotary Foundation helps Rotary members to advance world understanding, goodwill, and peace by improving health, providing quality education, improving the environment, and alleviating poverty.</a:t>
            </a:r>
          </a:p>
          <a:p>
            <a:pPr marL="569913" marR="0" lvl="0" indent="-342900" algn="l" defTabSz="914400" rtl="0" eaLnBrk="1" fontAlgn="auto" latinLnBrk="0" hangingPunct="1">
              <a:lnSpc>
                <a:spcPct val="100000"/>
              </a:lnSpc>
              <a:spcBef>
                <a:spcPts val="600"/>
              </a:spcBef>
              <a:spcAft>
                <a:spcPts val="180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To support this mission, the Foundation has several </a:t>
            </a:r>
            <a:b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br>
            <a:r>
              <a:rPr kumimoji="0" lang="en-US" sz="2400" b="1" i="0" u="none" strike="noStrike" kern="1200" cap="none" spc="0" normalizeH="0" baseline="0" noProof="0" dirty="0">
                <a:ln>
                  <a:noFill/>
                </a:ln>
                <a:solidFill>
                  <a:prstClr val="white"/>
                </a:solidFill>
                <a:effectLst/>
                <a:uLnTx/>
                <a:uFillTx/>
                <a:latin typeface="Aptos" panose="02110004020202020204"/>
                <a:ea typeface="+mn-ea"/>
                <a:cs typeface="+mn-cs"/>
              </a:rPr>
              <a:t>grant programs, including District and Global Grants.</a:t>
            </a:r>
            <a:endParaRPr kumimoji="0" lang="de-DE" sz="2800" b="1" i="0" u="none" strike="noStrike" kern="1200" cap="none" spc="0" normalizeH="0" baseline="0" noProof="0" dirty="0">
              <a:ln>
                <a:noFill/>
              </a:ln>
              <a:solidFill>
                <a:srgbClr val="FF0066"/>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8D10E931-00EB-CF19-53E6-E7A8BE7CE1EF}"/>
              </a:ext>
            </a:extLst>
          </p:cNvPr>
          <p:cNvSpPr txBox="1">
            <a:spLocks noChangeArrowheads="1"/>
          </p:cNvSpPr>
          <p:nvPr/>
        </p:nvSpPr>
        <p:spPr bwMode="auto">
          <a:xfrm>
            <a:off x="3628104" y="3617893"/>
            <a:ext cx="71618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itchFamily="34" charset="0"/>
                <a:ea typeface="MS PGothic" pitchFamily="34" charset="-128"/>
              </a:defRPr>
            </a:lvl1pPr>
            <a:lvl2pPr marL="1714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742950" marR="0" lvl="1" indent="-571500" algn="l" defTabSz="914400" rtl="0" eaLnBrk="0" fontAlgn="auto" latinLnBrk="0" hangingPunct="0">
              <a:lnSpc>
                <a:spcPct val="100000"/>
              </a:lnSpc>
              <a:spcBef>
                <a:spcPts val="2667"/>
              </a:spcBef>
              <a:spcAft>
                <a:spcPts val="0"/>
              </a:spcAft>
              <a:buClr>
                <a:srgbClr val="58585A"/>
              </a:buClr>
              <a:buSzPct val="120000"/>
              <a:buFont typeface="Wingdings" panose="05000000000000000000" pitchFamily="2" charset="2"/>
              <a:buChar char="Ø"/>
              <a:tabLst/>
              <a:defRPr/>
            </a:pPr>
            <a:r>
              <a:rPr kumimoji="0" lang="en-US" altLang="en-US" sz="2800" b="1" i="0" u="none" strike="noStrike" kern="1200" cap="none" spc="0" normalizeH="0" baseline="0" noProof="0" dirty="0">
                <a:ln>
                  <a:noFill/>
                </a:ln>
                <a:solidFill>
                  <a:srgbClr val="28659C"/>
                </a:solidFill>
                <a:effectLst/>
                <a:uLnTx/>
                <a:uFillTx/>
                <a:latin typeface="Aptos" panose="02110004020202020204"/>
                <a:ea typeface="MS PGothic" pitchFamily="34" charset="-128"/>
                <a:cs typeface="+mn-cs"/>
              </a:rPr>
              <a:t>Where does the money go?</a:t>
            </a:r>
            <a:br>
              <a:rPr kumimoji="0" lang="en-US" altLang="en-US" sz="2800" b="1" i="0" u="none" strike="noStrike" kern="1200" cap="none" spc="0" normalizeH="0" baseline="0" noProof="0" dirty="0">
                <a:ln>
                  <a:noFill/>
                </a:ln>
                <a:solidFill>
                  <a:srgbClr val="28659C"/>
                </a:solidFill>
                <a:effectLst/>
                <a:uLnTx/>
                <a:uFillTx/>
                <a:latin typeface="Aptos" panose="02110004020202020204"/>
                <a:ea typeface="MS PGothic" pitchFamily="34" charset="-128"/>
                <a:cs typeface="+mn-cs"/>
              </a:rPr>
            </a:br>
            <a:r>
              <a:rPr kumimoji="0" lang="en-US" altLang="en-US" sz="2800" b="1" i="0" u="none" strike="noStrike" kern="1200" cap="none" spc="0" normalizeH="0" baseline="0" noProof="0" dirty="0">
                <a:ln>
                  <a:noFill/>
                </a:ln>
                <a:solidFill>
                  <a:srgbClr val="ED2B7A"/>
                </a:solidFill>
                <a:effectLst/>
                <a:uLnTx/>
                <a:uFillTx/>
                <a:latin typeface="Aptos" panose="02110004020202020204"/>
                <a:ea typeface="MS PGothic" pitchFamily="34" charset="-128"/>
                <a:cs typeface="+mn-cs"/>
                <a:sym typeface="Wingdings" panose="05000000000000000000" pitchFamily="2" charset="2"/>
              </a:rPr>
              <a:t> Grant programs</a:t>
            </a:r>
            <a:endParaRPr kumimoji="0" lang="en-US" altLang="en-US" sz="2800" b="1" i="0" u="none" strike="noStrike" kern="1200" cap="none" spc="0" normalizeH="0" baseline="0" noProof="0" dirty="0">
              <a:ln>
                <a:noFill/>
              </a:ln>
              <a:solidFill>
                <a:srgbClr val="ED2B7A"/>
              </a:solidFill>
              <a:effectLst/>
              <a:uLnTx/>
              <a:uFillTx/>
              <a:latin typeface="Aptos" panose="02110004020202020204"/>
              <a:ea typeface="MS PGothic" pitchFamily="34" charset="-128"/>
              <a:cs typeface="+mn-cs"/>
            </a:endParaRPr>
          </a:p>
        </p:txBody>
      </p:sp>
      <p:sp>
        <p:nvSpPr>
          <p:cNvPr id="8" name="Rectangle 3">
            <a:extLst>
              <a:ext uri="{FF2B5EF4-FFF2-40B4-BE49-F238E27FC236}">
                <a16:creationId xmlns:a16="http://schemas.microsoft.com/office/drawing/2014/main" id="{D59A1D26-D572-EA3D-2FE9-AE8237F46CCE}"/>
              </a:ext>
            </a:extLst>
          </p:cNvPr>
          <p:cNvSpPr txBox="1">
            <a:spLocks noChangeArrowheads="1"/>
          </p:cNvSpPr>
          <p:nvPr/>
        </p:nvSpPr>
        <p:spPr bwMode="auto">
          <a:xfrm>
            <a:off x="3628104" y="4584700"/>
            <a:ext cx="772986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a:solidFill>
                  <a:schemeClr val="tx1"/>
                </a:solidFill>
                <a:latin typeface="Arial" pitchFamily="34" charset="0"/>
                <a:ea typeface="MS PGothic" pitchFamily="34" charset="-128"/>
              </a:defRPr>
            </a:lvl1pPr>
            <a:lvl2pPr marL="1714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742950" marR="0" lvl="1" indent="-571500" algn="l" defTabSz="914400" rtl="0" eaLnBrk="0" fontAlgn="auto" latinLnBrk="0" hangingPunct="0">
              <a:lnSpc>
                <a:spcPct val="100000"/>
              </a:lnSpc>
              <a:spcBef>
                <a:spcPts val="2667"/>
              </a:spcBef>
              <a:spcAft>
                <a:spcPts val="0"/>
              </a:spcAft>
              <a:buClr>
                <a:srgbClr val="58585A"/>
              </a:buClr>
              <a:buSzPct val="120000"/>
              <a:buFont typeface="Wingdings" panose="05000000000000000000" pitchFamily="2" charset="2"/>
              <a:buChar char="Ø"/>
              <a:tabLst/>
              <a:defRPr/>
            </a:pPr>
            <a:r>
              <a:rPr kumimoji="0" lang="en-US" altLang="en-US" sz="2800" b="1" i="0" u="none" strike="noStrike" kern="1200" cap="none" spc="0" normalizeH="0" baseline="0" noProof="0" dirty="0">
                <a:ln>
                  <a:noFill/>
                </a:ln>
                <a:solidFill>
                  <a:srgbClr val="28659C"/>
                </a:solidFill>
                <a:effectLst/>
                <a:uLnTx/>
                <a:uFillTx/>
                <a:latin typeface="Aptos" panose="02110004020202020204"/>
                <a:ea typeface="MS PGothic" pitchFamily="34" charset="-128"/>
                <a:cs typeface="+mn-cs"/>
              </a:rPr>
              <a:t>Where does the money come from?</a:t>
            </a:r>
            <a:br>
              <a:rPr kumimoji="0" lang="en-US" altLang="en-US" sz="2800" b="1" i="0" u="none" strike="noStrike" kern="1200" cap="none" spc="0" normalizeH="0" baseline="0" noProof="0" dirty="0">
                <a:ln>
                  <a:noFill/>
                </a:ln>
                <a:solidFill>
                  <a:srgbClr val="ED2B7A"/>
                </a:solidFill>
                <a:effectLst/>
                <a:uLnTx/>
                <a:uFillTx/>
                <a:latin typeface="Aptos" panose="02110004020202020204"/>
                <a:ea typeface="MS PGothic" pitchFamily="34" charset="-128"/>
                <a:cs typeface="+mn-cs"/>
              </a:rPr>
            </a:br>
            <a:r>
              <a:rPr kumimoji="0" lang="en-US" altLang="en-US" sz="2800" b="1" i="0" u="none" strike="noStrike" kern="1200" cap="none" spc="0" normalizeH="0" baseline="0" noProof="0" dirty="0">
                <a:ln>
                  <a:noFill/>
                </a:ln>
                <a:solidFill>
                  <a:srgbClr val="ED2B7A"/>
                </a:solidFill>
                <a:effectLst/>
                <a:uLnTx/>
                <a:uFillTx/>
                <a:latin typeface="Aptos" panose="02110004020202020204"/>
                <a:ea typeface="MS PGothic" pitchFamily="34" charset="-128"/>
                <a:cs typeface="+mn-cs"/>
                <a:sym typeface="Wingdings" panose="05000000000000000000" pitchFamily="2" charset="2"/>
              </a:rPr>
              <a:t>  These programs are only possible thanks to the generosity of hundreds of thousands of donors from around the world.</a:t>
            </a:r>
          </a:p>
        </p:txBody>
      </p:sp>
    </p:spTree>
    <p:extLst>
      <p:ext uri="{BB962C8B-B14F-4D97-AF65-F5344CB8AC3E}">
        <p14:creationId xmlns:p14="http://schemas.microsoft.com/office/powerpoint/2010/main" val="163446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6096" y="0"/>
            <a:ext cx="12179807" cy="6857998"/>
          </a:xfrm>
          <a:prstGeom prst="rect">
            <a:avLst/>
          </a:prstGeom>
        </p:spPr>
      </p:pic>
      <p:sp>
        <p:nvSpPr>
          <p:cNvPr id="3" name="object 3"/>
          <p:cNvSpPr txBox="1"/>
          <p:nvPr/>
        </p:nvSpPr>
        <p:spPr>
          <a:xfrm>
            <a:off x="1255572" y="1042492"/>
            <a:ext cx="9712325" cy="4496435"/>
          </a:xfrm>
          <a:prstGeom prst="rect">
            <a:avLst/>
          </a:prstGeom>
        </p:spPr>
        <p:txBody>
          <a:bodyPr vert="horz" wrap="square" lIns="0" tIns="92075" rIns="0" bIns="0" rtlCol="0">
            <a:spAutoFit/>
          </a:bodyPr>
          <a:lstStyle/>
          <a:p>
            <a:pPr marL="12700" marR="5080" indent="635" algn="ctr">
              <a:lnSpc>
                <a:spcPct val="90600"/>
              </a:lnSpc>
              <a:spcBef>
                <a:spcPts val="725"/>
              </a:spcBef>
            </a:pPr>
            <a:r>
              <a:rPr sz="5300" spc="-330" dirty="0">
                <a:solidFill>
                  <a:srgbClr val="FFFFFF"/>
                </a:solidFill>
                <a:latin typeface="Arial Black"/>
                <a:cs typeface="Arial Black"/>
              </a:rPr>
              <a:t>Together,</a:t>
            </a:r>
            <a:r>
              <a:rPr sz="5300" spc="-365" dirty="0">
                <a:solidFill>
                  <a:srgbClr val="FFFFFF"/>
                </a:solidFill>
                <a:latin typeface="Arial Black"/>
                <a:cs typeface="Arial Black"/>
              </a:rPr>
              <a:t> </a:t>
            </a:r>
            <a:r>
              <a:rPr sz="5300" spc="-430" dirty="0">
                <a:solidFill>
                  <a:srgbClr val="FFFFFF"/>
                </a:solidFill>
                <a:latin typeface="Arial Black"/>
                <a:cs typeface="Arial Black"/>
              </a:rPr>
              <a:t>we</a:t>
            </a:r>
            <a:r>
              <a:rPr sz="5300" spc="-380" dirty="0">
                <a:solidFill>
                  <a:srgbClr val="FFFFFF"/>
                </a:solidFill>
                <a:latin typeface="Arial Black"/>
                <a:cs typeface="Arial Black"/>
              </a:rPr>
              <a:t> </a:t>
            </a:r>
            <a:r>
              <a:rPr sz="5300" spc="-484" dirty="0">
                <a:solidFill>
                  <a:srgbClr val="FFFFFF"/>
                </a:solidFill>
                <a:latin typeface="Arial Black"/>
                <a:cs typeface="Arial Black"/>
              </a:rPr>
              <a:t>see</a:t>
            </a:r>
            <a:r>
              <a:rPr sz="5300" spc="-380" dirty="0">
                <a:solidFill>
                  <a:srgbClr val="FFFFFF"/>
                </a:solidFill>
                <a:latin typeface="Arial Black"/>
                <a:cs typeface="Arial Black"/>
              </a:rPr>
              <a:t> </a:t>
            </a:r>
            <a:r>
              <a:rPr sz="5300" spc="-320" dirty="0">
                <a:solidFill>
                  <a:srgbClr val="FFFFFF"/>
                </a:solidFill>
                <a:latin typeface="Arial Black"/>
                <a:cs typeface="Arial Black"/>
              </a:rPr>
              <a:t>a</a:t>
            </a:r>
            <a:r>
              <a:rPr sz="5300" spc="-380" dirty="0">
                <a:solidFill>
                  <a:srgbClr val="FFFFFF"/>
                </a:solidFill>
                <a:latin typeface="Arial Black"/>
                <a:cs typeface="Arial Black"/>
              </a:rPr>
              <a:t> </a:t>
            </a:r>
            <a:r>
              <a:rPr sz="5300" spc="-10" dirty="0">
                <a:solidFill>
                  <a:srgbClr val="FFFFFF"/>
                </a:solidFill>
                <a:latin typeface="Arial Black"/>
                <a:cs typeface="Arial Black"/>
              </a:rPr>
              <a:t>world </a:t>
            </a:r>
            <a:r>
              <a:rPr sz="5300" spc="-295" dirty="0">
                <a:solidFill>
                  <a:srgbClr val="FFFFFF"/>
                </a:solidFill>
                <a:latin typeface="Arial Black"/>
                <a:cs typeface="Arial Black"/>
              </a:rPr>
              <a:t>where</a:t>
            </a:r>
            <a:r>
              <a:rPr sz="5300" spc="-350" dirty="0">
                <a:solidFill>
                  <a:srgbClr val="FFFFFF"/>
                </a:solidFill>
                <a:latin typeface="Arial Black"/>
                <a:cs typeface="Arial Black"/>
              </a:rPr>
              <a:t> </a:t>
            </a:r>
            <a:r>
              <a:rPr sz="5300" spc="-260" dirty="0">
                <a:solidFill>
                  <a:srgbClr val="FFFFFF"/>
                </a:solidFill>
                <a:latin typeface="Arial Black"/>
                <a:cs typeface="Arial Black"/>
              </a:rPr>
              <a:t>people</a:t>
            </a:r>
            <a:r>
              <a:rPr sz="5300" spc="-360" dirty="0">
                <a:solidFill>
                  <a:srgbClr val="FFFFFF"/>
                </a:solidFill>
                <a:latin typeface="Arial Black"/>
                <a:cs typeface="Arial Black"/>
              </a:rPr>
              <a:t> </a:t>
            </a:r>
            <a:r>
              <a:rPr sz="5300" spc="-155" dirty="0">
                <a:solidFill>
                  <a:srgbClr val="FFFFFF"/>
                </a:solidFill>
                <a:latin typeface="Arial Black"/>
                <a:cs typeface="Arial Black"/>
              </a:rPr>
              <a:t>unite</a:t>
            </a:r>
            <a:r>
              <a:rPr sz="5300" spc="-360" dirty="0">
                <a:solidFill>
                  <a:srgbClr val="FFFFFF"/>
                </a:solidFill>
                <a:latin typeface="Arial Black"/>
                <a:cs typeface="Arial Black"/>
              </a:rPr>
              <a:t> </a:t>
            </a:r>
            <a:r>
              <a:rPr sz="5300" spc="-185" dirty="0">
                <a:solidFill>
                  <a:srgbClr val="FFFFFF"/>
                </a:solidFill>
                <a:latin typeface="Arial Black"/>
                <a:cs typeface="Arial Black"/>
              </a:rPr>
              <a:t>and</a:t>
            </a:r>
            <a:r>
              <a:rPr sz="5300" spc="-365" dirty="0">
                <a:solidFill>
                  <a:srgbClr val="FFFFFF"/>
                </a:solidFill>
                <a:latin typeface="Arial Black"/>
                <a:cs typeface="Arial Black"/>
              </a:rPr>
              <a:t> </a:t>
            </a:r>
            <a:r>
              <a:rPr sz="5300" spc="-325" dirty="0">
                <a:solidFill>
                  <a:srgbClr val="FFFFFF"/>
                </a:solidFill>
                <a:latin typeface="Arial Black"/>
                <a:cs typeface="Arial Black"/>
              </a:rPr>
              <a:t>take </a:t>
            </a:r>
            <a:r>
              <a:rPr sz="5300" spc="-280" dirty="0">
                <a:solidFill>
                  <a:srgbClr val="FFFFFF"/>
                </a:solidFill>
                <a:latin typeface="Arial Black"/>
                <a:cs typeface="Arial Black"/>
              </a:rPr>
              <a:t>action</a:t>
            </a:r>
            <a:r>
              <a:rPr sz="5300" spc="-375" dirty="0">
                <a:solidFill>
                  <a:srgbClr val="FFFFFF"/>
                </a:solidFill>
                <a:latin typeface="Arial Black"/>
                <a:cs typeface="Arial Black"/>
              </a:rPr>
              <a:t> </a:t>
            </a:r>
            <a:r>
              <a:rPr sz="5300" spc="-155" dirty="0">
                <a:solidFill>
                  <a:srgbClr val="FFFFFF"/>
                </a:solidFill>
                <a:latin typeface="Arial Black"/>
                <a:cs typeface="Arial Black"/>
              </a:rPr>
              <a:t>to</a:t>
            </a:r>
            <a:r>
              <a:rPr sz="5300" spc="-365" dirty="0">
                <a:solidFill>
                  <a:srgbClr val="FFFFFF"/>
                </a:solidFill>
                <a:latin typeface="Arial Black"/>
                <a:cs typeface="Arial Black"/>
              </a:rPr>
              <a:t> </a:t>
            </a:r>
            <a:r>
              <a:rPr sz="5300" spc="-340" dirty="0">
                <a:solidFill>
                  <a:srgbClr val="FFFFFF"/>
                </a:solidFill>
                <a:latin typeface="Arial Black"/>
                <a:cs typeface="Arial Black"/>
              </a:rPr>
              <a:t>create</a:t>
            </a:r>
            <a:r>
              <a:rPr sz="5300" spc="-365" dirty="0">
                <a:solidFill>
                  <a:srgbClr val="FFFFFF"/>
                </a:solidFill>
                <a:latin typeface="Arial Black"/>
                <a:cs typeface="Arial Black"/>
              </a:rPr>
              <a:t> </a:t>
            </a:r>
            <a:r>
              <a:rPr sz="5300" spc="-265" dirty="0">
                <a:solidFill>
                  <a:srgbClr val="FFFFFF"/>
                </a:solidFill>
                <a:latin typeface="Arial Black"/>
                <a:cs typeface="Arial Black"/>
              </a:rPr>
              <a:t>lasting </a:t>
            </a:r>
            <a:r>
              <a:rPr sz="5300" spc="-355" dirty="0">
                <a:solidFill>
                  <a:srgbClr val="FFFFFF"/>
                </a:solidFill>
                <a:latin typeface="Arial Black"/>
                <a:cs typeface="Arial Black"/>
              </a:rPr>
              <a:t>change</a:t>
            </a:r>
            <a:r>
              <a:rPr sz="5300" spc="-375" dirty="0">
                <a:solidFill>
                  <a:srgbClr val="FFFFFF"/>
                </a:solidFill>
                <a:latin typeface="Arial Black"/>
                <a:cs typeface="Arial Black"/>
              </a:rPr>
              <a:t> </a:t>
            </a:r>
            <a:r>
              <a:rPr sz="5300" dirty="0">
                <a:solidFill>
                  <a:srgbClr val="FFFFFF"/>
                </a:solidFill>
                <a:latin typeface="Arial Black"/>
                <a:cs typeface="Arial Black"/>
              </a:rPr>
              <a:t>—</a:t>
            </a:r>
            <a:r>
              <a:rPr sz="5300" spc="-355" dirty="0">
                <a:solidFill>
                  <a:srgbClr val="FFFFFF"/>
                </a:solidFill>
                <a:latin typeface="Arial Black"/>
                <a:cs typeface="Arial Black"/>
              </a:rPr>
              <a:t> </a:t>
            </a:r>
            <a:r>
              <a:rPr sz="5300" spc="-455" dirty="0">
                <a:solidFill>
                  <a:srgbClr val="FFFFFF"/>
                </a:solidFill>
                <a:latin typeface="Arial Black"/>
                <a:cs typeface="Arial Black"/>
              </a:rPr>
              <a:t>across</a:t>
            </a:r>
            <a:r>
              <a:rPr sz="5300" spc="-355" dirty="0">
                <a:solidFill>
                  <a:srgbClr val="FFFFFF"/>
                </a:solidFill>
                <a:latin typeface="Arial Black"/>
                <a:cs typeface="Arial Black"/>
              </a:rPr>
              <a:t> </a:t>
            </a:r>
            <a:r>
              <a:rPr sz="5300" spc="-165" dirty="0">
                <a:solidFill>
                  <a:srgbClr val="FFFFFF"/>
                </a:solidFill>
                <a:latin typeface="Arial Black"/>
                <a:cs typeface="Arial Black"/>
              </a:rPr>
              <a:t>the</a:t>
            </a:r>
            <a:r>
              <a:rPr sz="5300" spc="-375" dirty="0">
                <a:solidFill>
                  <a:srgbClr val="FFFFFF"/>
                </a:solidFill>
                <a:latin typeface="Arial Black"/>
                <a:cs typeface="Arial Black"/>
              </a:rPr>
              <a:t> </a:t>
            </a:r>
            <a:r>
              <a:rPr sz="5300" spc="-320" dirty="0">
                <a:solidFill>
                  <a:srgbClr val="FFFFFF"/>
                </a:solidFill>
                <a:latin typeface="Arial Black"/>
                <a:cs typeface="Arial Black"/>
              </a:rPr>
              <a:t>globe, </a:t>
            </a:r>
            <a:r>
              <a:rPr sz="5300" spc="-114" dirty="0">
                <a:solidFill>
                  <a:srgbClr val="FFFFFF"/>
                </a:solidFill>
                <a:latin typeface="Arial Black"/>
                <a:cs typeface="Arial Black"/>
              </a:rPr>
              <a:t>in</a:t>
            </a:r>
            <a:r>
              <a:rPr sz="5300" spc="-370" dirty="0">
                <a:solidFill>
                  <a:srgbClr val="FFFFFF"/>
                </a:solidFill>
                <a:latin typeface="Arial Black"/>
                <a:cs typeface="Arial Black"/>
              </a:rPr>
              <a:t> </a:t>
            </a:r>
            <a:r>
              <a:rPr sz="5300" spc="-105" dirty="0">
                <a:solidFill>
                  <a:srgbClr val="FFFFFF"/>
                </a:solidFill>
                <a:latin typeface="Arial Black"/>
                <a:cs typeface="Arial Black"/>
              </a:rPr>
              <a:t>our</a:t>
            </a:r>
            <a:r>
              <a:rPr sz="5300" spc="-365" dirty="0">
                <a:solidFill>
                  <a:srgbClr val="FFFFFF"/>
                </a:solidFill>
                <a:latin typeface="Arial Black"/>
                <a:cs typeface="Arial Black"/>
              </a:rPr>
              <a:t> </a:t>
            </a:r>
            <a:r>
              <a:rPr sz="5300" spc="-150" dirty="0">
                <a:solidFill>
                  <a:srgbClr val="FFFFFF"/>
                </a:solidFill>
                <a:latin typeface="Arial Black"/>
                <a:cs typeface="Arial Black"/>
              </a:rPr>
              <a:t>communities,</a:t>
            </a:r>
            <a:endParaRPr sz="5300">
              <a:latin typeface="Arial Black"/>
              <a:cs typeface="Arial Black"/>
            </a:endParaRPr>
          </a:p>
          <a:p>
            <a:pPr algn="ctr">
              <a:lnSpc>
                <a:spcPts val="5760"/>
              </a:lnSpc>
            </a:pPr>
            <a:r>
              <a:rPr sz="5300" spc="-185" dirty="0">
                <a:solidFill>
                  <a:srgbClr val="FFFFFF"/>
                </a:solidFill>
                <a:latin typeface="Arial Black"/>
                <a:cs typeface="Arial Black"/>
              </a:rPr>
              <a:t>and</a:t>
            </a:r>
            <a:r>
              <a:rPr sz="5300" spc="-360" dirty="0">
                <a:solidFill>
                  <a:srgbClr val="FFFFFF"/>
                </a:solidFill>
                <a:latin typeface="Arial Black"/>
                <a:cs typeface="Arial Black"/>
              </a:rPr>
              <a:t> </a:t>
            </a:r>
            <a:r>
              <a:rPr sz="5300" spc="-114" dirty="0">
                <a:solidFill>
                  <a:srgbClr val="FFFFFF"/>
                </a:solidFill>
                <a:latin typeface="Arial Black"/>
                <a:cs typeface="Arial Black"/>
              </a:rPr>
              <a:t>in</a:t>
            </a:r>
            <a:r>
              <a:rPr sz="5300" spc="-360" dirty="0">
                <a:solidFill>
                  <a:srgbClr val="FFFFFF"/>
                </a:solidFill>
                <a:latin typeface="Arial Black"/>
                <a:cs typeface="Arial Black"/>
              </a:rPr>
              <a:t> </a:t>
            </a:r>
            <a:r>
              <a:rPr sz="5300" spc="-290" dirty="0">
                <a:solidFill>
                  <a:srgbClr val="FFFFFF"/>
                </a:solidFill>
                <a:latin typeface="Arial Black"/>
                <a:cs typeface="Arial Black"/>
              </a:rPr>
              <a:t>ourselves.</a:t>
            </a:r>
            <a:endParaRPr sz="5300">
              <a:latin typeface="Arial Black"/>
              <a:cs typeface="Arial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trees with purple lights&#10;&#10;Description automatically generated">
            <a:extLst>
              <a:ext uri="{FF2B5EF4-FFF2-40B4-BE49-F238E27FC236}">
                <a16:creationId xmlns:a16="http://schemas.microsoft.com/office/drawing/2014/main" id="{0FC00FD6-1B86-4A35-8DFC-2FA27D5A56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500"/>
          <a:stretch/>
        </p:blipFill>
        <p:spPr>
          <a:xfrm>
            <a:off x="0" y="0"/>
            <a:ext cx="12189460" cy="6858000"/>
          </a:xfrm>
          <a:prstGeom prst="rect">
            <a:avLst/>
          </a:prstGeom>
        </p:spPr>
      </p:pic>
      <p:sp>
        <p:nvSpPr>
          <p:cNvPr id="4" name="object 4"/>
          <p:cNvSpPr/>
          <p:nvPr/>
        </p:nvSpPr>
        <p:spPr>
          <a:xfrm>
            <a:off x="2540" y="4646930"/>
            <a:ext cx="12189460" cy="2211070"/>
          </a:xfrm>
          <a:custGeom>
            <a:avLst/>
            <a:gdLst/>
            <a:ahLst/>
            <a:cxnLst/>
            <a:rect l="l" t="t" r="r" b="b"/>
            <a:pathLst>
              <a:path w="12189460" h="2211070">
                <a:moveTo>
                  <a:pt x="0" y="2210574"/>
                </a:moveTo>
                <a:lnTo>
                  <a:pt x="12188952" y="2210574"/>
                </a:lnTo>
                <a:lnTo>
                  <a:pt x="12188952" y="0"/>
                </a:lnTo>
                <a:lnTo>
                  <a:pt x="0" y="0"/>
                </a:lnTo>
                <a:lnTo>
                  <a:pt x="0" y="2210574"/>
                </a:lnTo>
                <a:close/>
              </a:path>
            </a:pathLst>
          </a:custGeom>
          <a:solidFill>
            <a:srgbClr val="48585C">
              <a:alpha val="66000"/>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object 5"/>
          <p:cNvPicPr/>
          <p:nvPr/>
        </p:nvPicPr>
        <p:blipFill>
          <a:blip r:embed="rId4" cstate="print"/>
          <a:stretch>
            <a:fillRect/>
          </a:stretch>
        </p:blipFill>
        <p:spPr>
          <a:xfrm>
            <a:off x="7772400" y="3276600"/>
            <a:ext cx="3113620" cy="3110585"/>
          </a:xfrm>
          <a:prstGeom prst="rect">
            <a:avLst/>
          </a:prstGeom>
        </p:spPr>
      </p:pic>
      <p:sp>
        <p:nvSpPr>
          <p:cNvPr id="6" name="object 6"/>
          <p:cNvSpPr txBox="1"/>
          <p:nvPr/>
        </p:nvSpPr>
        <p:spPr>
          <a:xfrm>
            <a:off x="8670148" y="4286871"/>
            <a:ext cx="2347055" cy="109004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7000" b="1" i="0" u="none" strike="noStrike" kern="1200" cap="none" spc="-25" normalizeH="0" baseline="0" noProof="0">
                <a:ln>
                  <a:noFill/>
                </a:ln>
                <a:solidFill>
                  <a:srgbClr val="FFFFFF"/>
                </a:solidFill>
                <a:effectLst/>
                <a:uLnTx/>
                <a:uFillTx/>
                <a:latin typeface="Helvetica" pitchFamily="2" charset="0"/>
                <a:ea typeface="+mn-ea"/>
                <a:cs typeface="FrutigerLTStd-Black"/>
              </a:rPr>
              <a:t>52</a:t>
            </a:r>
            <a:r>
              <a:rPr kumimoji="0" sz="7000" b="1" i="0" u="none" strike="noStrike" kern="1200" cap="none" spc="-25" normalizeH="0" baseline="0" noProof="0">
                <a:ln>
                  <a:noFill/>
                </a:ln>
                <a:solidFill>
                  <a:srgbClr val="FFFFFF"/>
                </a:solidFill>
                <a:effectLst/>
                <a:uLnTx/>
                <a:uFillTx/>
                <a:latin typeface="Helvetica" pitchFamily="2" charset="0"/>
                <a:ea typeface="+mn-ea"/>
                <a:cs typeface="FrutigerLTStd-Black"/>
              </a:rPr>
              <a:t>%</a:t>
            </a:r>
            <a:endParaRPr kumimoji="0" sz="7000" b="0" i="0" u="none" strike="noStrike" kern="1200" cap="none" spc="0" normalizeH="0" baseline="0" noProof="0">
              <a:ln>
                <a:noFill/>
              </a:ln>
              <a:solidFill>
                <a:prstClr val="black"/>
              </a:solidFill>
              <a:effectLst/>
              <a:uLnTx/>
              <a:uFillTx/>
              <a:latin typeface="Helvetica" pitchFamily="2" charset="0"/>
              <a:ea typeface="+mn-ea"/>
              <a:cs typeface="FrutigerLTStd-Black"/>
            </a:endParaRPr>
          </a:p>
        </p:txBody>
      </p:sp>
      <p:sp>
        <p:nvSpPr>
          <p:cNvPr id="9" name="object 9"/>
          <p:cNvSpPr txBox="1"/>
          <p:nvPr/>
        </p:nvSpPr>
        <p:spPr>
          <a:xfrm>
            <a:off x="1995043" y="4831892"/>
            <a:ext cx="5646174" cy="1490152"/>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FrutigerLTStd-Black"/>
              </a:rPr>
              <a:t>Amount of total giving from gifts of US$1,000 or less to The Rotary Foundation</a:t>
            </a:r>
          </a:p>
        </p:txBody>
      </p:sp>
    </p:spTree>
    <p:extLst>
      <p:ext uri="{BB962C8B-B14F-4D97-AF65-F5344CB8AC3E}">
        <p14:creationId xmlns:p14="http://schemas.microsoft.com/office/powerpoint/2010/main" val="4208385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742345-1A84-4AE3-BA0C-6898183EEA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itle 1">
            <a:extLst>
              <a:ext uri="{FF2B5EF4-FFF2-40B4-BE49-F238E27FC236}">
                <a16:creationId xmlns:a16="http://schemas.microsoft.com/office/drawing/2014/main" id="{30C0C0CB-1464-F382-6D46-9A53CBD3FA3A}"/>
              </a:ext>
            </a:extLst>
          </p:cNvPr>
          <p:cNvSpPr txBox="1">
            <a:spLocks/>
          </p:cNvSpPr>
          <p:nvPr/>
        </p:nvSpPr>
        <p:spPr>
          <a:xfrm>
            <a:off x="342900" y="152400"/>
            <a:ext cx="11506200" cy="874293"/>
          </a:xfrm>
          <a:prstGeom prst="rect">
            <a:avLst/>
          </a:prstGeom>
        </p:spPr>
        <p:txBody>
          <a:bodyPr vert="horz" lIns="91440" tIns="0" rIns="91440" bIns="91440" rtlCol="0" anchor="b">
            <a:normAutofit/>
          </a:bodyPr>
          <a:lstStyle>
            <a:lvl1pPr algn="l" defTabSz="914400" rtl="0" eaLnBrk="1" latinLnBrk="0" hangingPunct="1">
              <a:lnSpc>
                <a:spcPct val="90000"/>
              </a:lnSpc>
              <a:spcBef>
                <a:spcPct val="0"/>
              </a:spcBef>
              <a:buNone/>
              <a:defRPr sz="3600" b="1" kern="1200" cap="all"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all" spc="0" normalizeH="0" baseline="0" noProof="0">
                <a:ln>
                  <a:noFill/>
                </a:ln>
                <a:solidFill>
                  <a:prstClr val="white"/>
                </a:solidFill>
                <a:effectLst/>
                <a:uLnTx/>
                <a:uFillTx/>
                <a:latin typeface="Calibri" panose="020F0502020204030204" pitchFamily="34" charset="0"/>
                <a:ea typeface="+mj-ea"/>
                <a:cs typeface="Calibri" panose="020F0502020204030204" pitchFamily="34" charset="0"/>
              </a:rPr>
              <a:t>Fundraising and the Rotary Foundation</a:t>
            </a:r>
            <a:endParaRPr kumimoji="0" lang="en-US" sz="3400" b="1" i="0" u="none" strike="noStrike" kern="1200" cap="all" spc="0" normalizeH="0" baseline="0" noProof="0">
              <a:ln>
                <a:noFill/>
              </a:ln>
              <a:solidFill>
                <a:prstClr val="white"/>
              </a:solidFill>
              <a:effectLst/>
              <a:uLnTx/>
              <a:uFillTx/>
              <a:latin typeface="Aptos Display" panose="02110004020202020204"/>
              <a:ea typeface="+mj-ea"/>
              <a:cs typeface="+mj-cs"/>
            </a:endParaRPr>
          </a:p>
        </p:txBody>
      </p:sp>
      <p:sp>
        <p:nvSpPr>
          <p:cNvPr id="7" name="Arrow: Right 6">
            <a:extLst>
              <a:ext uri="{FF2B5EF4-FFF2-40B4-BE49-F238E27FC236}">
                <a16:creationId xmlns:a16="http://schemas.microsoft.com/office/drawing/2014/main" id="{1A5EA5E0-E91E-E55E-4B57-E68F1C7B97D6}"/>
              </a:ext>
            </a:extLst>
          </p:cNvPr>
          <p:cNvSpPr/>
          <p:nvPr/>
        </p:nvSpPr>
        <p:spPr>
          <a:xfrm rot="19190614">
            <a:off x="2913209" y="3476666"/>
            <a:ext cx="1260758" cy="526255"/>
          </a:xfrm>
          <a:prstGeom prst="rightArrow">
            <a:avLst/>
          </a:prstGeom>
          <a:solidFill>
            <a:srgbClr val="2A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18874567-9953-A53E-F4B6-74CCD7D99FA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34604" y="1609991"/>
            <a:ext cx="4122791" cy="1552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20">
            <a:extLst>
              <a:ext uri="{FF2B5EF4-FFF2-40B4-BE49-F238E27FC236}">
                <a16:creationId xmlns:a16="http://schemas.microsoft.com/office/drawing/2014/main" id="{F327B646-1CDF-0708-E348-57DF57071687}"/>
              </a:ext>
            </a:extLst>
          </p:cNvPr>
          <p:cNvSpPr>
            <a:spLocks noChangeArrowheads="1"/>
          </p:cNvSpPr>
          <p:nvPr/>
        </p:nvSpPr>
        <p:spPr bwMode="auto">
          <a:xfrm>
            <a:off x="7489035" y="4437482"/>
            <a:ext cx="3969435" cy="1730708"/>
          </a:xfrm>
          <a:prstGeom prst="flowChartAlternateProcess">
            <a:avLst/>
          </a:prstGeom>
          <a:solidFill>
            <a:schemeClr val="bg1">
              <a:lumMod val="95000"/>
            </a:schemeClr>
          </a:solidFill>
          <a:ln w="25400" algn="ctr">
            <a:solidFill>
              <a:srgbClr val="D91B5C"/>
            </a:solidFill>
            <a:miter lim="800000"/>
            <a:headEnd/>
            <a:tailEnd/>
          </a:ln>
        </p:spPr>
        <p:txBody>
          <a:bodyPr wrap="none" anchor="ctr"/>
          <a:lstStyle/>
          <a:p>
            <a:pPr marL="231775" marR="0" lvl="1" indent="0" algn="ctr" defTabSz="914400" rtl="0" eaLnBrk="1" fontAlgn="auto" latinLnBrk="0" hangingPunct="1">
              <a:lnSpc>
                <a:spcPct val="100000"/>
              </a:lnSpc>
              <a:spcBef>
                <a:spcPts val="2667"/>
              </a:spcBef>
              <a:spcAft>
                <a:spcPts val="0"/>
              </a:spcAft>
              <a:buClr>
                <a:srgbClr val="58585A"/>
              </a:buClr>
              <a:buSzPct val="120000"/>
              <a:buFontTx/>
              <a:buNone/>
              <a:tabLst/>
              <a:defRPr/>
            </a:pPr>
            <a:r>
              <a:rPr kumimoji="0" lang="en-US" altLang="en-US" sz="3200" b="1" i="0" u="none" strike="noStrike" kern="1200" cap="none" spc="0" normalizeH="0" baseline="0" noProof="0">
                <a:ln>
                  <a:noFill/>
                </a:ln>
                <a:solidFill>
                  <a:srgbClr val="ED2B7A"/>
                </a:solidFill>
                <a:effectLst/>
                <a:uLnTx/>
                <a:uFillTx/>
                <a:latin typeface="Georgia" pitchFamily="18" charset="0"/>
                <a:ea typeface="+mn-ea"/>
                <a:cs typeface="+mn-cs"/>
              </a:rPr>
              <a:t>Grant </a:t>
            </a:r>
            <a:br>
              <a:rPr kumimoji="0" lang="en-US" altLang="en-US" sz="3200" b="1" i="0" u="none" strike="noStrike" kern="1200" cap="none" spc="0" normalizeH="0" baseline="0" noProof="0">
                <a:ln>
                  <a:noFill/>
                </a:ln>
                <a:solidFill>
                  <a:srgbClr val="ED2B7A"/>
                </a:solidFill>
                <a:effectLst/>
                <a:uLnTx/>
                <a:uFillTx/>
                <a:latin typeface="Georgia" pitchFamily="18" charset="0"/>
                <a:ea typeface="+mn-ea"/>
                <a:cs typeface="+mn-cs"/>
              </a:rPr>
            </a:br>
            <a:r>
              <a:rPr kumimoji="0" lang="en-US" altLang="en-US" sz="3200" b="1" i="0" u="none" strike="noStrike" kern="1200" cap="none" spc="0" normalizeH="0" baseline="0" noProof="0">
                <a:ln>
                  <a:noFill/>
                </a:ln>
                <a:solidFill>
                  <a:srgbClr val="ED2B7A"/>
                </a:solidFill>
                <a:effectLst/>
                <a:uLnTx/>
                <a:uFillTx/>
                <a:latin typeface="Georgia" pitchFamily="18" charset="0"/>
                <a:ea typeface="+mn-ea"/>
                <a:cs typeface="+mn-cs"/>
              </a:rPr>
              <a:t>Programs</a:t>
            </a:r>
          </a:p>
        </p:txBody>
      </p:sp>
      <p:sp>
        <p:nvSpPr>
          <p:cNvPr id="11" name="AutoShape 20">
            <a:extLst>
              <a:ext uri="{FF2B5EF4-FFF2-40B4-BE49-F238E27FC236}">
                <a16:creationId xmlns:a16="http://schemas.microsoft.com/office/drawing/2014/main" id="{BC454A62-5FF7-320F-FDFC-8853452D85CF}"/>
              </a:ext>
            </a:extLst>
          </p:cNvPr>
          <p:cNvSpPr>
            <a:spLocks noChangeArrowheads="1"/>
          </p:cNvSpPr>
          <p:nvPr/>
        </p:nvSpPr>
        <p:spPr bwMode="auto">
          <a:xfrm>
            <a:off x="733530" y="4437482"/>
            <a:ext cx="4624307" cy="1730708"/>
          </a:xfrm>
          <a:prstGeom prst="flowChartAlternateProcess">
            <a:avLst/>
          </a:prstGeom>
          <a:solidFill>
            <a:schemeClr val="bg1">
              <a:lumMod val="95000"/>
            </a:schemeClr>
          </a:solidFill>
          <a:ln w="25400" algn="ctr">
            <a:solidFill>
              <a:srgbClr val="D91B5C"/>
            </a:solidFill>
            <a:miter lim="800000"/>
            <a:headEnd/>
            <a:tailEnd/>
          </a:ln>
        </p:spPr>
        <p:txBody>
          <a:bodyPr wrap="none" anchor="ctr"/>
          <a:lstStyle/>
          <a:p>
            <a:pPr marL="60325" marR="0" lvl="1" indent="0" algn="ctr" defTabSz="914400" rtl="0" eaLnBrk="1" fontAlgn="auto" latinLnBrk="0" hangingPunct="1">
              <a:lnSpc>
                <a:spcPct val="100000"/>
              </a:lnSpc>
              <a:spcBef>
                <a:spcPts val="2667"/>
              </a:spcBef>
              <a:spcAft>
                <a:spcPts val="0"/>
              </a:spcAft>
              <a:buClr>
                <a:srgbClr val="58585A"/>
              </a:buClr>
              <a:buSzPct val="120000"/>
              <a:buFontTx/>
              <a:buNone/>
              <a:tabLst/>
              <a:defRPr/>
            </a:pPr>
            <a:r>
              <a:rPr kumimoji="0" lang="en-US" altLang="en-US" sz="3200" b="1" i="0" u="none" strike="noStrike" kern="1200" cap="none" spc="0" normalizeH="0" baseline="0" noProof="0">
                <a:ln>
                  <a:noFill/>
                </a:ln>
                <a:solidFill>
                  <a:srgbClr val="ED2B7A"/>
                </a:solidFill>
                <a:effectLst/>
                <a:uLnTx/>
                <a:uFillTx/>
                <a:latin typeface="Georgia" pitchFamily="18" charset="0"/>
                <a:ea typeface="+mn-ea"/>
                <a:cs typeface="+mn-cs"/>
              </a:rPr>
              <a:t>Fundraising</a:t>
            </a:r>
          </a:p>
        </p:txBody>
      </p:sp>
      <p:sp>
        <p:nvSpPr>
          <p:cNvPr id="12" name="Arrow: Right 11">
            <a:extLst>
              <a:ext uri="{FF2B5EF4-FFF2-40B4-BE49-F238E27FC236}">
                <a16:creationId xmlns:a16="http://schemas.microsoft.com/office/drawing/2014/main" id="{EF061BD3-A73B-82E1-E4B5-8D55B8193722}"/>
              </a:ext>
            </a:extLst>
          </p:cNvPr>
          <p:cNvSpPr/>
          <p:nvPr/>
        </p:nvSpPr>
        <p:spPr>
          <a:xfrm rot="2665882">
            <a:off x="8228772" y="3491713"/>
            <a:ext cx="1237714" cy="526255"/>
          </a:xfrm>
          <a:prstGeom prst="rightArrow">
            <a:avLst/>
          </a:prstGeom>
          <a:solidFill>
            <a:srgbClr val="2A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3192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431130" y="1022620"/>
            <a:ext cx="5302417" cy="3141662"/>
          </a:xfrm>
        </p:spPr>
        <p:txBody>
          <a:bodyPr>
            <a:normAutofit/>
          </a:bodyPr>
          <a:lstStyle/>
          <a:p>
            <a:pPr>
              <a:lnSpc>
                <a:spcPct val="80000"/>
              </a:lnSpc>
            </a:pPr>
            <a:endParaRPr lang="en-US" sz="1600" b="1">
              <a:latin typeface="Arial" panose="020B0604020202020204" pitchFamily="34" charset="0"/>
              <a:ea typeface="Arial Black" charset="0"/>
              <a:cs typeface="Arial" panose="020B0604020202020204" pitchFamily="34" charset="0"/>
            </a:endParaRPr>
          </a:p>
          <a:p>
            <a:pPr>
              <a:lnSpc>
                <a:spcPct val="80000"/>
              </a:lnSpc>
            </a:pPr>
            <a:r>
              <a:rPr lang="en-US" sz="2600" b="1">
                <a:latin typeface="Arial" panose="020B0604020202020204" pitchFamily="34" charset="0"/>
                <a:ea typeface="Arial Black" charset="0"/>
                <a:cs typeface="Arial" panose="020B0604020202020204" pitchFamily="34" charset="0"/>
              </a:rPr>
              <a:t>We’ve earned </a:t>
            </a:r>
            <a:r>
              <a:rPr lang="en-US" sz="3200" b="1">
                <a:solidFill>
                  <a:srgbClr val="01B4E7"/>
                </a:solidFill>
                <a:latin typeface="Arial" panose="020B0604020202020204" pitchFamily="34" charset="0"/>
                <a:ea typeface="Arial Black" charset="0"/>
                <a:cs typeface="Arial" panose="020B0604020202020204" pitchFamily="34" charset="0"/>
              </a:rPr>
              <a:t>15</a:t>
            </a:r>
            <a:r>
              <a:rPr lang="en-US" sz="2600" b="1">
                <a:latin typeface="Arial" panose="020B0604020202020204" pitchFamily="34" charset="0"/>
                <a:ea typeface="Arial Black" charset="0"/>
                <a:cs typeface="Arial" panose="020B0604020202020204" pitchFamily="34" charset="0"/>
              </a:rPr>
              <a:t> consecutive four-star ratings from Charity Navigator</a:t>
            </a:r>
            <a:endParaRPr lang="en-US" sz="2600" b="1" spc="-40">
              <a:latin typeface="Arial" panose="020B0604020202020204" pitchFamily="34" charset="0"/>
              <a:ea typeface="Arial Black" charset="0"/>
              <a:cs typeface="Arial" panose="020B0604020202020204" pitchFamily="34" charset="0"/>
            </a:endParaRP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518160" y="1747070"/>
            <a:ext cx="5080000" cy="1135062"/>
          </a:xfrm>
        </p:spPr>
        <p:txBody>
          <a:bodyPr/>
          <a:lstStyle/>
          <a:p>
            <a:pPr lvl="0"/>
            <a:r>
              <a:rPr lang="en-US"/>
              <a:t>Outstanding performance</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14353" y="3056476"/>
            <a:ext cx="5019839" cy="2215612"/>
          </a:xfrm>
        </p:spPr>
        <p:txBody>
          <a:bodyPr>
            <a:normAutofit lnSpcReduction="10000"/>
          </a:bodyPr>
          <a:lstStyle/>
          <a:p>
            <a:r>
              <a:rPr lang="en-US" sz="2400"/>
              <a:t>We’re an organization you can support with confidence. </a:t>
            </a:r>
          </a:p>
          <a:p>
            <a:endParaRPr lang="en-US" sz="400"/>
          </a:p>
          <a:p>
            <a:r>
              <a:rPr lang="en-US" sz="2400"/>
              <a:t>The Rotary Foundation continues to far exceed the standards set by independent charity-rating services like Charity Navigator.</a:t>
            </a:r>
          </a:p>
          <a:p>
            <a:endParaRPr lang="en-US"/>
          </a:p>
        </p:txBody>
      </p:sp>
      <p:pic>
        <p:nvPicPr>
          <p:cNvPr id="6" name="Picture 5" descr="A picture containing drawing&#10;&#10;Description automatically generated">
            <a:extLst>
              <a:ext uri="{FF2B5EF4-FFF2-40B4-BE49-F238E27FC236}">
                <a16:creationId xmlns:a16="http://schemas.microsoft.com/office/drawing/2014/main" id="{2CC61DF4-3C93-46BC-9C40-0313AA81AA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8122" y="3775052"/>
            <a:ext cx="5205744" cy="1952644"/>
          </a:xfrm>
          <a:prstGeom prst="rect">
            <a:avLst/>
          </a:prstGeom>
        </p:spPr>
      </p:pic>
    </p:spTree>
    <p:custDataLst>
      <p:tags r:id="rId1"/>
    </p:custDataLst>
    <p:extLst>
      <p:ext uri="{BB962C8B-B14F-4D97-AF65-F5344CB8AC3E}">
        <p14:creationId xmlns:p14="http://schemas.microsoft.com/office/powerpoint/2010/main" val="117829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a:extLst>
              <a:ext uri="{FF2B5EF4-FFF2-40B4-BE49-F238E27FC236}">
                <a16:creationId xmlns:a16="http://schemas.microsoft.com/office/drawing/2014/main" id="{60A7CC43-8597-48B7-B83C-ABFB51B282E2}"/>
              </a:ext>
            </a:extLst>
          </p:cNvPr>
          <p:cNvCxnSpPr>
            <a:cxnSpLocks/>
            <a:endCxn id="34" idx="0"/>
          </p:cNvCxnSpPr>
          <p:nvPr/>
        </p:nvCxnSpPr>
        <p:spPr>
          <a:xfrm>
            <a:off x="2013893" y="3291693"/>
            <a:ext cx="3782866" cy="137581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2A7E5B3-BEE8-4022-95AD-D2CEC288C8AB}"/>
              </a:ext>
            </a:extLst>
          </p:cNvPr>
          <p:cNvCxnSpPr>
            <a:cxnSpLocks/>
            <a:endCxn id="34" idx="0"/>
          </p:cNvCxnSpPr>
          <p:nvPr/>
        </p:nvCxnSpPr>
        <p:spPr>
          <a:xfrm>
            <a:off x="4037675" y="3219335"/>
            <a:ext cx="1759084" cy="1448168"/>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B5F5CB0-2B78-4840-A037-DC22B09D0838}"/>
              </a:ext>
            </a:extLst>
          </p:cNvPr>
          <p:cNvCxnSpPr>
            <a:cxnSpLocks/>
            <a:endCxn id="34" idx="0"/>
          </p:cNvCxnSpPr>
          <p:nvPr/>
        </p:nvCxnSpPr>
        <p:spPr>
          <a:xfrm flipH="1">
            <a:off x="5796759" y="3210702"/>
            <a:ext cx="105316" cy="145680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CA21843-C903-4D3C-85CE-A0DEA063B25A}"/>
              </a:ext>
            </a:extLst>
          </p:cNvPr>
          <p:cNvCxnSpPr>
            <a:cxnSpLocks/>
            <a:endCxn id="34" idx="0"/>
          </p:cNvCxnSpPr>
          <p:nvPr/>
        </p:nvCxnSpPr>
        <p:spPr>
          <a:xfrm flipH="1">
            <a:off x="5796759" y="3210702"/>
            <a:ext cx="2129591" cy="1456801"/>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981DF0D-8F80-4AEF-8A2F-3358389A296A}"/>
              </a:ext>
            </a:extLst>
          </p:cNvPr>
          <p:cNvCxnSpPr>
            <a:cxnSpLocks/>
            <a:stCxn id="28" idx="2"/>
            <a:endCxn id="34" idx="0"/>
          </p:cNvCxnSpPr>
          <p:nvPr/>
        </p:nvCxnSpPr>
        <p:spPr>
          <a:xfrm flipH="1">
            <a:off x="5796759" y="2795697"/>
            <a:ext cx="4153866" cy="1871806"/>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itel 1"/>
          <p:cNvSpPr>
            <a:spLocks noGrp="1"/>
          </p:cNvSpPr>
          <p:nvPr>
            <p:ph type="title"/>
          </p:nvPr>
        </p:nvSpPr>
        <p:spPr>
          <a:xfrm>
            <a:off x="381000" y="1"/>
            <a:ext cx="11506200" cy="1540042"/>
          </a:xfrm>
        </p:spPr>
        <p:txBody>
          <a:bodyPr/>
          <a:lstStyle/>
          <a:p>
            <a:r>
              <a:rPr lang="en-US" sz="2400" b="1">
                <a:solidFill>
                  <a:prstClr val="white"/>
                </a:solidFill>
                <a:latin typeface="Arial Narrow" panose="020B0606020202030204" pitchFamily="34" charset="0"/>
                <a:cs typeface="Arial" pitchFamily="34" charset="0"/>
              </a:rPr>
              <a:t>The Rotary Foundation </a:t>
            </a:r>
            <a:endParaRPr lang="en-US" sz="2000" b="1">
              <a:latin typeface="Arial" pitchFamily="34" charset="0"/>
              <a:cs typeface="Arial" pitchFamily="34" charset="0"/>
            </a:endParaRPr>
          </a:p>
        </p:txBody>
      </p:sp>
      <p:sp>
        <p:nvSpPr>
          <p:cNvPr id="4" name="Rectangle 3"/>
          <p:cNvSpPr/>
          <p:nvPr/>
        </p:nvSpPr>
        <p:spPr>
          <a:xfrm>
            <a:off x="9696401" y="6481844"/>
            <a:ext cx="445104" cy="144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9B58910-04FE-F041-B23E-E6D77357CD21}"/>
              </a:ext>
            </a:extLst>
          </p:cNvPr>
          <p:cNvSpPr/>
          <p:nvPr/>
        </p:nvSpPr>
        <p:spPr>
          <a:xfrm flipV="1">
            <a:off x="0" y="-1"/>
            <a:ext cx="12192000" cy="111556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D15DF30-38AC-C74E-7B5A-5D10346109AB}"/>
              </a:ext>
            </a:extLst>
          </p:cNvPr>
          <p:cNvGrpSpPr/>
          <p:nvPr/>
        </p:nvGrpSpPr>
        <p:grpSpPr>
          <a:xfrm>
            <a:off x="1045747" y="1528116"/>
            <a:ext cx="7834720" cy="1893210"/>
            <a:chOff x="1045747" y="1528116"/>
            <a:chExt cx="7834720" cy="1893210"/>
          </a:xfrm>
        </p:grpSpPr>
        <p:sp>
          <p:nvSpPr>
            <p:cNvPr id="10" name="Oval 9">
              <a:extLst>
                <a:ext uri="{FF2B5EF4-FFF2-40B4-BE49-F238E27FC236}">
                  <a16:creationId xmlns:a16="http://schemas.microsoft.com/office/drawing/2014/main" id="{3878609D-DC78-43AC-91BA-D99D77FE90FC}"/>
                </a:ext>
              </a:extLst>
            </p:cNvPr>
            <p:cNvSpPr/>
            <p:nvPr/>
          </p:nvSpPr>
          <p:spPr>
            <a:xfrm>
              <a:off x="1045747" y="1553621"/>
              <a:ext cx="1936292" cy="1867705"/>
            </a:xfrm>
            <a:prstGeom prst="ellipse">
              <a:avLst/>
            </a:prstGeom>
            <a:solidFill>
              <a:srgbClr val="F7A81B"/>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6B1A8DEE-24D8-4F7A-AC11-03BB5D4ACF2F}"/>
                </a:ext>
              </a:extLst>
            </p:cNvPr>
            <p:cNvSpPr/>
            <p:nvPr/>
          </p:nvSpPr>
          <p:spPr>
            <a:xfrm>
              <a:off x="3070936" y="1528116"/>
              <a:ext cx="1828161" cy="1867705"/>
            </a:xfrm>
            <a:prstGeom prst="ellipse">
              <a:avLst/>
            </a:prstGeom>
            <a:solidFill>
              <a:srgbClr val="87217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4F30E2F-7D1F-46C7-BB64-8653E132D71C}"/>
                </a:ext>
              </a:extLst>
            </p:cNvPr>
            <p:cNvSpPr/>
            <p:nvPr/>
          </p:nvSpPr>
          <p:spPr>
            <a:xfrm>
              <a:off x="4987995" y="1550796"/>
              <a:ext cx="1895340" cy="1818902"/>
            </a:xfrm>
            <a:prstGeom prst="ellipse">
              <a:avLst/>
            </a:prstGeom>
            <a:solidFill>
              <a:srgbClr val="01B4E7"/>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814CD217-5E50-47A5-A4E8-452612105DF9}"/>
                </a:ext>
              </a:extLst>
            </p:cNvPr>
            <p:cNvSpPr/>
            <p:nvPr/>
          </p:nvSpPr>
          <p:spPr>
            <a:xfrm>
              <a:off x="6972233" y="1528751"/>
              <a:ext cx="1908234" cy="1856785"/>
            </a:xfrm>
            <a:prstGeom prst="ellipse">
              <a:avLst/>
            </a:prstGeom>
            <a:solidFill>
              <a:srgbClr val="00999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2F0B76A-4E72-4263-A174-2355B7F3E528}"/>
                </a:ext>
              </a:extLst>
            </p:cNvPr>
            <p:cNvSpPr txBox="1"/>
            <p:nvPr/>
          </p:nvSpPr>
          <p:spPr>
            <a:xfrm>
              <a:off x="1194932" y="2151645"/>
              <a:ext cx="1590351" cy="1015663"/>
            </a:xfrm>
            <a:prstGeom prst="rect">
              <a:avLst/>
            </a:prstGeom>
            <a:noFill/>
          </p:spPr>
          <p:txBody>
            <a:bodyPr wrap="square" rtlCol="0">
              <a:spAutoFit/>
            </a:bodyPr>
            <a:lstStyle/>
            <a:p>
              <a:pPr marL="0" marR="0" lvl="0" indent="0" algn="ctr" defTabSz="685766"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Annual</a:t>
              </a:r>
              <a:b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Fund</a:t>
              </a:r>
            </a:p>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body)"/>
                <a:ea typeface="+mn-ea"/>
                <a:cs typeface="Arial" panose="020B0604020202020204" pitchFamily="34" charset="0"/>
              </a:endParaRPr>
            </a:p>
          </p:txBody>
        </p:sp>
        <p:sp>
          <p:nvSpPr>
            <p:cNvPr id="19" name="TextBox 18">
              <a:extLst>
                <a:ext uri="{FF2B5EF4-FFF2-40B4-BE49-F238E27FC236}">
                  <a16:creationId xmlns:a16="http://schemas.microsoft.com/office/drawing/2014/main" id="{9139FFB9-ABBE-4A40-A2AE-87FAF4C19835}"/>
                </a:ext>
              </a:extLst>
            </p:cNvPr>
            <p:cNvSpPr txBox="1"/>
            <p:nvPr/>
          </p:nvSpPr>
          <p:spPr>
            <a:xfrm>
              <a:off x="3330899" y="2240120"/>
              <a:ext cx="135325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PolioPlus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BD8FF817-9581-42CC-802C-F78F55F6AC05}"/>
                </a:ext>
              </a:extLst>
            </p:cNvPr>
            <p:cNvSpPr txBox="1"/>
            <p:nvPr/>
          </p:nvSpPr>
          <p:spPr>
            <a:xfrm>
              <a:off x="5239661" y="2012869"/>
              <a:ext cx="1412566" cy="132343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Disaster</a:t>
              </a:r>
              <a:br>
                <a:rPr kumimoji="0" lang="de-CH"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de-CH"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Response</a:t>
              </a:r>
              <a:br>
                <a:rPr kumimoji="0" lang="de-CH"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de-CH"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Fund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8081AFD5-2196-40F4-883A-1EF55A7B694F}"/>
                </a:ext>
              </a:extLst>
            </p:cNvPr>
            <p:cNvSpPr txBox="1"/>
            <p:nvPr/>
          </p:nvSpPr>
          <p:spPr>
            <a:xfrm>
              <a:off x="7107055" y="2176841"/>
              <a:ext cx="163858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Endowment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Fund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 name="Group 2">
            <a:extLst>
              <a:ext uri="{FF2B5EF4-FFF2-40B4-BE49-F238E27FC236}">
                <a16:creationId xmlns:a16="http://schemas.microsoft.com/office/drawing/2014/main" id="{0F751CC8-1B2C-B31B-F0A7-48A722BCE7C4}"/>
              </a:ext>
            </a:extLst>
          </p:cNvPr>
          <p:cNvGrpSpPr/>
          <p:nvPr/>
        </p:nvGrpSpPr>
        <p:grpSpPr>
          <a:xfrm>
            <a:off x="8968312" y="1477640"/>
            <a:ext cx="1920240" cy="1920240"/>
            <a:chOff x="8968312" y="1477640"/>
            <a:chExt cx="1920240" cy="1920240"/>
          </a:xfrm>
        </p:grpSpPr>
        <p:sp>
          <p:nvSpPr>
            <p:cNvPr id="26" name="Oval 25">
              <a:extLst>
                <a:ext uri="{FF2B5EF4-FFF2-40B4-BE49-F238E27FC236}">
                  <a16:creationId xmlns:a16="http://schemas.microsoft.com/office/drawing/2014/main" id="{583879D0-B774-4278-8EAF-6065FE79F2D4}"/>
                </a:ext>
              </a:extLst>
            </p:cNvPr>
            <p:cNvSpPr>
              <a:spLocks noChangeAspect="1"/>
            </p:cNvSpPr>
            <p:nvPr/>
          </p:nvSpPr>
          <p:spPr>
            <a:xfrm>
              <a:off x="8968312" y="1477640"/>
              <a:ext cx="1920240" cy="1920240"/>
            </a:xfrm>
            <a:prstGeom prst="ellipse">
              <a:avLst/>
            </a:prstGeom>
            <a:solidFill>
              <a:srgbClr val="00206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E60480AE-3838-43B6-A945-1AE76729F59F}"/>
                </a:ext>
              </a:extLst>
            </p:cNvPr>
            <p:cNvSpPr txBox="1"/>
            <p:nvPr/>
          </p:nvSpPr>
          <p:spPr>
            <a:xfrm>
              <a:off x="9335713" y="2118589"/>
              <a:ext cx="1229824"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900" b="1" i="0" u="none" strike="noStrike" kern="1200" cap="none" spc="0" normalizeH="0" baseline="0" noProof="0" dirty="0">
                  <a:ln>
                    <a:noFill/>
                  </a:ln>
                  <a:solidFill>
                    <a:srgbClr val="FBB93F"/>
                  </a:solidFill>
                  <a:effectLst/>
                  <a:uLnTx/>
                  <a:uFillTx/>
                  <a:latin typeface="Arial" panose="020B0604020202020204" pitchFamily="34" charset="0"/>
                  <a:ea typeface="+mn-ea"/>
                  <a:cs typeface="Arial" panose="020B0604020202020204" pitchFamily="34" charset="0"/>
                </a:rPr>
                <a:t>Directed </a:t>
              </a:r>
              <a:br>
                <a:rPr kumimoji="0" lang="de-CH" sz="1900" b="1" i="0" u="none" strike="noStrike" kern="1200" cap="none" spc="0" normalizeH="0" baseline="0" noProof="0" dirty="0">
                  <a:ln>
                    <a:noFill/>
                  </a:ln>
                  <a:solidFill>
                    <a:srgbClr val="FBB93F"/>
                  </a:solidFill>
                  <a:effectLst/>
                  <a:uLnTx/>
                  <a:uFillTx/>
                  <a:latin typeface="Arial" panose="020B0604020202020204" pitchFamily="34" charset="0"/>
                  <a:ea typeface="+mn-ea"/>
                  <a:cs typeface="Arial" panose="020B0604020202020204" pitchFamily="34" charset="0"/>
                </a:rPr>
              </a:br>
              <a:r>
                <a:rPr kumimoji="0" lang="de-CH" sz="1900" b="1" i="0" u="none" strike="noStrike" kern="1200" cap="none" spc="0" normalizeH="0" baseline="0" noProof="0" dirty="0">
                  <a:ln>
                    <a:noFill/>
                  </a:ln>
                  <a:solidFill>
                    <a:srgbClr val="FBB93F"/>
                  </a:solidFill>
                  <a:effectLst/>
                  <a:uLnTx/>
                  <a:uFillTx/>
                  <a:latin typeface="Arial" panose="020B0604020202020204" pitchFamily="34" charset="0"/>
                  <a:ea typeface="+mn-ea"/>
                  <a:cs typeface="Arial" panose="020B0604020202020204" pitchFamily="34" charset="0"/>
                </a:rPr>
                <a:t>Gifts</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4" name="Oval 33">
            <a:extLst>
              <a:ext uri="{FF2B5EF4-FFF2-40B4-BE49-F238E27FC236}">
                <a16:creationId xmlns:a16="http://schemas.microsoft.com/office/drawing/2014/main" id="{7CC88CCC-E94D-4953-B707-89D07BDF16B5}"/>
              </a:ext>
            </a:extLst>
          </p:cNvPr>
          <p:cNvSpPr/>
          <p:nvPr/>
        </p:nvSpPr>
        <p:spPr>
          <a:xfrm>
            <a:off x="2501462" y="4667503"/>
            <a:ext cx="6590593" cy="1920240"/>
          </a:xfrm>
          <a:prstGeom prst="ellipse">
            <a:avLst/>
          </a:prstGeom>
          <a:solidFill>
            <a:srgbClr val="EA6B1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3600" b="1" i="0" u="none" strike="noStrike" kern="1200" cap="none" spc="0" normalizeH="0" baseline="0" noProof="0" dirty="0">
                <a:ln>
                  <a:noFill/>
                </a:ln>
                <a:solidFill>
                  <a:prstClr val="white"/>
                </a:solidFill>
                <a:effectLst/>
                <a:uLnTx/>
                <a:uFillTx/>
                <a:latin typeface="Calibri" panose="020F0502020204030204"/>
                <a:ea typeface="+mn-ea"/>
                <a:cs typeface="+mn-cs"/>
              </a:rPr>
              <a:t> The Rotary Foundation </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 Placeholder 10">
            <a:extLst>
              <a:ext uri="{FF2B5EF4-FFF2-40B4-BE49-F238E27FC236}">
                <a16:creationId xmlns:a16="http://schemas.microsoft.com/office/drawing/2014/main" id="{80F94EE1-3CBE-3D90-FC45-B3DCE94F4080}"/>
              </a:ext>
            </a:extLst>
          </p:cNvPr>
          <p:cNvSpPr txBox="1">
            <a:spLocks/>
          </p:cNvSpPr>
          <p:nvPr/>
        </p:nvSpPr>
        <p:spPr>
          <a:xfrm>
            <a:off x="343732" y="192498"/>
            <a:ext cx="9149184" cy="840849"/>
          </a:xfrm>
          <a:prstGeom prst="rect">
            <a:avLst/>
          </a:prstGeom>
        </p:spPr>
        <p:txBody>
          <a:bodyPr vert="horz" lIns="91440" tIns="0" rIns="91440" bIns="91440" rtlCol="0" anchor="b">
            <a:normAutofit/>
          </a:bodyPr>
          <a:lstStyle>
            <a:lvl1pPr>
              <a:lnSpc>
                <a:spcPct val="90000"/>
              </a:lnSpc>
              <a:spcBef>
                <a:spcPct val="0"/>
              </a:spcBef>
              <a:buNone/>
              <a:defRPr sz="3600" b="1" cap="all" baseline="0">
                <a:solidFill>
                  <a:schemeClr val="bg1"/>
                </a:solidFill>
                <a:latin typeface="+mj-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Ways to give</a:t>
            </a:r>
          </a:p>
        </p:txBody>
      </p:sp>
      <p:sp>
        <p:nvSpPr>
          <p:cNvPr id="17" name="Text Placeholder 10">
            <a:extLst>
              <a:ext uri="{FF2B5EF4-FFF2-40B4-BE49-F238E27FC236}">
                <a16:creationId xmlns:a16="http://schemas.microsoft.com/office/drawing/2014/main" id="{91D79BDB-9513-9307-BF26-1B3F5DD4B3BA}"/>
              </a:ext>
            </a:extLst>
          </p:cNvPr>
          <p:cNvSpPr txBox="1">
            <a:spLocks/>
          </p:cNvSpPr>
          <p:nvPr/>
        </p:nvSpPr>
        <p:spPr>
          <a:xfrm>
            <a:off x="3856099" y="180962"/>
            <a:ext cx="9149184" cy="840849"/>
          </a:xfrm>
          <a:prstGeom prst="rect">
            <a:avLst/>
          </a:prstGeom>
        </p:spPr>
        <p:txBody>
          <a:bodyPr vert="horz" lIns="91440" tIns="0" rIns="91440" bIns="91440" rtlCol="0" anchor="b">
            <a:normAutofit/>
          </a:bodyPr>
          <a:lstStyle>
            <a:defPPr>
              <a:defRPr lang="en-US"/>
            </a:defPPr>
            <a:lvl1pPr>
              <a:lnSpc>
                <a:spcPct val="90000"/>
              </a:lnSpc>
              <a:spcBef>
                <a:spcPct val="0"/>
              </a:spcBef>
              <a:buNone/>
              <a:defRPr sz="3600" b="1" cap="all" baseline="0">
                <a:solidFill>
                  <a:schemeClr val="bg1"/>
                </a:solidFill>
                <a:latin typeface="+mj-lt"/>
                <a:ea typeface="+mj-ea"/>
                <a:cs typeface="+mj-cs"/>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all" spc="0" normalizeH="0" baseline="0" noProof="0" dirty="0">
              <a:ln>
                <a:noFill/>
              </a:ln>
              <a:solidFill>
                <a:prstClr val="white"/>
              </a:solidFill>
              <a:effectLst/>
              <a:uLnTx/>
              <a:uFillTx/>
              <a:latin typeface="Aptos Display" panose="02110004020202020204"/>
              <a:ea typeface="+mj-ea"/>
              <a:cs typeface="+mj-cs"/>
            </a:endParaRPr>
          </a:p>
        </p:txBody>
      </p:sp>
    </p:spTree>
    <p:extLst>
      <p:ext uri="{BB962C8B-B14F-4D97-AF65-F5344CB8AC3E}">
        <p14:creationId xmlns:p14="http://schemas.microsoft.com/office/powerpoint/2010/main" val="388528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500"/>
                                        <p:tgtEl>
                                          <p:spTgt spid="17"/>
                                        </p:tgtEl>
                                      </p:cBhvr>
                                    </p:animEffect>
                                  </p:childTnLst>
                                </p:cTn>
                              </p:par>
                              <p:par>
                                <p:cTn id="8" presetID="10" presetClass="entr" presetSubtype="0" fill="hold" nodeType="withEffect">
                                  <p:stCondLst>
                                    <p:cond delay="1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10" presetClass="entr" presetSubtype="0" fill="hold" grpId="0" nodeType="afterEffect">
                                  <p:stCondLst>
                                    <p:cond delay="50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par>
                                <p:cTn id="15" presetID="22" presetClass="entr" presetSubtype="1" fill="hold" nodeType="withEffect">
                                  <p:stCondLst>
                                    <p:cond delay="75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1000"/>
                                        <p:tgtEl>
                                          <p:spTgt spid="5"/>
                                        </p:tgtEl>
                                      </p:cBhvr>
                                    </p:animEffect>
                                  </p:childTnLst>
                                </p:cTn>
                              </p:par>
                            </p:childTnLst>
                          </p:cTn>
                        </p:par>
                        <p:par>
                          <p:cTn id="18" fill="hold">
                            <p:stCondLst>
                              <p:cond delay="3250"/>
                            </p:stCondLst>
                            <p:childTnLst>
                              <p:par>
                                <p:cTn id="19" presetID="22" presetClass="entr" presetSubtype="1"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1000"/>
                                        <p:tgtEl>
                                          <p:spTgt spid="23"/>
                                        </p:tgtEl>
                                      </p:cBhvr>
                                    </p:animEffect>
                                  </p:childTnLst>
                                </p:cTn>
                              </p:par>
                            </p:childTnLst>
                          </p:cTn>
                        </p:par>
                        <p:par>
                          <p:cTn id="22" fill="hold">
                            <p:stCondLst>
                              <p:cond delay="4250"/>
                            </p:stCondLst>
                            <p:childTnLst>
                              <p:par>
                                <p:cTn id="23" presetID="22" presetClass="entr" presetSubtype="1"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1000"/>
                                        <p:tgtEl>
                                          <p:spTgt spid="25"/>
                                        </p:tgtEl>
                                      </p:cBhvr>
                                    </p:animEffect>
                                  </p:childTnLst>
                                </p:cTn>
                              </p:par>
                            </p:childTnLst>
                          </p:cTn>
                        </p:par>
                        <p:par>
                          <p:cTn id="26" fill="hold">
                            <p:stCondLst>
                              <p:cond delay="5250"/>
                            </p:stCondLst>
                            <p:childTnLst>
                              <p:par>
                                <p:cTn id="27" presetID="22" presetClass="entr" presetSubtype="1" fill="hold"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up)">
                                      <p:cBhvr>
                                        <p:cTn id="29" dur="10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1000" fill="hold"/>
                                        <p:tgtEl>
                                          <p:spTgt spid="3"/>
                                        </p:tgtEl>
                                        <p:attrNameLst>
                                          <p:attrName>ppt_x</p:attrName>
                                        </p:attrNameLst>
                                      </p:cBhvr>
                                      <p:tavLst>
                                        <p:tav tm="0">
                                          <p:val>
                                            <p:strVal val="1+#ppt_w/2"/>
                                          </p:val>
                                        </p:tav>
                                        <p:tav tm="100000">
                                          <p:val>
                                            <p:strVal val="#ppt_x"/>
                                          </p:val>
                                        </p:tav>
                                      </p:tavLst>
                                    </p:anim>
                                    <p:anim calcmode="lin" valueType="num">
                                      <p:cBhvr additive="base">
                                        <p:cTn id="35" dur="1000" fill="hold"/>
                                        <p:tgtEl>
                                          <p:spTgt spid="3"/>
                                        </p:tgtEl>
                                        <p:attrNameLst>
                                          <p:attrName>ppt_y</p:attrName>
                                        </p:attrNameLst>
                                      </p:cBhvr>
                                      <p:tavLst>
                                        <p:tav tm="0">
                                          <p:val>
                                            <p:strVal val="#ppt_y"/>
                                          </p:val>
                                        </p:tav>
                                        <p:tav tm="100000">
                                          <p:val>
                                            <p:strVal val="#ppt_y"/>
                                          </p:val>
                                        </p:tav>
                                      </p:tavLst>
                                    </p:anim>
                                  </p:childTnLst>
                                </p:cTn>
                              </p:par>
                              <p:par>
                                <p:cTn id="36" presetID="26" presetClass="emph" presetSubtype="0" fill="hold" nodeType="withEffect">
                                  <p:stCondLst>
                                    <p:cond delay="1000"/>
                                  </p:stCondLst>
                                  <p:childTnLst>
                                    <p:animEffect transition="out" filter="fade">
                                      <p:cBhvr>
                                        <p:cTn id="37" dur="1000" tmFilter="0, 0; .2, .5; .8, .5; 1, 0"/>
                                        <p:tgtEl>
                                          <p:spTgt spid="3"/>
                                        </p:tgtEl>
                                      </p:cBhvr>
                                    </p:animEffect>
                                    <p:animScale>
                                      <p:cBhvr>
                                        <p:cTn id="38" dur="500" autoRev="1" fill="hold"/>
                                        <p:tgtEl>
                                          <p:spTgt spid="3"/>
                                        </p:tgtEl>
                                      </p:cBhvr>
                                      <p:by x="105000" y="105000"/>
                                    </p:animScale>
                                  </p:childTnLst>
                                </p:cTn>
                              </p:par>
                            </p:childTnLst>
                          </p:cTn>
                        </p:par>
                        <p:par>
                          <p:cTn id="39" fill="hold">
                            <p:stCondLst>
                              <p:cond delay="2000"/>
                            </p:stCondLst>
                            <p:childTnLst>
                              <p:par>
                                <p:cTn id="40" presetID="22" presetClass="entr" presetSubtype="1" fill="hold" nodeType="after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wipe(up)">
                                      <p:cBhvr>
                                        <p:cTn id="4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252146" y="482602"/>
            <a:ext cx="11699281" cy="619141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dirty="0">
              <a:solidFill>
                <a:srgbClr val="585858"/>
              </a:solidFill>
              <a:latin typeface="Georgia"/>
              <a:cs typeface="Georgia"/>
            </a:endParaRPr>
          </a:p>
        </p:txBody>
      </p:sp>
      <p:sp>
        <p:nvSpPr>
          <p:cNvPr id="4" name="Title 1"/>
          <p:cNvSpPr txBox="1">
            <a:spLocks/>
          </p:cNvSpPr>
          <p:nvPr/>
        </p:nvSpPr>
        <p:spPr>
          <a:xfrm>
            <a:off x="240573" y="482601"/>
            <a:ext cx="11685223" cy="529559"/>
          </a:xfrm>
          <a:prstGeom prst="rect">
            <a:avLst/>
          </a:prstGeom>
        </p:spPr>
        <p:txBody>
          <a:bodyPr vert="horz" lIns="91440" tIns="45720" rIns="91440" bIns="45720" rtlCol="0" anchor="t">
            <a:normAutofit/>
          </a:bodyPr>
          <a:lstStyle>
            <a:lvl1pPr algn="l" defTabSz="457200" rtl="0" eaLnBrk="1" latinLnBrk="0" hangingPunct="1">
              <a:lnSpc>
                <a:spcPct val="80000"/>
              </a:lnSpc>
              <a:spcBef>
                <a:spcPct val="0"/>
              </a:spcBef>
              <a:buNone/>
              <a:defRPr sz="4800" b="1" i="0" kern="1200" spc="-150" baseline="0">
                <a:solidFill>
                  <a:srgbClr val="005DAA"/>
                </a:solidFill>
                <a:latin typeface="Arial Narrow Bold"/>
                <a:ea typeface="+mj-ea"/>
                <a:cs typeface="Arial Narrow Bold"/>
              </a:defRPr>
            </a:lvl1pPr>
          </a:lstStyle>
          <a:p>
            <a:pPr fontAlgn="base">
              <a:spcAft>
                <a:spcPct val="0"/>
              </a:spcAft>
            </a:pPr>
            <a:r>
              <a:rPr lang="en-US" sz="1000" spc="0">
                <a:solidFill>
                  <a:prstClr val="white"/>
                </a:solidFill>
              </a:rPr>
              <a:t>A</a:t>
            </a:r>
            <a:r>
              <a:rPr lang="en-US" sz="2000" spc="0">
                <a:solidFill>
                  <a:prstClr val="white"/>
                </a:solidFill>
              </a:rPr>
              <a:t>u</a:t>
            </a:r>
            <a:endParaRPr lang="en-US" sz="3600" spc="0" dirty="0">
              <a:solidFill>
                <a:prstClr val="white"/>
              </a:solidFill>
            </a:endParaRPr>
          </a:p>
        </p:txBody>
      </p:sp>
      <p:graphicFrame>
        <p:nvGraphicFramePr>
          <p:cNvPr id="2" name="Diagram 1"/>
          <p:cNvGraphicFramePr/>
          <p:nvPr/>
        </p:nvGraphicFramePr>
        <p:xfrm>
          <a:off x="2353518" y="561187"/>
          <a:ext cx="8791787" cy="16545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p:cNvGraphicFramePr/>
          <p:nvPr/>
        </p:nvGraphicFramePr>
        <p:xfrm>
          <a:off x="2353518" y="2701686"/>
          <a:ext cx="8791787" cy="390848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1" name="Down Arrow 30"/>
          <p:cNvSpPr/>
          <p:nvPr/>
        </p:nvSpPr>
        <p:spPr>
          <a:xfrm>
            <a:off x="9515394" y="2339811"/>
            <a:ext cx="646176" cy="361875"/>
          </a:xfrm>
          <a:prstGeom prst="downArrow">
            <a:avLst/>
          </a:prstGeom>
          <a:solidFill>
            <a:srgbClr val="17458F"/>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en-US" sz="2400" dirty="0">
              <a:solidFill>
                <a:prstClr val="white"/>
              </a:solidFill>
            </a:endParaRPr>
          </a:p>
        </p:txBody>
      </p:sp>
      <p:sp>
        <p:nvSpPr>
          <p:cNvPr id="6" name="TextBox 5">
            <a:extLst>
              <a:ext uri="{FF2B5EF4-FFF2-40B4-BE49-F238E27FC236}">
                <a16:creationId xmlns:a16="http://schemas.microsoft.com/office/drawing/2014/main" id="{7553E1DD-31C3-42CC-A4E8-2E5ADD8D86C4}"/>
              </a:ext>
            </a:extLst>
          </p:cNvPr>
          <p:cNvSpPr txBox="1"/>
          <p:nvPr/>
        </p:nvSpPr>
        <p:spPr>
          <a:xfrm rot="10800000" flipV="1">
            <a:off x="2353518" y="6144566"/>
            <a:ext cx="2158615" cy="461665"/>
          </a:xfrm>
          <a:prstGeom prst="rect">
            <a:avLst/>
          </a:prstGeom>
          <a:noFill/>
          <a:ln>
            <a:solidFill>
              <a:srgbClr val="FFC000"/>
            </a:solidFill>
          </a:ln>
        </p:spPr>
        <p:txBody>
          <a:bodyPr wrap="square" rtlCol="0">
            <a:spAutoFit/>
          </a:bodyPr>
          <a:lstStyle/>
          <a:p>
            <a:r>
              <a:rPr lang="en-US" sz="2400" dirty="0">
                <a:latin typeface="Georgia" panose="02040502050405020303" pitchFamily="18" charset="0"/>
              </a:rPr>
              <a:t>5% expenses</a:t>
            </a:r>
          </a:p>
        </p:txBody>
      </p:sp>
      <p:sp>
        <p:nvSpPr>
          <p:cNvPr id="7" name="TextBox 6">
            <a:extLst>
              <a:ext uri="{FF2B5EF4-FFF2-40B4-BE49-F238E27FC236}">
                <a16:creationId xmlns:a16="http://schemas.microsoft.com/office/drawing/2014/main" id="{1C6E7F05-068F-6F64-7093-872445B5935B}"/>
              </a:ext>
            </a:extLst>
          </p:cNvPr>
          <p:cNvSpPr txBox="1"/>
          <p:nvPr/>
        </p:nvSpPr>
        <p:spPr>
          <a:xfrm>
            <a:off x="499309" y="613092"/>
            <a:ext cx="1607047" cy="1384995"/>
          </a:xfrm>
          <a:prstGeom prst="rect">
            <a:avLst/>
          </a:prstGeom>
          <a:solidFill>
            <a:schemeClr val="accent1">
              <a:lumMod val="75000"/>
            </a:schemeClr>
          </a:solidFill>
        </p:spPr>
        <p:txBody>
          <a:bodyPr wrap="square" rtlCol="0">
            <a:spAutoFit/>
          </a:bodyPr>
          <a:lstStyle/>
          <a:p>
            <a:r>
              <a:rPr lang="en-US" sz="2800" dirty="0">
                <a:solidFill>
                  <a:schemeClr val="bg1"/>
                </a:solidFill>
              </a:rPr>
              <a:t>Annual Fund- Share</a:t>
            </a:r>
          </a:p>
        </p:txBody>
      </p:sp>
    </p:spTree>
    <p:custDataLst>
      <p:tags r:id="rId1"/>
    </p:custDataLst>
    <p:extLst>
      <p:ext uri="{BB962C8B-B14F-4D97-AF65-F5344CB8AC3E}">
        <p14:creationId xmlns:p14="http://schemas.microsoft.com/office/powerpoint/2010/main" val="3905121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A4CC6-3EE0-9412-3D5C-31AACA519E52}"/>
              </a:ext>
            </a:extLst>
          </p:cNvPr>
          <p:cNvSpPr>
            <a:spLocks noGrp="1"/>
          </p:cNvSpPr>
          <p:nvPr>
            <p:ph type="title"/>
          </p:nvPr>
        </p:nvSpPr>
        <p:spPr/>
        <p:txBody>
          <a:bodyPr/>
          <a:lstStyle/>
          <a:p>
            <a:r>
              <a:rPr lang="en-US" dirty="0"/>
              <a:t>Individual recognition</a:t>
            </a:r>
          </a:p>
        </p:txBody>
      </p:sp>
      <p:sp>
        <p:nvSpPr>
          <p:cNvPr id="3" name="Content Placeholder 2">
            <a:extLst>
              <a:ext uri="{FF2B5EF4-FFF2-40B4-BE49-F238E27FC236}">
                <a16:creationId xmlns:a16="http://schemas.microsoft.com/office/drawing/2014/main" id="{61DBE819-F9F9-8498-DE84-075CD641D99E}"/>
              </a:ext>
            </a:extLst>
          </p:cNvPr>
          <p:cNvSpPr>
            <a:spLocks noGrp="1"/>
          </p:cNvSpPr>
          <p:nvPr>
            <p:ph idx="1"/>
          </p:nvPr>
        </p:nvSpPr>
        <p:spPr>
          <a:xfrm>
            <a:off x="609600" y="1295400"/>
            <a:ext cx="10972800" cy="4435928"/>
          </a:xfrm>
        </p:spPr>
        <p:txBody>
          <a:bodyPr/>
          <a:lstStyle/>
          <a:p>
            <a:pPr algn="l"/>
            <a:r>
              <a:rPr lang="en-US" b="1" i="0" dirty="0">
                <a:solidFill>
                  <a:schemeClr val="tx1"/>
                </a:solidFill>
                <a:effectLst/>
                <a:latin typeface="Arial" panose="020B0604020202020204" pitchFamily="34" charset="0"/>
                <a:cs typeface="Arial" panose="020B0604020202020204" pitchFamily="34" charset="0"/>
              </a:rPr>
              <a:t>Rotary Foundation Sustaining Member - </a:t>
            </a:r>
            <a:r>
              <a:rPr lang="en-US" b="0" i="0" dirty="0">
                <a:solidFill>
                  <a:schemeClr val="tx1"/>
                </a:solidFill>
                <a:effectLst/>
                <a:latin typeface="Arial" panose="020B0604020202020204" pitchFamily="34" charset="0"/>
                <a:cs typeface="Arial" panose="020B0604020202020204" pitchFamily="34" charset="0"/>
              </a:rPr>
              <a:t>When you give $100 or more per year to the Annual Fund.</a:t>
            </a:r>
          </a:p>
          <a:p>
            <a:pPr algn="l"/>
            <a:endParaRPr lang="en-US" b="0" i="0" dirty="0">
              <a:solidFill>
                <a:schemeClr val="tx1"/>
              </a:solidFill>
              <a:effectLst/>
              <a:latin typeface="Arial" panose="020B0604020202020204" pitchFamily="34" charset="0"/>
              <a:cs typeface="Arial" panose="020B0604020202020204" pitchFamily="34" charset="0"/>
            </a:endParaRPr>
          </a:p>
          <a:p>
            <a:pPr algn="l"/>
            <a:r>
              <a:rPr lang="en-US" b="1" i="0" dirty="0">
                <a:solidFill>
                  <a:schemeClr val="tx1"/>
                </a:solidFill>
                <a:effectLst/>
                <a:latin typeface="Arial" panose="020B0604020202020204" pitchFamily="34" charset="0"/>
                <a:cs typeface="Arial" panose="020B0604020202020204" pitchFamily="34" charset="0"/>
              </a:rPr>
              <a:t>Benefactor - </a:t>
            </a:r>
            <a:r>
              <a:rPr lang="en-US" b="0" i="0" dirty="0">
                <a:solidFill>
                  <a:schemeClr val="tx1"/>
                </a:solidFill>
                <a:effectLst/>
                <a:latin typeface="Arial" panose="020B0604020202020204" pitchFamily="34" charset="0"/>
                <a:cs typeface="Arial" panose="020B0604020202020204" pitchFamily="34" charset="0"/>
              </a:rPr>
              <a:t>When you include the </a:t>
            </a:r>
            <a:r>
              <a:rPr lang="en-US" b="1" i="0" u="none" strike="noStrike"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Endowment Fund</a:t>
            </a:r>
            <a:r>
              <a:rPr lang="en-US" b="0" i="0" dirty="0">
                <a:solidFill>
                  <a:schemeClr val="tx1"/>
                </a:solidFill>
                <a:effectLst/>
                <a:latin typeface="Arial" panose="020B0604020202020204" pitchFamily="34" charset="0"/>
                <a:cs typeface="Arial" panose="020B0604020202020204" pitchFamily="34" charset="0"/>
              </a:rPr>
              <a:t> as a beneficiary of $1,000 or more in your estate plans or when you donate $1,000 or more to the fund outright. </a:t>
            </a:r>
          </a:p>
          <a:p>
            <a:pPr algn="l"/>
            <a:endParaRPr lang="en-US" b="0" i="0" dirty="0">
              <a:solidFill>
                <a:schemeClr val="tx1"/>
              </a:solidFill>
              <a:effectLst/>
              <a:latin typeface="Arial" panose="020B0604020202020204" pitchFamily="34" charset="0"/>
              <a:cs typeface="Arial" panose="020B0604020202020204" pitchFamily="34" charset="0"/>
            </a:endParaRPr>
          </a:p>
          <a:p>
            <a:pPr algn="l"/>
            <a:r>
              <a:rPr lang="en-US" b="1" i="0" dirty="0">
                <a:solidFill>
                  <a:schemeClr val="tx1"/>
                </a:solidFill>
                <a:effectLst/>
                <a:latin typeface="Arial" panose="020B0604020202020204" pitchFamily="34" charset="0"/>
                <a:cs typeface="Arial" panose="020B0604020202020204" pitchFamily="34" charset="0"/>
              </a:rPr>
              <a:t>Paul Harris Fellow - </a:t>
            </a:r>
            <a:r>
              <a:rPr lang="en-US" b="0" i="0" dirty="0">
                <a:solidFill>
                  <a:schemeClr val="tx1"/>
                </a:solidFill>
                <a:effectLst/>
                <a:latin typeface="Arial" panose="020B0604020202020204" pitchFamily="34" charset="0"/>
                <a:cs typeface="Arial" panose="020B0604020202020204" pitchFamily="34" charset="0"/>
              </a:rPr>
              <a:t>When you give $1,000 or more to the Annual Fund, PolioPlus, or an approved Foundation grant. To recognize someone else as a Paul Harris Fellow, you can give that amount in their name. </a:t>
            </a:r>
          </a:p>
          <a:p>
            <a:pPr algn="l"/>
            <a:endParaRPr lang="en-US" b="0" i="0" dirty="0">
              <a:solidFill>
                <a:schemeClr val="tx1"/>
              </a:solidFill>
              <a:effectLst/>
              <a:latin typeface="Arial" panose="020B0604020202020204" pitchFamily="34" charset="0"/>
              <a:cs typeface="Arial" panose="020B0604020202020204" pitchFamily="34" charset="0"/>
            </a:endParaRPr>
          </a:p>
          <a:p>
            <a:pPr algn="l"/>
            <a:r>
              <a:rPr lang="en-US" b="1" i="0" dirty="0">
                <a:solidFill>
                  <a:schemeClr val="tx1"/>
                </a:solidFill>
                <a:effectLst/>
                <a:latin typeface="Arial" panose="020B0604020202020204" pitchFamily="34" charset="0"/>
                <a:cs typeface="Arial" panose="020B0604020202020204" pitchFamily="34" charset="0"/>
              </a:rPr>
              <a:t>Multiple Paul Harris Fellow - </a:t>
            </a:r>
            <a:r>
              <a:rPr lang="en-US" b="0" i="0" dirty="0">
                <a:solidFill>
                  <a:schemeClr val="tx1"/>
                </a:solidFill>
                <a:effectLst/>
                <a:latin typeface="Arial" panose="020B0604020202020204" pitchFamily="34" charset="0"/>
                <a:cs typeface="Arial" panose="020B0604020202020204" pitchFamily="34" charset="0"/>
              </a:rPr>
              <a:t>When you give additional gifts of $1,000 or more to the Annual Fund, PolioPlus, or an approved Foundation grant.</a:t>
            </a:r>
          </a:p>
          <a:p>
            <a:pPr algn="l"/>
            <a:endParaRPr lang="en-US" b="0" i="0" dirty="0">
              <a:solidFill>
                <a:schemeClr val="tx1"/>
              </a:solidFill>
              <a:effectLst/>
              <a:latin typeface="Arial" panose="020B0604020202020204" pitchFamily="34" charset="0"/>
              <a:cs typeface="Arial" panose="020B0604020202020204" pitchFamily="34" charset="0"/>
            </a:endParaRPr>
          </a:p>
          <a:p>
            <a:pPr algn="l"/>
            <a:r>
              <a:rPr lang="en-US" b="1" i="0" dirty="0">
                <a:solidFill>
                  <a:schemeClr val="tx1"/>
                </a:solidFill>
                <a:effectLst/>
                <a:latin typeface="Arial" panose="020B0604020202020204" pitchFamily="34" charset="0"/>
                <a:cs typeface="Arial" panose="020B0604020202020204" pitchFamily="34" charset="0"/>
              </a:rPr>
              <a:t>Paul Harris Society member - </a:t>
            </a:r>
            <a:r>
              <a:rPr lang="en-US" b="0" i="0" dirty="0">
                <a:solidFill>
                  <a:schemeClr val="tx1"/>
                </a:solidFill>
                <a:effectLst/>
                <a:latin typeface="Arial" panose="020B0604020202020204" pitchFamily="34" charset="0"/>
                <a:cs typeface="Arial" panose="020B0604020202020204" pitchFamily="34" charset="0"/>
              </a:rPr>
              <a:t>When you elect to contribute $1,000 or more annually to the Annual Fund, PolioPlus, or an approved Foundation grant. </a:t>
            </a:r>
          </a:p>
          <a:p>
            <a:pPr algn="l"/>
            <a:endParaRPr lang="en-US" b="0" i="0" dirty="0">
              <a:solidFill>
                <a:srgbClr val="39424A"/>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1691672427"/>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Image result for apple tree"/>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bwMode="auto">
          <a:xfrm>
            <a:off x="-1" y="-1"/>
            <a:ext cx="12192000"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Shape 130"/>
          <p:cNvSpPr/>
          <p:nvPr/>
        </p:nvSpPr>
        <p:spPr>
          <a:xfrm>
            <a:off x="-11160" y="-2505"/>
            <a:ext cx="7157301" cy="6860505"/>
          </a:xfrm>
          <a:prstGeom prst="rect">
            <a:avLst/>
          </a:prstGeom>
          <a:solidFill>
            <a:schemeClr val="bg1">
              <a:alpha val="72000"/>
            </a:schemeClr>
          </a:solidFill>
          <a:ln w="12700">
            <a:miter lim="400000"/>
          </a:ln>
        </p:spPr>
        <p:txBody>
          <a:bodyPr lIns="35719" tIns="35719" rIns="35719" bIns="35719" anchor="ctr"/>
          <a:lstStyle/>
          <a:p>
            <a:pPr marL="0" marR="0" lvl="0" indent="0" algn="l" defTabSz="914400" rtl="0" eaLnBrk="1" fontAlgn="auto" latinLnBrk="0" hangingPunct="1">
              <a:lnSpc>
                <a:spcPct val="100000"/>
              </a:lnSpc>
              <a:spcBef>
                <a:spcPts val="0"/>
              </a:spcBef>
              <a:spcAft>
                <a:spcPts val="0"/>
              </a:spcAft>
              <a:buClrTx/>
              <a:buSzTx/>
              <a:buFontTx/>
              <a:buNone/>
              <a:tabLst/>
              <a:defRPr sz="3200">
                <a:solidFill>
                  <a:srgbClr val="58585A"/>
                </a:solidFill>
              </a:defRPr>
            </a:pPr>
            <a:endParaRPr kumimoji="0" sz="1600" b="0" i="0" u="none" strike="noStrike" kern="1200" cap="none" spc="0" normalizeH="0" baseline="0" noProof="0">
              <a:ln>
                <a:noFill/>
              </a:ln>
              <a:solidFill>
                <a:srgbClr val="58585A"/>
              </a:solidFill>
              <a:effectLst/>
              <a:uLnTx/>
              <a:uFillTx/>
              <a:latin typeface="Georgia"/>
              <a:ea typeface="+mn-ea"/>
              <a:cs typeface="+mn-cs"/>
            </a:endParaRPr>
          </a:p>
        </p:txBody>
      </p:sp>
      <p:sp>
        <p:nvSpPr>
          <p:cNvPr id="11" name="Title 1"/>
          <p:cNvSpPr txBox="1">
            <a:spLocks/>
          </p:cNvSpPr>
          <p:nvPr/>
        </p:nvSpPr>
        <p:spPr>
          <a:xfrm>
            <a:off x="3343160" y="2083100"/>
            <a:ext cx="3931577" cy="1781445"/>
          </a:xfrm>
          <a:prstGeom prst="rect">
            <a:avLst/>
          </a:prstGeom>
        </p:spPr>
        <p:txBody>
          <a:bodyPr vert="horz" wrap="square" lIns="68580" tIns="34291" rIns="68580" bIns="34291" rtlCol="0" anchor="ctr">
            <a:noAutofit/>
          </a:bodyPr>
          <a:lstStyle>
            <a:lvl1pPr algn="l" defTabSz="914400" rtl="0" eaLnBrk="1" latinLnBrk="0" hangingPunct="1">
              <a:lnSpc>
                <a:spcPct val="90000"/>
              </a:lnSpc>
              <a:spcBef>
                <a:spcPct val="0"/>
              </a:spcBef>
              <a:buNone/>
              <a:defRPr sz="3200" b="1" kern="1200">
                <a:solidFill>
                  <a:schemeClr val="tx1">
                    <a:lumMod val="50000"/>
                    <a:lumOff val="50000"/>
                  </a:schemeClr>
                </a:solidFill>
                <a:latin typeface="Georgia" charset="0"/>
                <a:ea typeface="Georgia" charset="0"/>
                <a:cs typeface="Georgia" charset="0"/>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45" normalizeH="0" baseline="0" noProof="0" dirty="0">
                <a:ln>
                  <a:noFill/>
                </a:ln>
                <a:solidFill>
                  <a:srgbClr val="1F497D"/>
                </a:solidFill>
                <a:effectLst/>
                <a:uLnTx/>
                <a:uFillTx/>
                <a:latin typeface="Sentinel"/>
                <a:ea typeface="Arial" charset="0"/>
                <a:cs typeface="Sentinel"/>
              </a:rPr>
              <a:t>$250,000</a:t>
            </a:r>
            <a:r>
              <a:rPr kumimoji="0" lang="en-US" sz="4800" b="0" i="0" u="none" strike="noStrike" kern="1200" cap="none" spc="-45" normalizeH="0" baseline="30000" noProof="0" dirty="0">
                <a:ln>
                  <a:noFill/>
                </a:ln>
                <a:solidFill>
                  <a:srgbClr val="1F497D"/>
                </a:solidFill>
                <a:effectLst/>
                <a:uLnTx/>
                <a:uFillTx/>
                <a:latin typeface="Sentinel"/>
                <a:ea typeface="Arial" charset="0"/>
                <a:cs typeface="Sentinel"/>
              </a:rPr>
              <a:t>+</a:t>
            </a:r>
            <a:br>
              <a:rPr kumimoji="0" lang="en-US" sz="4800" b="0" i="0" u="none" strike="noStrike" kern="1200" cap="none" spc="-45" normalizeH="0" baseline="0" noProof="0" dirty="0">
                <a:ln>
                  <a:noFill/>
                </a:ln>
                <a:solidFill>
                  <a:srgbClr val="1F497D"/>
                </a:solidFill>
                <a:effectLst/>
                <a:uLnTx/>
                <a:uFillTx/>
                <a:latin typeface="Georgia" charset="0"/>
              </a:rPr>
            </a:br>
            <a:endParaRPr kumimoji="0" lang="en-US" sz="2000" b="0" i="0" u="none" strike="noStrike" kern="1200" cap="none" spc="-45" normalizeH="0" baseline="0" noProof="0" dirty="0">
              <a:ln>
                <a:noFill/>
              </a:ln>
              <a:solidFill>
                <a:srgbClr val="1F497D"/>
              </a:solidFill>
              <a:effectLst/>
              <a:uLnTx/>
              <a:uFillTx/>
              <a:latin typeface="Georgia" charset="0"/>
            </a:endParaRPr>
          </a:p>
        </p:txBody>
      </p:sp>
      <p:sp>
        <p:nvSpPr>
          <p:cNvPr id="12" name="Title 1"/>
          <p:cNvSpPr txBox="1">
            <a:spLocks/>
          </p:cNvSpPr>
          <p:nvPr/>
        </p:nvSpPr>
        <p:spPr>
          <a:xfrm>
            <a:off x="-1321588" y="1909843"/>
            <a:ext cx="4260087" cy="1781445"/>
          </a:xfrm>
          <a:prstGeom prst="rect">
            <a:avLst/>
          </a:prstGeom>
        </p:spPr>
        <p:txBody>
          <a:bodyPr vert="horz" wrap="square" lIns="68580" tIns="34291" rIns="68580" bIns="34291" rtlCol="0" anchor="ctr">
            <a:noAutofit/>
          </a:bodyPr>
          <a:lstStyle>
            <a:lvl1pPr algn="l" defTabSz="914400" rtl="0" eaLnBrk="1" latinLnBrk="0" hangingPunct="1">
              <a:lnSpc>
                <a:spcPct val="90000"/>
              </a:lnSpc>
              <a:spcBef>
                <a:spcPct val="0"/>
              </a:spcBef>
              <a:buNone/>
              <a:defRPr sz="3200" b="1" kern="1200">
                <a:solidFill>
                  <a:schemeClr val="tx1">
                    <a:lumMod val="50000"/>
                    <a:lumOff val="50000"/>
                  </a:schemeClr>
                </a:solidFill>
                <a:latin typeface="Georgia" charset="0"/>
                <a:ea typeface="Georgia" charset="0"/>
                <a:cs typeface="Georgia" charset="0"/>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3200" b="0" i="0" u="none" strike="noStrike" kern="1200" cap="none" spc="-45" normalizeH="0" baseline="0" noProof="0" dirty="0">
                <a:ln>
                  <a:noFill/>
                </a:ln>
                <a:solidFill>
                  <a:srgbClr val="D91B5C"/>
                </a:solidFill>
                <a:effectLst/>
                <a:uLnTx/>
                <a:uFillTx/>
                <a:latin typeface="Sentinel"/>
                <a:ea typeface="Arial" charset="0"/>
                <a:cs typeface="Sentinel"/>
              </a:rPr>
              <a:t>Arch Klumph </a:t>
            </a:r>
          </a:p>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3200" b="0" i="0" u="none" strike="noStrike" kern="1200" cap="none" spc="-45" normalizeH="0" baseline="0" noProof="0" dirty="0">
                <a:ln>
                  <a:noFill/>
                </a:ln>
                <a:solidFill>
                  <a:srgbClr val="D91B5C"/>
                </a:solidFill>
                <a:effectLst/>
                <a:uLnTx/>
                <a:uFillTx/>
                <a:latin typeface="Sentinel"/>
                <a:ea typeface="Arial" charset="0"/>
                <a:cs typeface="Sentinel"/>
              </a:rPr>
              <a:t>Society</a:t>
            </a:r>
            <a:endParaRPr kumimoji="0" lang="en-US" sz="1200" b="0" i="0" u="none" strike="noStrike" kern="1200" cap="none" spc="-45" normalizeH="0" baseline="0" noProof="0" dirty="0">
              <a:ln>
                <a:noFill/>
              </a:ln>
              <a:solidFill>
                <a:srgbClr val="D91B5C"/>
              </a:solidFill>
              <a:effectLst/>
              <a:uLnTx/>
              <a:uFillTx/>
              <a:latin typeface="Sentinel"/>
              <a:cs typeface="Sentinel"/>
            </a:endParaRPr>
          </a:p>
        </p:txBody>
      </p:sp>
      <p:cxnSp>
        <p:nvCxnSpPr>
          <p:cNvPr id="13" name="Straight Connector 12"/>
          <p:cNvCxnSpPr/>
          <p:nvPr/>
        </p:nvCxnSpPr>
        <p:spPr>
          <a:xfrm>
            <a:off x="3126644" y="2292670"/>
            <a:ext cx="0" cy="1009852"/>
          </a:xfrm>
          <a:prstGeom prst="line">
            <a:avLst/>
          </a:prstGeom>
          <a:ln w="19050">
            <a:solidFill>
              <a:srgbClr val="F7A81B"/>
            </a:solidFill>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a:xfrm>
            <a:off x="3343160" y="817199"/>
            <a:ext cx="3931577" cy="1781445"/>
          </a:xfrm>
          <a:prstGeom prst="rect">
            <a:avLst/>
          </a:prstGeom>
        </p:spPr>
        <p:txBody>
          <a:bodyPr vert="horz" wrap="square" lIns="68580" tIns="34291" rIns="68580" bIns="34291" rtlCol="0" anchor="ctr">
            <a:noAutofit/>
          </a:bodyPr>
          <a:lstStyle>
            <a:lvl1pPr algn="l" defTabSz="914400" rtl="0" eaLnBrk="1" latinLnBrk="0" hangingPunct="1">
              <a:lnSpc>
                <a:spcPct val="90000"/>
              </a:lnSpc>
              <a:spcBef>
                <a:spcPct val="0"/>
              </a:spcBef>
              <a:buNone/>
              <a:defRPr sz="3200" b="1" kern="1200">
                <a:solidFill>
                  <a:schemeClr val="tx1">
                    <a:lumMod val="50000"/>
                    <a:lumOff val="50000"/>
                  </a:schemeClr>
                </a:solidFill>
                <a:latin typeface="Georgia" charset="0"/>
                <a:ea typeface="Georgia" charset="0"/>
                <a:cs typeface="Georgia" charset="0"/>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45" normalizeH="0" baseline="0" noProof="0" dirty="0">
                <a:ln>
                  <a:noFill/>
                </a:ln>
                <a:solidFill>
                  <a:srgbClr val="1F497D"/>
                </a:solidFill>
                <a:effectLst/>
                <a:uLnTx/>
                <a:uFillTx/>
                <a:latin typeface="Sentinel"/>
                <a:ea typeface="Arial" charset="0"/>
                <a:cs typeface="Sentinel"/>
              </a:rPr>
              <a:t>$10,000</a:t>
            </a:r>
            <a:r>
              <a:rPr kumimoji="0" lang="en-US" sz="4800" b="0" i="0" u="none" strike="noStrike" kern="1200" cap="none" spc="-45" normalizeH="0" baseline="30000" noProof="0" dirty="0">
                <a:ln>
                  <a:noFill/>
                </a:ln>
                <a:solidFill>
                  <a:srgbClr val="1F497D"/>
                </a:solidFill>
                <a:effectLst/>
                <a:uLnTx/>
                <a:uFillTx/>
                <a:latin typeface="Sentinel"/>
                <a:ea typeface="Arial" charset="0"/>
                <a:cs typeface="Sentinel"/>
              </a:rPr>
              <a:t>+</a:t>
            </a:r>
            <a:br>
              <a:rPr kumimoji="0" lang="en-US" sz="4800" b="0" i="0" u="none" strike="noStrike" kern="1200" cap="none" spc="-45" normalizeH="0" baseline="0" noProof="0" dirty="0">
                <a:ln>
                  <a:noFill/>
                </a:ln>
                <a:solidFill>
                  <a:srgbClr val="1F497D"/>
                </a:solidFill>
                <a:effectLst/>
                <a:uLnTx/>
                <a:uFillTx/>
                <a:latin typeface="Georgia" charset="0"/>
              </a:rPr>
            </a:br>
            <a:endParaRPr kumimoji="0" lang="en-US" sz="2000" b="0" i="0" u="none" strike="noStrike" kern="1200" cap="none" spc="-45" normalizeH="0" baseline="0" noProof="0" dirty="0">
              <a:ln>
                <a:noFill/>
              </a:ln>
              <a:solidFill>
                <a:srgbClr val="1F497D"/>
              </a:solidFill>
              <a:effectLst/>
              <a:uLnTx/>
              <a:uFillTx/>
              <a:latin typeface="Georgia" charset="0"/>
            </a:endParaRPr>
          </a:p>
        </p:txBody>
      </p:sp>
      <p:sp>
        <p:nvSpPr>
          <p:cNvPr id="15" name="Title 1"/>
          <p:cNvSpPr txBox="1">
            <a:spLocks/>
          </p:cNvSpPr>
          <p:nvPr/>
        </p:nvSpPr>
        <p:spPr>
          <a:xfrm>
            <a:off x="16207" y="642076"/>
            <a:ext cx="2929631" cy="1781445"/>
          </a:xfrm>
          <a:prstGeom prst="rect">
            <a:avLst/>
          </a:prstGeom>
        </p:spPr>
        <p:txBody>
          <a:bodyPr vert="horz" wrap="square" lIns="68580" tIns="34291" rIns="68580" bIns="34291" rtlCol="0" anchor="ctr">
            <a:noAutofit/>
          </a:bodyPr>
          <a:lstStyle>
            <a:lvl1pPr algn="l" defTabSz="914400" rtl="0" eaLnBrk="1" latinLnBrk="0" hangingPunct="1">
              <a:lnSpc>
                <a:spcPct val="90000"/>
              </a:lnSpc>
              <a:spcBef>
                <a:spcPct val="0"/>
              </a:spcBef>
              <a:buNone/>
              <a:defRPr sz="3200" b="1" kern="1200">
                <a:solidFill>
                  <a:schemeClr val="tx1">
                    <a:lumMod val="50000"/>
                    <a:lumOff val="50000"/>
                  </a:schemeClr>
                </a:solidFill>
                <a:latin typeface="Georgia" charset="0"/>
                <a:ea typeface="Georgia" charset="0"/>
                <a:cs typeface="Georgia" charset="0"/>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3200" b="0" i="0" u="none" strike="noStrike" kern="1200" cap="none" spc="-45" normalizeH="0" baseline="0" noProof="0" dirty="0">
                <a:ln>
                  <a:noFill/>
                </a:ln>
                <a:solidFill>
                  <a:srgbClr val="005DAA"/>
                </a:solidFill>
                <a:effectLst/>
                <a:uLnTx/>
                <a:uFillTx/>
                <a:latin typeface="Sentinel"/>
                <a:ea typeface="Arial" charset="0"/>
                <a:cs typeface="Sentinel"/>
              </a:rPr>
              <a:t>Major </a:t>
            </a:r>
          </a:p>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3200" b="0" i="0" u="none" strike="noStrike" kern="1200" cap="none" spc="-45" normalizeH="0" baseline="0" noProof="0" dirty="0">
                <a:ln>
                  <a:noFill/>
                </a:ln>
                <a:solidFill>
                  <a:srgbClr val="005DAA"/>
                </a:solidFill>
                <a:effectLst/>
                <a:uLnTx/>
                <a:uFillTx/>
                <a:latin typeface="Sentinel"/>
                <a:ea typeface="Arial" charset="0"/>
                <a:cs typeface="Sentinel"/>
              </a:rPr>
              <a:t>Donor</a:t>
            </a:r>
            <a:endParaRPr kumimoji="0" lang="en-US" sz="1200" b="0" i="0" u="none" strike="noStrike" kern="1200" cap="none" spc="-45" normalizeH="0" baseline="0" noProof="0" dirty="0">
              <a:ln>
                <a:noFill/>
              </a:ln>
              <a:solidFill>
                <a:srgbClr val="005DAA"/>
              </a:solidFill>
              <a:effectLst/>
              <a:uLnTx/>
              <a:uFillTx/>
              <a:latin typeface="Sentinel"/>
              <a:cs typeface="Sentinel"/>
            </a:endParaRPr>
          </a:p>
        </p:txBody>
      </p:sp>
      <p:cxnSp>
        <p:nvCxnSpPr>
          <p:cNvPr id="17" name="Straight Connector 16"/>
          <p:cNvCxnSpPr/>
          <p:nvPr/>
        </p:nvCxnSpPr>
        <p:spPr>
          <a:xfrm>
            <a:off x="3126644" y="1020574"/>
            <a:ext cx="0" cy="1009852"/>
          </a:xfrm>
          <a:prstGeom prst="line">
            <a:avLst/>
          </a:prstGeom>
          <a:ln w="19050">
            <a:solidFill>
              <a:srgbClr val="F7A81B"/>
            </a:solidFill>
          </a:ln>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a:xfrm>
            <a:off x="3343160" y="4112664"/>
            <a:ext cx="3931577" cy="1781445"/>
          </a:xfrm>
          <a:prstGeom prst="rect">
            <a:avLst/>
          </a:prstGeom>
        </p:spPr>
        <p:txBody>
          <a:bodyPr vert="horz" wrap="square" lIns="68580" tIns="34291" rIns="68580" bIns="34291" rtlCol="0" anchor="ctr">
            <a:noAutofit/>
          </a:bodyPr>
          <a:lstStyle>
            <a:lvl1pPr algn="l" defTabSz="914400" rtl="0" eaLnBrk="1" latinLnBrk="0" hangingPunct="1">
              <a:lnSpc>
                <a:spcPct val="90000"/>
              </a:lnSpc>
              <a:spcBef>
                <a:spcPct val="0"/>
              </a:spcBef>
              <a:buNone/>
              <a:defRPr sz="3200" b="1" kern="1200">
                <a:solidFill>
                  <a:schemeClr val="tx1">
                    <a:lumMod val="50000"/>
                    <a:lumOff val="50000"/>
                  </a:schemeClr>
                </a:solidFill>
                <a:latin typeface="Georgia" charset="0"/>
                <a:ea typeface="Georgia" charset="0"/>
                <a:cs typeface="Georgia" charset="0"/>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45" normalizeH="0" baseline="0" noProof="0" dirty="0">
                <a:ln>
                  <a:noFill/>
                </a:ln>
                <a:solidFill>
                  <a:srgbClr val="1F497D"/>
                </a:solidFill>
                <a:effectLst/>
                <a:uLnTx/>
                <a:uFillTx/>
                <a:latin typeface="Sentinel"/>
                <a:ea typeface="Arial" charset="0"/>
                <a:cs typeface="Sentinel"/>
              </a:rPr>
              <a:t>$10,000</a:t>
            </a:r>
            <a:r>
              <a:rPr kumimoji="0" lang="en-US" sz="4800" b="0" i="0" u="none" strike="noStrike" kern="1200" cap="none" spc="-45" normalizeH="0" baseline="30000" noProof="0" dirty="0">
                <a:ln>
                  <a:noFill/>
                </a:ln>
                <a:solidFill>
                  <a:srgbClr val="1F497D"/>
                </a:solidFill>
                <a:effectLst/>
                <a:uLnTx/>
                <a:uFillTx/>
                <a:latin typeface="Sentinel"/>
                <a:ea typeface="Arial" charset="0"/>
                <a:cs typeface="Sentinel"/>
              </a:rPr>
              <a:t>+</a:t>
            </a:r>
            <a:endParaRPr kumimoji="0" lang="en-US" sz="2000" b="0" i="0" u="none" strike="noStrike" kern="1200" cap="none" spc="-45" normalizeH="0" baseline="0" noProof="0" dirty="0">
              <a:ln>
                <a:noFill/>
              </a:ln>
              <a:solidFill>
                <a:srgbClr val="1F497D"/>
              </a:solidFill>
              <a:effectLst/>
              <a:uLnTx/>
              <a:uFillTx/>
              <a:latin typeface="Sentinel"/>
              <a:cs typeface="Sentinel"/>
            </a:endParaRPr>
          </a:p>
        </p:txBody>
      </p:sp>
      <p:sp>
        <p:nvSpPr>
          <p:cNvPr id="27" name="Title 1"/>
          <p:cNvSpPr txBox="1">
            <a:spLocks/>
          </p:cNvSpPr>
          <p:nvPr/>
        </p:nvSpPr>
        <p:spPr>
          <a:xfrm>
            <a:off x="-1790618" y="4027696"/>
            <a:ext cx="4736457" cy="1781445"/>
          </a:xfrm>
          <a:prstGeom prst="rect">
            <a:avLst/>
          </a:prstGeom>
        </p:spPr>
        <p:txBody>
          <a:bodyPr vert="horz" wrap="square" lIns="68580" tIns="34291" rIns="68580" bIns="34291" rtlCol="0" anchor="ctr">
            <a:noAutofit/>
          </a:bodyPr>
          <a:lstStyle>
            <a:lvl1pPr algn="l" defTabSz="914400" rtl="0" eaLnBrk="1" latinLnBrk="0" hangingPunct="1">
              <a:lnSpc>
                <a:spcPct val="90000"/>
              </a:lnSpc>
              <a:spcBef>
                <a:spcPct val="0"/>
              </a:spcBef>
              <a:buNone/>
              <a:defRPr sz="3200" b="1" kern="1200">
                <a:solidFill>
                  <a:schemeClr val="tx1">
                    <a:lumMod val="50000"/>
                    <a:lumOff val="50000"/>
                  </a:schemeClr>
                </a:solidFill>
                <a:latin typeface="Georgia" charset="0"/>
                <a:ea typeface="Georgia" charset="0"/>
                <a:cs typeface="Georgia" charset="0"/>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3200" b="0" i="0" u="none" strike="noStrike" kern="1200" cap="none" spc="-45" normalizeH="0" baseline="0" noProof="0" dirty="0">
                <a:ln>
                  <a:noFill/>
                </a:ln>
                <a:solidFill>
                  <a:srgbClr val="00B0E3"/>
                </a:solidFill>
                <a:effectLst/>
                <a:uLnTx/>
                <a:uFillTx/>
                <a:latin typeface="Sentinel"/>
                <a:ea typeface="Arial" charset="0"/>
                <a:cs typeface="Sentinel"/>
              </a:rPr>
              <a:t>Bequest  </a:t>
            </a:r>
          </a:p>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3200" b="0" i="0" u="none" strike="noStrike" kern="1200" cap="none" spc="-45" normalizeH="0" baseline="0" noProof="0" dirty="0">
                <a:ln>
                  <a:noFill/>
                </a:ln>
                <a:solidFill>
                  <a:srgbClr val="00B0E3"/>
                </a:solidFill>
                <a:effectLst/>
                <a:uLnTx/>
                <a:uFillTx/>
                <a:latin typeface="Sentinel"/>
                <a:ea typeface="Arial" charset="0"/>
                <a:cs typeface="Sentinel"/>
              </a:rPr>
              <a:t>Society</a:t>
            </a:r>
            <a:endParaRPr kumimoji="0" lang="en-US" sz="1200" b="0" i="0" u="none" strike="noStrike" kern="1200" cap="none" spc="-45" normalizeH="0" baseline="0" noProof="0" dirty="0">
              <a:ln>
                <a:noFill/>
              </a:ln>
              <a:solidFill>
                <a:srgbClr val="00B0E3"/>
              </a:solidFill>
              <a:effectLst/>
              <a:uLnTx/>
              <a:uFillTx/>
              <a:latin typeface="Sentinel"/>
              <a:cs typeface="Sentinel"/>
            </a:endParaRPr>
          </a:p>
        </p:txBody>
      </p:sp>
      <p:cxnSp>
        <p:nvCxnSpPr>
          <p:cNvPr id="28" name="Straight Connector 27"/>
          <p:cNvCxnSpPr/>
          <p:nvPr/>
        </p:nvCxnSpPr>
        <p:spPr>
          <a:xfrm>
            <a:off x="3126644" y="4433970"/>
            <a:ext cx="0" cy="1009852"/>
          </a:xfrm>
          <a:prstGeom prst="line">
            <a:avLst/>
          </a:prstGeom>
          <a:ln w="19050">
            <a:solidFill>
              <a:srgbClr val="F7A81B"/>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73087">
            <a:off x="8603581" y="1530909"/>
            <a:ext cx="3593695" cy="409565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0"/>
            </a:camera>
            <a:lightRig rig="twoPt" dir="t">
              <a:rot lat="0" lon="0" rev="7200000"/>
            </a:lightRig>
          </a:scene3d>
          <a:sp3d contourW="6350">
            <a:contourClr>
              <a:schemeClr val="bg1">
                <a:lumMod val="85000"/>
              </a:schemeClr>
            </a:contourClr>
          </a:sp3d>
        </p:spPr>
      </p:pic>
      <p:sp>
        <p:nvSpPr>
          <p:cNvPr id="21" name="Title 1"/>
          <p:cNvSpPr txBox="1">
            <a:spLocks/>
          </p:cNvSpPr>
          <p:nvPr/>
        </p:nvSpPr>
        <p:spPr>
          <a:xfrm>
            <a:off x="3343160" y="5330767"/>
            <a:ext cx="3931577" cy="1781445"/>
          </a:xfrm>
          <a:prstGeom prst="rect">
            <a:avLst/>
          </a:prstGeom>
        </p:spPr>
        <p:txBody>
          <a:bodyPr vert="horz" wrap="square" lIns="68580" tIns="34291" rIns="68580" bIns="34291" rtlCol="0" anchor="ctr">
            <a:noAutofit/>
          </a:bodyPr>
          <a:lstStyle>
            <a:lvl1pPr algn="l" defTabSz="914400" rtl="0" eaLnBrk="1" latinLnBrk="0" hangingPunct="1">
              <a:lnSpc>
                <a:spcPct val="90000"/>
              </a:lnSpc>
              <a:spcBef>
                <a:spcPct val="0"/>
              </a:spcBef>
              <a:buNone/>
              <a:defRPr sz="3200" b="1" kern="1200">
                <a:solidFill>
                  <a:schemeClr val="tx1">
                    <a:lumMod val="50000"/>
                    <a:lumOff val="50000"/>
                  </a:schemeClr>
                </a:solidFill>
                <a:latin typeface="Georgia" charset="0"/>
                <a:ea typeface="Georgia" charset="0"/>
                <a:cs typeface="Georgia" charset="0"/>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45" normalizeH="0" baseline="0" noProof="0" dirty="0">
                <a:ln>
                  <a:noFill/>
                </a:ln>
                <a:solidFill>
                  <a:srgbClr val="1F497D"/>
                </a:solidFill>
                <a:effectLst/>
                <a:uLnTx/>
                <a:uFillTx/>
                <a:latin typeface="Sentinel"/>
                <a:ea typeface="Arial" charset="0"/>
                <a:cs typeface="Sentinel"/>
              </a:rPr>
              <a:t>$1,000,000</a:t>
            </a:r>
            <a:r>
              <a:rPr kumimoji="0" lang="en-US" sz="4800" b="0" i="0" u="none" strike="noStrike" kern="1200" cap="none" spc="-45" normalizeH="0" baseline="30000" noProof="0" dirty="0">
                <a:ln>
                  <a:noFill/>
                </a:ln>
                <a:solidFill>
                  <a:srgbClr val="1F497D"/>
                </a:solidFill>
                <a:effectLst/>
                <a:uLnTx/>
                <a:uFillTx/>
                <a:latin typeface="Sentinel"/>
                <a:ea typeface="Arial" charset="0"/>
                <a:cs typeface="Sentinel"/>
              </a:rPr>
              <a:t>+</a:t>
            </a:r>
            <a:endParaRPr kumimoji="0" lang="en-US" sz="2000" b="0" i="0" u="none" strike="noStrike" kern="1200" cap="none" spc="-45" normalizeH="0" baseline="0" noProof="0" dirty="0">
              <a:ln>
                <a:noFill/>
              </a:ln>
              <a:solidFill>
                <a:srgbClr val="1F497D"/>
              </a:solidFill>
              <a:effectLst/>
              <a:uLnTx/>
              <a:uFillTx/>
              <a:latin typeface="Sentinel"/>
              <a:cs typeface="Sentinel"/>
            </a:endParaRPr>
          </a:p>
        </p:txBody>
      </p:sp>
      <p:sp>
        <p:nvSpPr>
          <p:cNvPr id="23" name="Title 1"/>
          <p:cNvSpPr txBox="1">
            <a:spLocks/>
          </p:cNvSpPr>
          <p:nvPr/>
        </p:nvSpPr>
        <p:spPr>
          <a:xfrm>
            <a:off x="-632358" y="5245799"/>
            <a:ext cx="3578195" cy="1781445"/>
          </a:xfrm>
          <a:prstGeom prst="rect">
            <a:avLst/>
          </a:prstGeom>
        </p:spPr>
        <p:txBody>
          <a:bodyPr vert="horz" wrap="square" lIns="68580" tIns="34291" rIns="68580" bIns="34291" rtlCol="0" anchor="ctr">
            <a:noAutofit/>
          </a:bodyPr>
          <a:lstStyle>
            <a:lvl1pPr algn="l" defTabSz="914400" rtl="0" eaLnBrk="1" latinLnBrk="0" hangingPunct="1">
              <a:lnSpc>
                <a:spcPct val="90000"/>
              </a:lnSpc>
              <a:spcBef>
                <a:spcPct val="0"/>
              </a:spcBef>
              <a:buNone/>
              <a:defRPr sz="3200" b="1" kern="1200">
                <a:solidFill>
                  <a:schemeClr val="tx1">
                    <a:lumMod val="50000"/>
                    <a:lumOff val="50000"/>
                  </a:schemeClr>
                </a:solidFill>
                <a:latin typeface="Georgia" charset="0"/>
                <a:ea typeface="Georgia" charset="0"/>
                <a:cs typeface="Georgia" charset="0"/>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3200" b="0" i="0" u="none" strike="noStrike" kern="1200" cap="none" spc="-45" normalizeH="0" baseline="0" noProof="0" dirty="0">
                <a:ln>
                  <a:noFill/>
                </a:ln>
                <a:solidFill>
                  <a:srgbClr val="88499A"/>
                </a:solidFill>
                <a:effectLst/>
                <a:uLnTx/>
                <a:uFillTx/>
                <a:latin typeface="Sentinel"/>
                <a:ea typeface="Arial" charset="0"/>
                <a:cs typeface="Sentinel"/>
              </a:rPr>
              <a:t>Legacy </a:t>
            </a:r>
          </a:p>
          <a:p>
            <a:pPr marL="0" marR="0" lvl="0" indent="0" algn="r" defTabSz="914400" rtl="0" eaLnBrk="1" fontAlgn="auto" latinLnBrk="0" hangingPunct="1">
              <a:lnSpc>
                <a:spcPct val="85000"/>
              </a:lnSpc>
              <a:spcBef>
                <a:spcPct val="0"/>
              </a:spcBef>
              <a:spcAft>
                <a:spcPts val="0"/>
              </a:spcAft>
              <a:buClrTx/>
              <a:buSzTx/>
              <a:buFontTx/>
              <a:buNone/>
              <a:tabLst/>
              <a:defRPr/>
            </a:pPr>
            <a:r>
              <a:rPr kumimoji="0" lang="en-US" sz="3200" b="0" i="0" u="none" strike="noStrike" kern="1200" cap="none" spc="-45" normalizeH="0" baseline="0" noProof="0" dirty="0">
                <a:ln>
                  <a:noFill/>
                </a:ln>
                <a:solidFill>
                  <a:srgbClr val="88499A"/>
                </a:solidFill>
                <a:effectLst/>
                <a:uLnTx/>
                <a:uFillTx/>
                <a:latin typeface="Sentinel"/>
                <a:ea typeface="Arial" charset="0"/>
                <a:cs typeface="Sentinel"/>
              </a:rPr>
              <a:t>Society</a:t>
            </a:r>
            <a:endParaRPr kumimoji="0" lang="en-US" sz="1200" b="0" i="0" u="none" strike="noStrike" kern="1200" cap="none" spc="-45" normalizeH="0" baseline="0" noProof="0" dirty="0">
              <a:ln>
                <a:noFill/>
              </a:ln>
              <a:solidFill>
                <a:srgbClr val="88499A"/>
              </a:solidFill>
              <a:effectLst/>
              <a:uLnTx/>
              <a:uFillTx/>
              <a:latin typeface="Sentinel"/>
              <a:cs typeface="Sentinel"/>
            </a:endParaRPr>
          </a:p>
        </p:txBody>
      </p:sp>
      <p:cxnSp>
        <p:nvCxnSpPr>
          <p:cNvPr id="24" name="Straight Connector 23"/>
          <p:cNvCxnSpPr/>
          <p:nvPr/>
        </p:nvCxnSpPr>
        <p:spPr>
          <a:xfrm>
            <a:off x="3126644" y="5652071"/>
            <a:ext cx="0" cy="1009852"/>
          </a:xfrm>
          <a:prstGeom prst="line">
            <a:avLst/>
          </a:prstGeom>
          <a:ln w="19050">
            <a:solidFill>
              <a:srgbClr val="F7A81B"/>
            </a:solidFill>
          </a:ln>
        </p:spPr>
        <p:style>
          <a:lnRef idx="1">
            <a:schemeClr val="accent1"/>
          </a:lnRef>
          <a:fillRef idx="0">
            <a:schemeClr val="accent1"/>
          </a:fillRef>
          <a:effectRef idx="0">
            <a:schemeClr val="accent1"/>
          </a:effectRef>
          <a:fontRef idx="minor">
            <a:schemeClr val="tx1"/>
          </a:fontRef>
        </p:style>
      </p:cxnSp>
      <p:sp>
        <p:nvSpPr>
          <p:cNvPr id="32" name="Title 1"/>
          <p:cNvSpPr txBox="1">
            <a:spLocks/>
          </p:cNvSpPr>
          <p:nvPr/>
        </p:nvSpPr>
        <p:spPr>
          <a:xfrm>
            <a:off x="-632358" y="2478628"/>
            <a:ext cx="3578195" cy="1781445"/>
          </a:xfrm>
          <a:prstGeom prst="rect">
            <a:avLst/>
          </a:prstGeom>
        </p:spPr>
        <p:txBody>
          <a:bodyPr vert="horz" wrap="square" lIns="68580" tIns="34291" rIns="68580" bIns="34291" rtlCol="0" anchor="ctr">
            <a:noAutofit/>
          </a:bodyPr>
          <a:lstStyle>
            <a:lvl1pPr algn="l" defTabSz="914400" rtl="0" eaLnBrk="1" latinLnBrk="0" hangingPunct="1">
              <a:lnSpc>
                <a:spcPct val="90000"/>
              </a:lnSpc>
              <a:spcBef>
                <a:spcPct val="0"/>
              </a:spcBef>
              <a:buNone/>
              <a:defRPr sz="3200" b="1" kern="1200">
                <a:solidFill>
                  <a:schemeClr val="tx1">
                    <a:lumMod val="50000"/>
                    <a:lumOff val="50000"/>
                  </a:schemeClr>
                </a:solidFill>
                <a:latin typeface="Georgia" charset="0"/>
                <a:ea typeface="Georgia" charset="0"/>
                <a:cs typeface="Georgia" charset="0"/>
              </a:defRPr>
            </a:lvl1pPr>
          </a:lstStyle>
          <a:p>
            <a:pPr marL="0" marR="0" lvl="0" indent="0" algn="r" defTabSz="914400" rtl="0" eaLnBrk="1" fontAlgn="auto" latinLnBrk="0" hangingPunct="1">
              <a:lnSpc>
                <a:spcPct val="85000"/>
              </a:lnSpc>
              <a:spcBef>
                <a:spcPct val="0"/>
              </a:spcBef>
              <a:spcAft>
                <a:spcPts val="0"/>
              </a:spcAft>
              <a:buClrTx/>
              <a:buSzTx/>
              <a:buFontTx/>
              <a:buNone/>
              <a:tabLst/>
              <a:defRPr/>
            </a:pPr>
            <a:endParaRPr kumimoji="0" lang="en-US" sz="1200" b="0" i="0" u="none" strike="noStrike" kern="1200" cap="none" spc="-45" normalizeH="0" baseline="0" noProof="0" dirty="0">
              <a:ln>
                <a:noFill/>
              </a:ln>
              <a:solidFill>
                <a:srgbClr val="09BCBA"/>
              </a:solidFill>
              <a:effectLst/>
              <a:uLnTx/>
              <a:uFillTx/>
              <a:latin typeface="Georgia" charset="0"/>
            </a:endParaRPr>
          </a:p>
        </p:txBody>
      </p:sp>
      <p:sp>
        <p:nvSpPr>
          <p:cNvPr id="2" name="Rectangle 1"/>
          <p:cNvSpPr/>
          <p:nvPr/>
        </p:nvSpPr>
        <p:spPr>
          <a:xfrm>
            <a:off x="451628" y="442391"/>
            <a:ext cx="8715123" cy="685252"/>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2133" b="1" i="0" u="none" strike="noStrike" kern="1200" cap="none" spc="-45" normalizeH="0" baseline="0" noProof="0" dirty="0">
                <a:ln>
                  <a:noFill/>
                </a:ln>
                <a:solidFill>
                  <a:prstClr val="black"/>
                </a:solidFill>
                <a:effectLst/>
                <a:uLnTx/>
                <a:uFillTx/>
                <a:latin typeface="Georgia"/>
                <a:ea typeface="+mn-ea"/>
                <a:cs typeface="+mn-cs"/>
              </a:rPr>
              <a:t>Cumulative gifts to date or legally binding agreement</a:t>
            </a:r>
          </a:p>
          <a:p>
            <a:pPr marL="0" marR="0" lvl="0" indent="0" algn="l" defTabSz="914400" rtl="0" eaLnBrk="1" fontAlgn="auto" latinLnBrk="0" hangingPunct="1">
              <a:lnSpc>
                <a:spcPct val="85000"/>
              </a:lnSpc>
              <a:spcBef>
                <a:spcPts val="0"/>
              </a:spcBef>
              <a:spcAft>
                <a:spcPts val="0"/>
              </a:spcAft>
              <a:buClrTx/>
              <a:buSzTx/>
              <a:buFontTx/>
              <a:buNone/>
              <a:tabLst/>
              <a:defRPr/>
            </a:pPr>
            <a:endParaRPr kumimoji="0" lang="en-US" sz="2400" b="1" i="0" u="none" strike="noStrike" kern="1200" cap="none" spc="-45" normalizeH="0" baseline="0" noProof="0" dirty="0">
              <a:ln>
                <a:noFill/>
              </a:ln>
              <a:solidFill>
                <a:srgbClr val="005DAA"/>
              </a:solidFill>
              <a:effectLst/>
              <a:uLnTx/>
              <a:uFillTx/>
              <a:latin typeface="Georgia"/>
              <a:ea typeface="+mn-ea"/>
              <a:cs typeface="+mn-cs"/>
            </a:endParaRPr>
          </a:p>
        </p:txBody>
      </p:sp>
      <p:sp>
        <p:nvSpPr>
          <p:cNvPr id="34" name="Rectangle 33"/>
          <p:cNvSpPr/>
          <p:nvPr/>
        </p:nvSpPr>
        <p:spPr>
          <a:xfrm>
            <a:off x="618901" y="3730092"/>
            <a:ext cx="7274735" cy="371320"/>
          </a:xfrm>
          <a:prstGeom prst="rect">
            <a:avLst/>
          </a:prstGeom>
        </p:spPr>
        <p:txBody>
          <a:bodyPr wrap="square">
            <a:spAutoFit/>
          </a:bodyPr>
          <a:lstStyle/>
          <a:p>
            <a:pPr marL="0" marR="0" lvl="0" indent="0" algn="l" defTabSz="914400" rtl="0" eaLnBrk="1" fontAlgn="auto" latinLnBrk="0" hangingPunct="1">
              <a:lnSpc>
                <a:spcPct val="85000"/>
              </a:lnSpc>
              <a:spcBef>
                <a:spcPts val="0"/>
              </a:spcBef>
              <a:spcAft>
                <a:spcPts val="0"/>
              </a:spcAft>
              <a:buClrTx/>
              <a:buSzTx/>
              <a:buFontTx/>
              <a:buNone/>
              <a:tabLst/>
              <a:defRPr/>
            </a:pPr>
            <a:r>
              <a:rPr kumimoji="0" lang="en-US" sz="2133" b="1" i="0" u="none" strike="noStrike" kern="1200" cap="none" spc="-45" normalizeH="0" baseline="0" noProof="0" dirty="0">
                <a:ln>
                  <a:noFill/>
                </a:ln>
                <a:solidFill>
                  <a:srgbClr val="000000"/>
                </a:solidFill>
                <a:effectLst/>
                <a:uLnTx/>
                <a:uFillTx/>
                <a:latin typeface="Georgia"/>
                <a:ea typeface="+mn-ea"/>
                <a:cs typeface="+mn-cs"/>
              </a:rPr>
              <a:t>Documented promise of a future gift</a:t>
            </a:r>
          </a:p>
        </p:txBody>
      </p:sp>
      <p:pic>
        <p:nvPicPr>
          <p:cNvPr id="18" name="Picture 1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254139">
            <a:off x="6709061" y="1120554"/>
            <a:ext cx="2107039" cy="4773196"/>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0"/>
            </a:camera>
            <a:lightRig rig="twoPt" dir="t">
              <a:rot lat="0" lon="0" rev="7200000"/>
            </a:lightRig>
          </a:scene3d>
          <a:sp3d contourW="6350">
            <a:contourClr>
              <a:schemeClr val="bg1">
                <a:lumMod val="85000"/>
              </a:schemeClr>
            </a:contourClr>
          </a:sp3d>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22022" y="6065675"/>
            <a:ext cx="1447116" cy="545396"/>
          </a:xfrm>
          <a:prstGeom prst="rect">
            <a:avLst/>
          </a:prstGeom>
        </p:spPr>
      </p:pic>
    </p:spTree>
    <p:extLst>
      <p:ext uri="{BB962C8B-B14F-4D97-AF65-F5344CB8AC3E}">
        <p14:creationId xmlns:p14="http://schemas.microsoft.com/office/powerpoint/2010/main" val="2779562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4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5000"/>
                            </p:stCondLst>
                            <p:childTnLst>
                              <p:par>
                                <p:cTn id="39" presetID="42"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10"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par>
                          <p:cTn id="48" fill="hold">
                            <p:stCondLst>
                              <p:cond delay="6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7000"/>
                            </p:stCondLst>
                            <p:childTnLst>
                              <p:par>
                                <p:cTn id="53" presetID="42" presetClass="entr" presetSubtype="0" fill="hold" grpId="0"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0"/>
                                        <p:tgtEl>
                                          <p:spTgt spid="34"/>
                                        </p:tgtEl>
                                      </p:cBhvr>
                                    </p:animEffect>
                                    <p:anim calcmode="lin" valueType="num">
                                      <p:cBhvr>
                                        <p:cTn id="56" dur="1000" fill="hold"/>
                                        <p:tgtEl>
                                          <p:spTgt spid="34"/>
                                        </p:tgtEl>
                                        <p:attrNameLst>
                                          <p:attrName>ppt_x</p:attrName>
                                        </p:attrNameLst>
                                      </p:cBhvr>
                                      <p:tavLst>
                                        <p:tav tm="0">
                                          <p:val>
                                            <p:strVal val="#ppt_x"/>
                                          </p:val>
                                        </p:tav>
                                        <p:tav tm="100000">
                                          <p:val>
                                            <p:strVal val="#ppt_x"/>
                                          </p:val>
                                        </p:tav>
                                      </p:tavLst>
                                    </p:anim>
                                    <p:anim calcmode="lin" valueType="num">
                                      <p:cBhvr>
                                        <p:cTn id="57" dur="1000" fill="hold"/>
                                        <p:tgtEl>
                                          <p:spTgt spid="34"/>
                                        </p:tgtEl>
                                        <p:attrNameLst>
                                          <p:attrName>ppt_y</p:attrName>
                                        </p:attrNameLst>
                                      </p:cBhvr>
                                      <p:tavLst>
                                        <p:tav tm="0">
                                          <p:val>
                                            <p:strVal val="#ppt_y+.1"/>
                                          </p:val>
                                        </p:tav>
                                        <p:tav tm="100000">
                                          <p:val>
                                            <p:strVal val="#ppt_y"/>
                                          </p:val>
                                        </p:tav>
                                      </p:tavLst>
                                    </p:anim>
                                  </p:childTnLst>
                                </p:cTn>
                              </p:par>
                            </p:childTnLst>
                          </p:cTn>
                        </p:par>
                        <p:par>
                          <p:cTn id="58" fill="hold">
                            <p:stCondLst>
                              <p:cond delay="8000"/>
                            </p:stCondLst>
                            <p:childTnLst>
                              <p:par>
                                <p:cTn id="59" presetID="42"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childTnLst>
                          </p:cTn>
                        </p:par>
                        <p:par>
                          <p:cTn id="64" fill="hold">
                            <p:stCondLst>
                              <p:cond delay="9000"/>
                            </p:stCondLst>
                            <p:childTnLst>
                              <p:par>
                                <p:cTn id="65" presetID="10" presetClass="entr" presetSubtype="0" fill="hold"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fade">
                                      <p:cBhvr>
                                        <p:cTn id="67" dur="500"/>
                                        <p:tgtEl>
                                          <p:spTgt spid="28"/>
                                        </p:tgtEl>
                                      </p:cBhvr>
                                    </p:animEffect>
                                  </p:childTnLst>
                                </p:cTn>
                              </p:par>
                            </p:childTnLst>
                          </p:cTn>
                        </p:par>
                        <p:par>
                          <p:cTn id="68" fill="hold">
                            <p:stCondLst>
                              <p:cond delay="9500"/>
                            </p:stCondLst>
                            <p:childTnLst>
                              <p:par>
                                <p:cTn id="69" presetID="22" presetClass="entr" presetSubtype="8"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500"/>
                                        <p:tgtEl>
                                          <p:spTgt spid="26"/>
                                        </p:tgtEl>
                                      </p:cBhvr>
                                    </p:animEffect>
                                  </p:childTnLst>
                                </p:cTn>
                              </p:par>
                            </p:childTnLst>
                          </p:cTn>
                        </p:par>
                        <p:par>
                          <p:cTn id="72" fill="hold">
                            <p:stCondLst>
                              <p:cond delay="10000"/>
                            </p:stCondLst>
                            <p:childTnLst>
                              <p:par>
                                <p:cTn id="73" presetID="42" presetClass="entr" presetSubtype="0"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1000"/>
                                        <p:tgtEl>
                                          <p:spTgt spid="23"/>
                                        </p:tgtEl>
                                      </p:cBhvr>
                                    </p:animEffect>
                                    <p:anim calcmode="lin" valueType="num">
                                      <p:cBhvr>
                                        <p:cTn id="76" dur="1000" fill="hold"/>
                                        <p:tgtEl>
                                          <p:spTgt spid="23"/>
                                        </p:tgtEl>
                                        <p:attrNameLst>
                                          <p:attrName>ppt_x</p:attrName>
                                        </p:attrNameLst>
                                      </p:cBhvr>
                                      <p:tavLst>
                                        <p:tav tm="0">
                                          <p:val>
                                            <p:strVal val="#ppt_x"/>
                                          </p:val>
                                        </p:tav>
                                        <p:tav tm="100000">
                                          <p:val>
                                            <p:strVal val="#ppt_x"/>
                                          </p:val>
                                        </p:tav>
                                      </p:tavLst>
                                    </p:anim>
                                    <p:anim calcmode="lin" valueType="num">
                                      <p:cBhvr>
                                        <p:cTn id="77" dur="1000" fill="hold"/>
                                        <p:tgtEl>
                                          <p:spTgt spid="23"/>
                                        </p:tgtEl>
                                        <p:attrNameLst>
                                          <p:attrName>ppt_y</p:attrName>
                                        </p:attrNameLst>
                                      </p:cBhvr>
                                      <p:tavLst>
                                        <p:tav tm="0">
                                          <p:val>
                                            <p:strVal val="#ppt_y+.1"/>
                                          </p:val>
                                        </p:tav>
                                        <p:tav tm="100000">
                                          <p:val>
                                            <p:strVal val="#ppt_y"/>
                                          </p:val>
                                        </p:tav>
                                      </p:tavLst>
                                    </p:anim>
                                  </p:childTnLst>
                                </p:cTn>
                              </p:par>
                            </p:childTnLst>
                          </p:cTn>
                        </p:par>
                        <p:par>
                          <p:cTn id="78" fill="hold">
                            <p:stCondLst>
                              <p:cond delay="11000"/>
                            </p:stCondLst>
                            <p:childTnLst>
                              <p:par>
                                <p:cTn id="79" presetID="10" presetClass="entr" presetSubtype="0" fill="hold" nodeType="after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500"/>
                                        <p:tgtEl>
                                          <p:spTgt spid="24"/>
                                        </p:tgtEl>
                                      </p:cBhvr>
                                    </p:animEffect>
                                  </p:childTnLst>
                                </p:cTn>
                              </p:par>
                            </p:childTnLst>
                          </p:cTn>
                        </p:par>
                        <p:par>
                          <p:cTn id="82" fill="hold">
                            <p:stCondLst>
                              <p:cond delay="11500"/>
                            </p:stCondLst>
                            <p:childTnLst>
                              <p:par>
                                <p:cTn id="83" presetID="22" presetClass="entr" presetSubtype="8" fill="hold" grpId="0"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ipe(left)">
                                      <p:cBhvr>
                                        <p:cTn id="85" dur="500"/>
                                        <p:tgtEl>
                                          <p:spTgt spid="21"/>
                                        </p:tgtEl>
                                      </p:cBhvr>
                                    </p:animEffect>
                                  </p:childTnLst>
                                </p:cTn>
                              </p:par>
                            </p:childTnLst>
                          </p:cTn>
                        </p:par>
                        <p:par>
                          <p:cTn id="86" fill="hold">
                            <p:stCondLst>
                              <p:cond delay="12000"/>
                            </p:stCondLst>
                            <p:childTnLst>
                              <p:par>
                                <p:cTn id="87" presetID="42" presetClass="entr" presetSubtype="0" fill="hold" grpId="0" nodeType="afterEffect" nodePh="1">
                                  <p:stCondLst>
                                    <p:cond delay="0"/>
                                  </p:stCondLst>
                                  <p:endCondLst>
                                    <p:cond evt="begin" delay="0">
                                      <p:tn val="87"/>
                                    </p:cond>
                                  </p:endCondLst>
                                  <p:childTnLst>
                                    <p:set>
                                      <p:cBhvr>
                                        <p:cTn id="88" dur="1" fill="hold">
                                          <p:stCondLst>
                                            <p:cond delay="0"/>
                                          </p:stCondLst>
                                        </p:cTn>
                                        <p:tgtEl>
                                          <p:spTgt spid="32"/>
                                        </p:tgtEl>
                                        <p:attrNameLst>
                                          <p:attrName>style.visibility</p:attrName>
                                        </p:attrNameLst>
                                      </p:cBhvr>
                                      <p:to>
                                        <p:strVal val="visible"/>
                                      </p:to>
                                    </p:set>
                                    <p:animEffect transition="in" filter="fade">
                                      <p:cBhvr>
                                        <p:cTn id="89" dur="1000"/>
                                        <p:tgtEl>
                                          <p:spTgt spid="32"/>
                                        </p:tgtEl>
                                      </p:cBhvr>
                                    </p:animEffect>
                                    <p:anim calcmode="lin" valueType="num">
                                      <p:cBhvr>
                                        <p:cTn id="90" dur="1000" fill="hold"/>
                                        <p:tgtEl>
                                          <p:spTgt spid="32"/>
                                        </p:tgtEl>
                                        <p:attrNameLst>
                                          <p:attrName>ppt_x</p:attrName>
                                        </p:attrNameLst>
                                      </p:cBhvr>
                                      <p:tavLst>
                                        <p:tav tm="0">
                                          <p:val>
                                            <p:strVal val="#ppt_x"/>
                                          </p:val>
                                        </p:tav>
                                        <p:tav tm="100000">
                                          <p:val>
                                            <p:strVal val="#ppt_x"/>
                                          </p:val>
                                        </p:tav>
                                      </p:tavLst>
                                    </p:anim>
                                    <p:anim calcmode="lin" valueType="num">
                                      <p:cBhvr>
                                        <p:cTn id="9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26" grpId="0"/>
      <p:bldP spid="27" grpId="0"/>
      <p:bldP spid="21" grpId="0"/>
      <p:bldP spid="23" grpId="0"/>
      <p:bldP spid="32" grpId="0"/>
      <p:bldP spid="2"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Graphic 2">
            <a:extLst>
              <a:ext uri="{FF2B5EF4-FFF2-40B4-BE49-F238E27FC236}">
                <a16:creationId xmlns:a16="http://schemas.microsoft.com/office/drawing/2014/main" id="{D2F2CF7D-34AD-C27E-245B-7D670AB93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 y="4762"/>
            <a:ext cx="12187237" cy="685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857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and white rectangular flyer&#10;&#10;Description automatically generated">
            <a:extLst>
              <a:ext uri="{FF2B5EF4-FFF2-40B4-BE49-F238E27FC236}">
                <a16:creationId xmlns:a16="http://schemas.microsoft.com/office/drawing/2014/main" id="{015716AA-9270-87AF-7350-60A8BBDF9211}"/>
              </a:ext>
            </a:extLst>
          </p:cNvPr>
          <p:cNvPicPr>
            <a:picLocks noGrp="1" noChangeAspect="1"/>
          </p:cNvPicPr>
          <p:nvPr>
            <p:ph sz="half" idx="11"/>
          </p:nvPr>
        </p:nvPicPr>
        <p:blipFill>
          <a:blip r:embed="rId2" cstate="print">
            <a:extLst>
              <a:ext uri="{28A0092B-C50C-407E-A947-70E740481C1C}">
                <a14:useLocalDpi xmlns:a14="http://schemas.microsoft.com/office/drawing/2010/main" val="0"/>
              </a:ext>
            </a:extLst>
          </a:blip>
          <a:stretch>
            <a:fillRect/>
          </a:stretch>
        </p:blipFill>
        <p:spPr>
          <a:xfrm>
            <a:off x="1629902" y="68263"/>
            <a:ext cx="8932196" cy="6721475"/>
          </a:xfrm>
          <a:prstGeom prst="rect">
            <a:avLst/>
          </a:prstGeom>
          <a:noFill/>
        </p:spPr>
      </p:pic>
    </p:spTree>
    <p:extLst>
      <p:ext uri="{BB962C8B-B14F-4D97-AF65-F5344CB8AC3E}">
        <p14:creationId xmlns:p14="http://schemas.microsoft.com/office/powerpoint/2010/main" val="20481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lants for Plants® Project - Van Iperen International">
            <a:extLst>
              <a:ext uri="{FF2B5EF4-FFF2-40B4-BE49-F238E27FC236}">
                <a16:creationId xmlns:a16="http://schemas.microsoft.com/office/drawing/2014/main" id="{633A3950-E9E6-4F70-8C82-B304BEAEB69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12192000" cy="685799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553337" y="0"/>
            <a:ext cx="6638663" cy="6857999"/>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6" name="Rectangle 5"/>
          <p:cNvSpPr/>
          <p:nvPr/>
        </p:nvSpPr>
        <p:spPr>
          <a:xfrm>
            <a:off x="6378223" y="1776533"/>
            <a:ext cx="5700888" cy="800219"/>
          </a:xfrm>
          <a:prstGeom prst="rect">
            <a:avLst/>
          </a:prstGeom>
        </p:spPr>
        <p:txBody>
          <a:bodyPr wrap="square" lIns="0" anchor="t">
            <a:spAutoFit/>
          </a:bodyPr>
          <a:lstStyle/>
          <a:p>
            <a:pPr marL="342891" marR="0" lvl="0"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2239F040-DC79-4BA0-8B1D-E424634C400A}"/>
              </a:ext>
            </a:extLst>
          </p:cNvPr>
          <p:cNvSpPr/>
          <p:nvPr/>
        </p:nvSpPr>
        <p:spPr>
          <a:xfrm>
            <a:off x="5752944" y="1765593"/>
            <a:ext cx="6555794" cy="4539704"/>
          </a:xfrm>
          <a:prstGeom prst="rect">
            <a:avLst/>
          </a:prstGeom>
        </p:spPr>
        <p:txBody>
          <a:bodyPr wrap="square" lIns="0" anchor="t">
            <a:spAutoFit/>
          </a:bodyPr>
          <a:lstStyle/>
          <a:p>
            <a:pPr marL="285744" marR="0" lvl="0" indent="-285744"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Gifts to this fund are invested forever, and the </a:t>
            </a:r>
            <a:r>
              <a:rPr kumimoji="0" lang="en-US" sz="2200" b="1" i="0" u="none" strike="noStrike" kern="1200" cap="none" spc="0" normalizeH="0" baseline="0" noProof="0">
                <a:ln>
                  <a:noFill/>
                </a:ln>
                <a:solidFill>
                  <a:srgbClr val="F8B63E"/>
                </a:solidFill>
                <a:effectLst/>
                <a:uLnTx/>
                <a:uFillTx/>
                <a:latin typeface="Arial" panose="020B0604020202020204" pitchFamily="34" charset="0"/>
                <a:ea typeface="+mn-ea"/>
                <a:cs typeface="Arial" panose="020B0604020202020204" pitchFamily="34" charset="0"/>
              </a:rPr>
              <a:t>spendable earnings </a:t>
            </a: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are used to support the program that donors have designated:</a:t>
            </a:r>
          </a:p>
          <a:p>
            <a:pPr marL="742944" marR="0" lvl="1"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World Fund </a:t>
            </a:r>
          </a:p>
          <a:p>
            <a:pPr marL="742944" marR="0" lvl="1"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SHARE</a:t>
            </a:r>
            <a:r>
              <a:rPr kumimoji="0" lang="it-IT"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742944" marR="0" lvl="1"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2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Peace</a:t>
            </a:r>
            <a:r>
              <a:rPr kumimoji="0" lang="it-IT"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Centers</a:t>
            </a:r>
          </a:p>
          <a:p>
            <a:pPr marL="742944" marR="0" lvl="1" indent="-285744"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it-IT"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Area of Focus</a:t>
            </a:r>
            <a:endParaRPr kumimoji="0" lang="it-IT"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285744" marR="0" lvl="0" indent="-285744"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Gifts to the endowment can be made </a:t>
            </a:r>
            <a:r>
              <a:rPr kumimoji="0" lang="en-US" sz="2200" b="1" i="0" u="none" strike="noStrike" kern="1200" cap="none" spc="0" normalizeH="0" baseline="0" noProof="0">
                <a:ln>
                  <a:noFill/>
                </a:ln>
                <a:solidFill>
                  <a:srgbClr val="F8B63E"/>
                </a:solidFill>
                <a:effectLst/>
                <a:uLnTx/>
                <a:uFillTx/>
                <a:latin typeface="Arial" panose="020B0604020202020204" pitchFamily="34" charset="0"/>
                <a:ea typeface="+mn-ea"/>
                <a:cs typeface="Arial" panose="020B0604020202020204" pitchFamily="34" charset="0"/>
              </a:rPr>
              <a:t>today</a:t>
            </a: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or </a:t>
            </a:r>
            <a:r>
              <a:rPr kumimoji="0" lang="en-US" sz="2200" b="1" i="0" u="none" strike="noStrike" kern="1200" cap="none" spc="0" normalizeH="0" baseline="0" noProof="0">
                <a:ln>
                  <a:noFill/>
                </a:ln>
                <a:solidFill>
                  <a:srgbClr val="F8B63E"/>
                </a:solidFill>
                <a:effectLst/>
                <a:uLnTx/>
                <a:uFillTx/>
                <a:latin typeface="Arial" panose="020B0604020202020204" pitchFamily="34" charset="0"/>
                <a:ea typeface="+mn-ea"/>
                <a:cs typeface="Arial" panose="020B0604020202020204" pitchFamily="34" charset="0"/>
              </a:rPr>
              <a:t>in the future</a:t>
            </a:r>
            <a:r>
              <a:rPr kumimoji="0" lang="en-US"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through a bequest. </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Option to create a </a:t>
            </a:r>
            <a:r>
              <a:rPr kumimoji="0" lang="en-US" sz="2200" b="1" i="0" u="none" strike="noStrike" kern="1200" cap="none" spc="0" normalizeH="0" baseline="0" noProof="0">
                <a:ln>
                  <a:noFill/>
                </a:ln>
                <a:solidFill>
                  <a:srgbClr val="F8B63E"/>
                </a:solidFill>
                <a:effectLst/>
                <a:uLnTx/>
                <a:uFillTx/>
                <a:latin typeface="Arial" panose="020B0604020202020204" pitchFamily="34" charset="0"/>
                <a:ea typeface="+mn-ea"/>
                <a:cs typeface="Arial" panose="020B0604020202020204" pitchFamily="34" charset="0"/>
              </a:rPr>
              <a:t>Named Endowed Fund</a:t>
            </a:r>
          </a:p>
          <a:p>
            <a:pPr marL="285744" marR="0" lvl="0"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75E1878B-91AC-AC11-DBAD-5C00A12B50B8}"/>
              </a:ext>
            </a:extLst>
          </p:cNvPr>
          <p:cNvSpPr/>
          <p:nvPr/>
        </p:nvSpPr>
        <p:spPr>
          <a:xfrm flipV="1">
            <a:off x="0" y="-1"/>
            <a:ext cx="12192000" cy="111556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0">
            <a:extLst>
              <a:ext uri="{FF2B5EF4-FFF2-40B4-BE49-F238E27FC236}">
                <a16:creationId xmlns:a16="http://schemas.microsoft.com/office/drawing/2014/main" id="{6BEDDD84-92A2-297C-940E-CF7E77ADB520}"/>
              </a:ext>
            </a:extLst>
          </p:cNvPr>
          <p:cNvSpPr txBox="1">
            <a:spLocks/>
          </p:cNvSpPr>
          <p:nvPr/>
        </p:nvSpPr>
        <p:spPr>
          <a:xfrm>
            <a:off x="343732" y="192498"/>
            <a:ext cx="9149184" cy="840849"/>
          </a:xfrm>
          <a:prstGeom prst="rect">
            <a:avLst/>
          </a:prstGeom>
        </p:spPr>
        <p:txBody>
          <a:bodyPr vert="horz" lIns="91440" tIns="0" rIns="91440" bIns="91440" rtlCol="0" anchor="b">
            <a:normAutofit/>
          </a:bodyPr>
          <a:lstStyle>
            <a:lvl1pPr>
              <a:lnSpc>
                <a:spcPct val="90000"/>
              </a:lnSpc>
              <a:spcBef>
                <a:spcPct val="0"/>
              </a:spcBef>
              <a:buNone/>
              <a:defRPr sz="3600" b="1" cap="all" baseline="0">
                <a:solidFill>
                  <a:schemeClr val="bg1"/>
                </a:solidFill>
                <a:latin typeface="+mj-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baseline="0" noProof="0">
                <a:ln>
                  <a:noFill/>
                </a:ln>
                <a:solidFill>
                  <a:prstClr val="white"/>
                </a:solidFill>
                <a:effectLst/>
                <a:uLnTx/>
                <a:uFillTx/>
                <a:latin typeface="Aptos Display" panose="02110004020202020204"/>
                <a:ea typeface="+mj-ea"/>
                <a:cs typeface="+mj-cs"/>
              </a:rPr>
              <a:t>Ways to give</a:t>
            </a:r>
          </a:p>
        </p:txBody>
      </p:sp>
      <p:sp>
        <p:nvSpPr>
          <p:cNvPr id="8" name="Text Placeholder 10">
            <a:extLst>
              <a:ext uri="{FF2B5EF4-FFF2-40B4-BE49-F238E27FC236}">
                <a16:creationId xmlns:a16="http://schemas.microsoft.com/office/drawing/2014/main" id="{92340FB5-A8FF-919B-5C9E-F1AAB0AF2E7F}"/>
              </a:ext>
            </a:extLst>
          </p:cNvPr>
          <p:cNvSpPr txBox="1">
            <a:spLocks/>
          </p:cNvSpPr>
          <p:nvPr/>
        </p:nvSpPr>
        <p:spPr>
          <a:xfrm>
            <a:off x="3856099" y="180962"/>
            <a:ext cx="9149184" cy="840849"/>
          </a:xfrm>
          <a:prstGeom prst="rect">
            <a:avLst/>
          </a:prstGeom>
        </p:spPr>
        <p:txBody>
          <a:bodyPr vert="horz" lIns="91440" tIns="0" rIns="91440" bIns="91440" rtlCol="0" anchor="b">
            <a:normAutofit/>
          </a:bodyPr>
          <a:lstStyle>
            <a:defPPr>
              <a:defRPr lang="en-US"/>
            </a:defPPr>
            <a:lvl1pPr>
              <a:lnSpc>
                <a:spcPct val="90000"/>
              </a:lnSpc>
              <a:spcBef>
                <a:spcPct val="0"/>
              </a:spcBef>
              <a:buNone/>
              <a:defRPr sz="3600" b="1" cap="all" baseline="0">
                <a:solidFill>
                  <a:schemeClr val="bg1"/>
                </a:solidFill>
                <a:latin typeface="+mj-lt"/>
                <a:ea typeface="+mj-ea"/>
                <a:cs typeface="+mj-cs"/>
              </a:defRPr>
            </a:lvl1pPr>
            <a:lvl2pPr marL="685800" indent="-228600">
              <a:lnSpc>
                <a:spcPct val="90000"/>
              </a:lnSpc>
              <a:spcBef>
                <a:spcPts val="500"/>
              </a:spcBef>
              <a:buFont typeface="Arial"/>
              <a:buChar char="•"/>
              <a:defRPr sz="2400"/>
            </a:lvl2pPr>
            <a:lvl3pPr marL="1143000" indent="-228600">
              <a:lnSpc>
                <a:spcPct val="90000"/>
              </a:lnSpc>
              <a:spcBef>
                <a:spcPts val="500"/>
              </a:spcBef>
              <a:buFont typeface="Arial"/>
              <a:buChar char="•"/>
              <a:defRPr sz="2000"/>
            </a:lvl3pPr>
            <a:lvl4pPr marL="1600200" indent="-228600">
              <a:lnSpc>
                <a:spcPct val="90000"/>
              </a:lnSpc>
              <a:spcBef>
                <a:spcPts val="500"/>
              </a:spcBef>
              <a:buFont typeface="Arial"/>
              <a:buChar char="•"/>
            </a:lvl4pPr>
            <a:lvl5pPr marL="2057400" indent="-228600">
              <a:lnSpc>
                <a:spcPct val="90000"/>
              </a:lnSpc>
              <a:spcBef>
                <a:spcPts val="500"/>
              </a:spcBef>
              <a:buFont typeface="Arial"/>
              <a:buChar cha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baseline="0" noProof="0">
                <a:ln>
                  <a:noFill/>
                </a:ln>
                <a:solidFill>
                  <a:prstClr val="white"/>
                </a:solidFill>
                <a:effectLst/>
                <a:uLnTx/>
                <a:uFillTx/>
                <a:latin typeface="Aptos Display" panose="02110004020202020204"/>
                <a:ea typeface="+mj-ea"/>
                <a:cs typeface="+mj-cs"/>
              </a:rPr>
              <a:t>– endowment fund</a:t>
            </a:r>
          </a:p>
        </p:txBody>
      </p:sp>
    </p:spTree>
    <p:extLst>
      <p:ext uri="{BB962C8B-B14F-4D97-AF65-F5344CB8AC3E}">
        <p14:creationId xmlns:p14="http://schemas.microsoft.com/office/powerpoint/2010/main" val="58627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500"/>
                                        <p:tgtEl>
                                          <p:spTgt spid="8"/>
                                        </p:tgtEl>
                                      </p:cBhvr>
                                    </p:animEffect>
                                  </p:childTnLst>
                                </p:cTn>
                              </p:par>
                            </p:childTnLst>
                          </p:cTn>
                        </p:par>
                        <p:par>
                          <p:cTn id="8" fill="hold">
                            <p:stCondLst>
                              <p:cond delay="1500"/>
                            </p:stCondLst>
                            <p:childTnLst>
                              <p:par>
                                <p:cTn id="9" presetID="16" presetClass="entr" presetSubtype="37"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7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
                                        <p:tgtEl>
                                          <p:spTgt spid="1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fade">
                                      <p:cBhvr>
                                        <p:cTn id="31" dur="500"/>
                                        <p:tgtEl>
                                          <p:spTgt spid="10">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4" end="4"/>
                                            </p:txEl>
                                          </p:spTgt>
                                        </p:tgtEl>
                                        <p:attrNameLst>
                                          <p:attrName>style.visibility</p:attrName>
                                        </p:attrNameLst>
                                      </p:cBhvr>
                                      <p:to>
                                        <p:strVal val="visible"/>
                                      </p:to>
                                    </p:set>
                                    <p:animEffect transition="in" filter="fade">
                                      <p:cBhvr>
                                        <p:cTn id="36" dur="500"/>
                                        <p:tgtEl>
                                          <p:spTgt spid="10">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0">
                                            <p:txEl>
                                              <p:pRg st="5" end="5"/>
                                            </p:txEl>
                                          </p:spTgt>
                                        </p:tgtEl>
                                        <p:attrNameLst>
                                          <p:attrName>style.visibility</p:attrName>
                                        </p:attrNameLst>
                                      </p:cBhvr>
                                      <p:to>
                                        <p:strVal val="visible"/>
                                      </p:to>
                                    </p:set>
                                    <p:animEffect transition="in" filter="fade">
                                      <p:cBhvr>
                                        <p:cTn id="41" dur="500"/>
                                        <p:tgtEl>
                                          <p:spTgt spid="10">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0">
                                            <p:txEl>
                                              <p:pRg st="6" end="6"/>
                                            </p:txEl>
                                          </p:spTgt>
                                        </p:tgtEl>
                                        <p:attrNameLst>
                                          <p:attrName>style.visibility</p:attrName>
                                        </p:attrNameLst>
                                      </p:cBhvr>
                                      <p:to>
                                        <p:strVal val="visible"/>
                                      </p:to>
                                    </p:set>
                                    <p:animEffect transition="in" filter="fade">
                                      <p:cBhvr>
                                        <p:cTn id="46"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uiExpand="1" build="p"/>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6096" y="443165"/>
            <a:ext cx="12179807" cy="4697562"/>
          </a:xfrm>
          <a:prstGeom prst="rect">
            <a:avLst/>
          </a:prstGeom>
        </p:spPr>
      </p:pic>
      <p:sp>
        <p:nvSpPr>
          <p:cNvPr id="3" name="object 3"/>
          <p:cNvSpPr/>
          <p:nvPr/>
        </p:nvSpPr>
        <p:spPr>
          <a:xfrm>
            <a:off x="9944099" y="5928783"/>
            <a:ext cx="1054735" cy="337185"/>
          </a:xfrm>
          <a:custGeom>
            <a:avLst/>
            <a:gdLst/>
            <a:ahLst/>
            <a:cxnLst/>
            <a:rect l="l" t="t" r="r" b="b"/>
            <a:pathLst>
              <a:path w="1054734" h="337185">
                <a:moveTo>
                  <a:pt x="800785" y="74825"/>
                </a:moveTo>
                <a:lnTo>
                  <a:pt x="762924" y="74825"/>
                </a:lnTo>
                <a:lnTo>
                  <a:pt x="759717" y="78050"/>
                </a:lnTo>
                <a:lnTo>
                  <a:pt x="759717" y="267039"/>
                </a:lnTo>
                <a:lnTo>
                  <a:pt x="762924" y="270264"/>
                </a:lnTo>
                <a:lnTo>
                  <a:pt x="800786" y="270264"/>
                </a:lnTo>
                <a:lnTo>
                  <a:pt x="803993" y="267039"/>
                </a:lnTo>
                <a:lnTo>
                  <a:pt x="803993" y="138034"/>
                </a:lnTo>
                <a:lnTo>
                  <a:pt x="811671" y="132230"/>
                </a:lnTo>
                <a:lnTo>
                  <a:pt x="823561" y="124975"/>
                </a:lnTo>
                <a:lnTo>
                  <a:pt x="838821" y="118445"/>
                </a:lnTo>
                <a:lnTo>
                  <a:pt x="859857" y="114172"/>
                </a:lnTo>
                <a:lnTo>
                  <a:pt x="863021" y="110948"/>
                </a:lnTo>
                <a:lnTo>
                  <a:pt x="863021" y="94181"/>
                </a:lnTo>
                <a:lnTo>
                  <a:pt x="803993" y="94181"/>
                </a:lnTo>
                <a:lnTo>
                  <a:pt x="803993" y="78050"/>
                </a:lnTo>
                <a:lnTo>
                  <a:pt x="800785" y="74825"/>
                </a:lnTo>
                <a:close/>
              </a:path>
              <a:path w="1054734" h="337185">
                <a:moveTo>
                  <a:pt x="857291" y="73535"/>
                </a:moveTo>
                <a:lnTo>
                  <a:pt x="855324" y="73535"/>
                </a:lnTo>
                <a:lnTo>
                  <a:pt x="840626" y="76125"/>
                </a:lnTo>
                <a:lnTo>
                  <a:pt x="826772" y="81194"/>
                </a:lnTo>
                <a:lnTo>
                  <a:pt x="814361" y="87596"/>
                </a:lnTo>
                <a:lnTo>
                  <a:pt x="803993" y="94181"/>
                </a:lnTo>
                <a:lnTo>
                  <a:pt x="863021" y="94181"/>
                </a:lnTo>
                <a:lnTo>
                  <a:pt x="863021" y="78694"/>
                </a:lnTo>
                <a:lnTo>
                  <a:pt x="862422" y="76760"/>
                </a:lnTo>
                <a:lnTo>
                  <a:pt x="860455" y="75470"/>
                </a:lnTo>
                <a:lnTo>
                  <a:pt x="859173" y="74180"/>
                </a:lnTo>
                <a:lnTo>
                  <a:pt x="857291" y="73535"/>
                </a:lnTo>
                <a:close/>
              </a:path>
              <a:path w="1054734" h="337185">
                <a:moveTo>
                  <a:pt x="707934" y="113528"/>
                </a:moveTo>
                <a:lnTo>
                  <a:pt x="642943" y="113528"/>
                </a:lnTo>
                <a:lnTo>
                  <a:pt x="652876" y="115069"/>
                </a:lnTo>
                <a:lnTo>
                  <a:pt x="660346" y="119574"/>
                </a:lnTo>
                <a:lnTo>
                  <a:pt x="665049" y="126859"/>
                </a:lnTo>
                <a:lnTo>
                  <a:pt x="666577" y="136099"/>
                </a:lnTo>
                <a:lnTo>
                  <a:pt x="666684" y="148361"/>
                </a:lnTo>
                <a:lnTo>
                  <a:pt x="618560" y="152230"/>
                </a:lnTo>
                <a:lnTo>
                  <a:pt x="588943" y="157692"/>
                </a:lnTo>
                <a:lnTo>
                  <a:pt x="568830" y="168837"/>
                </a:lnTo>
                <a:lnTo>
                  <a:pt x="557379" y="186514"/>
                </a:lnTo>
                <a:lnTo>
                  <a:pt x="553750" y="211570"/>
                </a:lnTo>
                <a:lnTo>
                  <a:pt x="557520" y="238217"/>
                </a:lnTo>
                <a:lnTo>
                  <a:pt x="568508" y="257849"/>
                </a:lnTo>
                <a:lnTo>
                  <a:pt x="586233" y="269982"/>
                </a:lnTo>
                <a:lnTo>
                  <a:pt x="610213" y="274133"/>
                </a:lnTo>
                <a:lnTo>
                  <a:pt x="632500" y="272017"/>
                </a:lnTo>
                <a:lnTo>
                  <a:pt x="652804" y="267362"/>
                </a:lnTo>
                <a:lnTo>
                  <a:pt x="667694" y="262707"/>
                </a:lnTo>
                <a:lnTo>
                  <a:pt x="673740" y="260590"/>
                </a:lnTo>
                <a:lnTo>
                  <a:pt x="710951" y="260590"/>
                </a:lnTo>
                <a:lnTo>
                  <a:pt x="710951" y="236084"/>
                </a:lnTo>
                <a:lnTo>
                  <a:pt x="617918" y="236084"/>
                </a:lnTo>
                <a:lnTo>
                  <a:pt x="607871" y="233423"/>
                </a:lnTo>
                <a:lnTo>
                  <a:pt x="602035" y="226890"/>
                </a:lnTo>
                <a:lnTo>
                  <a:pt x="599329" y="218665"/>
                </a:lnTo>
                <a:lnTo>
                  <a:pt x="598667" y="210925"/>
                </a:lnTo>
                <a:lnTo>
                  <a:pt x="600150" y="200646"/>
                </a:lnTo>
                <a:lnTo>
                  <a:pt x="604762" y="193028"/>
                </a:lnTo>
                <a:lnTo>
                  <a:pt x="612742" y="188067"/>
                </a:lnTo>
                <a:lnTo>
                  <a:pt x="624333" y="185765"/>
                </a:lnTo>
                <a:lnTo>
                  <a:pt x="666684" y="183185"/>
                </a:lnTo>
                <a:lnTo>
                  <a:pt x="710951" y="183185"/>
                </a:lnTo>
                <a:lnTo>
                  <a:pt x="710951" y="136099"/>
                </a:lnTo>
                <a:lnTo>
                  <a:pt x="707934" y="113528"/>
                </a:lnTo>
                <a:close/>
              </a:path>
              <a:path w="1054734" h="337185">
                <a:moveTo>
                  <a:pt x="710951" y="260590"/>
                </a:moveTo>
                <a:lnTo>
                  <a:pt x="673740" y="260590"/>
                </a:lnTo>
                <a:lnTo>
                  <a:pt x="679152" y="264682"/>
                </a:lnTo>
                <a:lnTo>
                  <a:pt x="685287" y="268168"/>
                </a:lnTo>
                <a:lnTo>
                  <a:pt x="692866" y="270929"/>
                </a:lnTo>
                <a:lnTo>
                  <a:pt x="702613" y="272844"/>
                </a:lnTo>
                <a:lnTo>
                  <a:pt x="705178" y="273488"/>
                </a:lnTo>
                <a:lnTo>
                  <a:pt x="707103" y="272844"/>
                </a:lnTo>
                <a:lnTo>
                  <a:pt x="708386" y="271554"/>
                </a:lnTo>
                <a:lnTo>
                  <a:pt x="710310" y="270264"/>
                </a:lnTo>
                <a:lnTo>
                  <a:pt x="710831" y="268168"/>
                </a:lnTo>
                <a:lnTo>
                  <a:pt x="710951" y="260590"/>
                </a:lnTo>
                <a:close/>
              </a:path>
              <a:path w="1054734" h="337185">
                <a:moveTo>
                  <a:pt x="710951" y="183185"/>
                </a:moveTo>
                <a:lnTo>
                  <a:pt x="666684" y="183185"/>
                </a:lnTo>
                <a:lnTo>
                  <a:pt x="666684" y="228337"/>
                </a:lnTo>
                <a:lnTo>
                  <a:pt x="661951" y="229547"/>
                </a:lnTo>
                <a:lnTo>
                  <a:pt x="649998" y="232211"/>
                </a:lnTo>
                <a:lnTo>
                  <a:pt x="634197" y="234874"/>
                </a:lnTo>
                <a:lnTo>
                  <a:pt x="617918" y="236084"/>
                </a:lnTo>
                <a:lnTo>
                  <a:pt x="710951" y="236084"/>
                </a:lnTo>
                <a:lnTo>
                  <a:pt x="710951" y="183185"/>
                </a:lnTo>
                <a:close/>
              </a:path>
              <a:path w="1054734" h="337185">
                <a:moveTo>
                  <a:pt x="644867" y="70311"/>
                </a:moveTo>
                <a:lnTo>
                  <a:pt x="626137" y="71157"/>
                </a:lnTo>
                <a:lnTo>
                  <a:pt x="605724" y="73213"/>
                </a:lnTo>
                <a:lnTo>
                  <a:pt x="586754" y="75752"/>
                </a:lnTo>
                <a:lnTo>
                  <a:pt x="572360" y="78050"/>
                </a:lnTo>
                <a:lnTo>
                  <a:pt x="569144" y="78050"/>
                </a:lnTo>
                <a:lnTo>
                  <a:pt x="565937" y="81919"/>
                </a:lnTo>
                <a:lnTo>
                  <a:pt x="566578" y="85143"/>
                </a:lnTo>
                <a:lnTo>
                  <a:pt x="567130" y="106771"/>
                </a:lnTo>
                <a:lnTo>
                  <a:pt x="567220" y="112238"/>
                </a:lnTo>
                <a:lnTo>
                  <a:pt x="568503" y="114172"/>
                </a:lnTo>
                <a:lnTo>
                  <a:pt x="571077" y="116752"/>
                </a:lnTo>
                <a:lnTo>
                  <a:pt x="573643" y="117397"/>
                </a:lnTo>
                <a:lnTo>
                  <a:pt x="575567" y="117397"/>
                </a:lnTo>
                <a:lnTo>
                  <a:pt x="589881" y="115976"/>
                </a:lnTo>
                <a:lnTo>
                  <a:pt x="607327" y="114737"/>
                </a:lnTo>
                <a:lnTo>
                  <a:pt x="625737" y="113860"/>
                </a:lnTo>
                <a:lnTo>
                  <a:pt x="642943" y="113528"/>
                </a:lnTo>
                <a:lnTo>
                  <a:pt x="707934" y="113528"/>
                </a:lnTo>
                <a:lnTo>
                  <a:pt x="707031" y="106771"/>
                </a:lnTo>
                <a:lnTo>
                  <a:pt x="694990" y="86273"/>
                </a:lnTo>
                <a:lnTo>
                  <a:pt x="674409" y="74241"/>
                </a:lnTo>
                <a:lnTo>
                  <a:pt x="644867" y="70311"/>
                </a:lnTo>
                <a:close/>
              </a:path>
              <a:path w="1054734" h="337185">
                <a:moveTo>
                  <a:pt x="94965" y="0"/>
                </a:moveTo>
                <a:lnTo>
                  <a:pt x="89192" y="0"/>
                </a:lnTo>
                <a:lnTo>
                  <a:pt x="76889" y="171"/>
                </a:lnTo>
                <a:lnTo>
                  <a:pt x="34238" y="2452"/>
                </a:lnTo>
                <a:lnTo>
                  <a:pt x="0" y="9037"/>
                </a:lnTo>
                <a:lnTo>
                  <a:pt x="0" y="267039"/>
                </a:lnTo>
                <a:lnTo>
                  <a:pt x="3208" y="270264"/>
                </a:lnTo>
                <a:lnTo>
                  <a:pt x="41707" y="270264"/>
                </a:lnTo>
                <a:lnTo>
                  <a:pt x="44916" y="267039"/>
                </a:lnTo>
                <a:lnTo>
                  <a:pt x="44916" y="163838"/>
                </a:lnTo>
                <a:lnTo>
                  <a:pt x="146282" y="163838"/>
                </a:lnTo>
                <a:lnTo>
                  <a:pt x="141165" y="152230"/>
                </a:lnTo>
                <a:lnTo>
                  <a:pt x="161276" y="139539"/>
                </a:lnTo>
                <a:lnTo>
                  <a:pt x="175276" y="124007"/>
                </a:lnTo>
                <a:lnTo>
                  <a:pt x="77310" y="124007"/>
                </a:lnTo>
                <a:lnTo>
                  <a:pt x="63925" y="123685"/>
                </a:lnTo>
                <a:lnTo>
                  <a:pt x="53067" y="123120"/>
                </a:lnTo>
                <a:lnTo>
                  <a:pt x="44916" y="122556"/>
                </a:lnTo>
                <a:lnTo>
                  <a:pt x="44916" y="45796"/>
                </a:lnTo>
                <a:lnTo>
                  <a:pt x="50139" y="44849"/>
                </a:lnTo>
                <a:lnTo>
                  <a:pt x="57348" y="44022"/>
                </a:lnTo>
                <a:lnTo>
                  <a:pt x="66842" y="43438"/>
                </a:lnTo>
                <a:lnTo>
                  <a:pt x="78924" y="43216"/>
                </a:lnTo>
                <a:lnTo>
                  <a:pt x="177560" y="43216"/>
                </a:lnTo>
                <a:lnTo>
                  <a:pt x="169478" y="27332"/>
                </a:lnTo>
                <a:lnTo>
                  <a:pt x="141515" y="7649"/>
                </a:lnTo>
                <a:lnTo>
                  <a:pt x="94965" y="0"/>
                </a:lnTo>
                <a:close/>
              </a:path>
              <a:path w="1054734" h="337185">
                <a:moveTo>
                  <a:pt x="146282" y="163838"/>
                </a:moveTo>
                <a:lnTo>
                  <a:pt x="44916" y="163838"/>
                </a:lnTo>
                <a:lnTo>
                  <a:pt x="66251" y="165048"/>
                </a:lnTo>
                <a:lnTo>
                  <a:pt x="80468" y="165561"/>
                </a:lnTo>
                <a:lnTo>
                  <a:pt x="96248" y="165773"/>
                </a:lnTo>
                <a:lnTo>
                  <a:pt x="140524" y="265750"/>
                </a:lnTo>
                <a:lnTo>
                  <a:pt x="141807" y="268329"/>
                </a:lnTo>
                <a:lnTo>
                  <a:pt x="144373" y="270264"/>
                </a:lnTo>
                <a:lnTo>
                  <a:pt x="184158" y="270264"/>
                </a:lnTo>
                <a:lnTo>
                  <a:pt x="186724" y="268974"/>
                </a:lnTo>
                <a:lnTo>
                  <a:pt x="188007" y="267039"/>
                </a:lnTo>
                <a:lnTo>
                  <a:pt x="189290" y="264460"/>
                </a:lnTo>
                <a:lnTo>
                  <a:pt x="189290" y="261880"/>
                </a:lnTo>
                <a:lnTo>
                  <a:pt x="188648" y="259946"/>
                </a:lnTo>
                <a:lnTo>
                  <a:pt x="146282" y="163838"/>
                </a:lnTo>
                <a:close/>
              </a:path>
              <a:path w="1054734" h="337185">
                <a:moveTo>
                  <a:pt x="177560" y="43216"/>
                </a:moveTo>
                <a:lnTo>
                  <a:pt x="94965" y="43216"/>
                </a:lnTo>
                <a:lnTo>
                  <a:pt x="116059" y="46845"/>
                </a:lnTo>
                <a:lnTo>
                  <a:pt x="129935" y="56280"/>
                </a:lnTo>
                <a:lnTo>
                  <a:pt x="137556" y="69342"/>
                </a:lnTo>
                <a:lnTo>
                  <a:pt x="139882" y="83854"/>
                </a:lnTo>
                <a:lnTo>
                  <a:pt x="136624" y="100445"/>
                </a:lnTo>
                <a:lnTo>
                  <a:pt x="127289" y="113043"/>
                </a:lnTo>
                <a:lnTo>
                  <a:pt x="112541" y="121045"/>
                </a:lnTo>
                <a:lnTo>
                  <a:pt x="93041" y="123846"/>
                </a:lnTo>
                <a:lnTo>
                  <a:pt x="77310" y="124007"/>
                </a:lnTo>
                <a:lnTo>
                  <a:pt x="175276" y="124007"/>
                </a:lnTo>
                <a:lnTo>
                  <a:pt x="175421" y="123846"/>
                </a:lnTo>
                <a:lnTo>
                  <a:pt x="175530" y="123685"/>
                </a:lnTo>
                <a:lnTo>
                  <a:pt x="183936" y="104969"/>
                </a:lnTo>
                <a:lnTo>
                  <a:pt x="186724" y="83209"/>
                </a:lnTo>
                <a:lnTo>
                  <a:pt x="183124" y="54152"/>
                </a:lnTo>
                <a:lnTo>
                  <a:pt x="177560" y="43216"/>
                </a:lnTo>
                <a:close/>
              </a:path>
              <a:path w="1054734" h="337185">
                <a:moveTo>
                  <a:pt x="896376" y="296069"/>
                </a:moveTo>
                <a:lnTo>
                  <a:pt x="894494" y="296069"/>
                </a:lnTo>
                <a:lnTo>
                  <a:pt x="892527" y="296713"/>
                </a:lnTo>
                <a:lnTo>
                  <a:pt x="889363" y="299938"/>
                </a:lnTo>
                <a:lnTo>
                  <a:pt x="888678" y="301873"/>
                </a:lnTo>
                <a:lnTo>
                  <a:pt x="888774" y="306499"/>
                </a:lnTo>
                <a:lnTo>
                  <a:pt x="917094" y="334207"/>
                </a:lnTo>
                <a:lnTo>
                  <a:pt x="943841" y="336706"/>
                </a:lnTo>
                <a:lnTo>
                  <a:pt x="945808" y="336706"/>
                </a:lnTo>
                <a:lnTo>
                  <a:pt x="965188" y="333329"/>
                </a:lnTo>
                <a:lnTo>
                  <a:pt x="981023" y="323239"/>
                </a:lnTo>
                <a:lnTo>
                  <a:pt x="993362" y="306499"/>
                </a:lnTo>
                <a:lnTo>
                  <a:pt x="996355" y="298648"/>
                </a:lnTo>
                <a:lnTo>
                  <a:pt x="932980" y="298648"/>
                </a:lnTo>
                <a:lnTo>
                  <a:pt x="896376" y="296069"/>
                </a:lnTo>
                <a:close/>
              </a:path>
              <a:path w="1054734" h="337185">
                <a:moveTo>
                  <a:pt x="926565" y="74825"/>
                </a:moveTo>
                <a:lnTo>
                  <a:pt x="892527" y="74825"/>
                </a:lnTo>
                <a:lnTo>
                  <a:pt x="889961" y="76115"/>
                </a:lnTo>
                <a:lnTo>
                  <a:pt x="888678" y="78050"/>
                </a:lnTo>
                <a:lnTo>
                  <a:pt x="887395" y="79339"/>
                </a:lnTo>
                <a:lnTo>
                  <a:pt x="886797" y="81919"/>
                </a:lnTo>
                <a:lnTo>
                  <a:pt x="887395" y="83854"/>
                </a:lnTo>
                <a:lnTo>
                  <a:pt x="929730" y="248337"/>
                </a:lnTo>
                <a:lnTo>
                  <a:pt x="932552" y="255028"/>
                </a:lnTo>
                <a:lnTo>
                  <a:pt x="937363" y="262203"/>
                </a:lnTo>
                <a:lnTo>
                  <a:pt x="944451" y="267926"/>
                </a:lnTo>
                <a:lnTo>
                  <a:pt x="954104" y="270264"/>
                </a:lnTo>
                <a:lnTo>
                  <a:pt x="962486" y="270264"/>
                </a:lnTo>
                <a:lnTo>
                  <a:pt x="961801" y="272844"/>
                </a:lnTo>
                <a:lnTo>
                  <a:pt x="961203" y="276068"/>
                </a:lnTo>
                <a:lnTo>
                  <a:pt x="960519" y="278003"/>
                </a:lnTo>
                <a:lnTo>
                  <a:pt x="959920" y="279301"/>
                </a:lnTo>
                <a:lnTo>
                  <a:pt x="957851" y="285589"/>
                </a:lnTo>
                <a:lnTo>
                  <a:pt x="953634" y="291877"/>
                </a:lnTo>
                <a:lnTo>
                  <a:pt x="945824" y="296713"/>
                </a:lnTo>
                <a:lnTo>
                  <a:pt x="932980" y="298648"/>
                </a:lnTo>
                <a:lnTo>
                  <a:pt x="996355" y="298648"/>
                </a:lnTo>
                <a:lnTo>
                  <a:pt x="1002254" y="283171"/>
                </a:lnTo>
                <a:lnTo>
                  <a:pt x="1010841" y="250325"/>
                </a:lnTo>
                <a:lnTo>
                  <a:pt x="1016991" y="226402"/>
                </a:lnTo>
                <a:lnTo>
                  <a:pt x="968900" y="226402"/>
                </a:lnTo>
                <a:lnTo>
                  <a:pt x="930414" y="80629"/>
                </a:lnTo>
                <a:lnTo>
                  <a:pt x="929730" y="77405"/>
                </a:lnTo>
                <a:lnTo>
                  <a:pt x="926565" y="74825"/>
                </a:lnTo>
                <a:close/>
              </a:path>
              <a:path w="1054734" h="337185">
                <a:moveTo>
                  <a:pt x="1049121" y="74825"/>
                </a:moveTo>
                <a:lnTo>
                  <a:pt x="1014484" y="74825"/>
                </a:lnTo>
                <a:lnTo>
                  <a:pt x="1011918" y="77405"/>
                </a:lnTo>
                <a:lnTo>
                  <a:pt x="1010635" y="80629"/>
                </a:lnTo>
                <a:lnTo>
                  <a:pt x="972150" y="226402"/>
                </a:lnTo>
                <a:lnTo>
                  <a:pt x="1016991" y="226402"/>
                </a:lnTo>
                <a:lnTo>
                  <a:pt x="1028689" y="180763"/>
                </a:lnTo>
                <a:lnTo>
                  <a:pt x="1043177" y="124734"/>
                </a:lnTo>
                <a:lnTo>
                  <a:pt x="1045935" y="114445"/>
                </a:lnTo>
                <a:lnTo>
                  <a:pt x="1048437" y="105789"/>
                </a:lnTo>
                <a:lnTo>
                  <a:pt x="1053568" y="84499"/>
                </a:lnTo>
                <a:lnTo>
                  <a:pt x="1054253" y="81919"/>
                </a:lnTo>
                <a:lnTo>
                  <a:pt x="1053568" y="79339"/>
                </a:lnTo>
                <a:lnTo>
                  <a:pt x="1052285" y="78050"/>
                </a:lnTo>
                <a:lnTo>
                  <a:pt x="1051003" y="76115"/>
                </a:lnTo>
                <a:lnTo>
                  <a:pt x="1049121" y="74825"/>
                </a:lnTo>
                <a:close/>
              </a:path>
              <a:path w="1054734" h="337185">
                <a:moveTo>
                  <a:pt x="302857" y="70311"/>
                </a:moveTo>
                <a:lnTo>
                  <a:pt x="263778" y="76247"/>
                </a:lnTo>
                <a:lnTo>
                  <a:pt x="236610" y="94580"/>
                </a:lnTo>
                <a:lnTo>
                  <a:pt x="220750" y="126095"/>
                </a:lnTo>
                <a:lnTo>
                  <a:pt x="215597" y="171577"/>
                </a:lnTo>
                <a:lnTo>
                  <a:pt x="220750" y="217536"/>
                </a:lnTo>
                <a:lnTo>
                  <a:pt x="236610" y="249464"/>
                </a:lnTo>
                <a:lnTo>
                  <a:pt x="263779" y="268087"/>
                </a:lnTo>
                <a:lnTo>
                  <a:pt x="302857" y="274133"/>
                </a:lnTo>
                <a:lnTo>
                  <a:pt x="341940" y="268087"/>
                </a:lnTo>
                <a:lnTo>
                  <a:pt x="369111" y="249464"/>
                </a:lnTo>
                <a:lnTo>
                  <a:pt x="376719" y="234150"/>
                </a:lnTo>
                <a:lnTo>
                  <a:pt x="302857" y="234150"/>
                </a:lnTo>
                <a:lnTo>
                  <a:pt x="281354" y="230087"/>
                </a:lnTo>
                <a:lnTo>
                  <a:pt x="268453" y="218102"/>
                </a:lnTo>
                <a:lnTo>
                  <a:pt x="262168" y="198498"/>
                </a:lnTo>
                <a:lnTo>
                  <a:pt x="260514" y="171577"/>
                </a:lnTo>
                <a:lnTo>
                  <a:pt x="262709" y="143328"/>
                </a:lnTo>
                <a:lnTo>
                  <a:pt x="269896" y="124573"/>
                </a:lnTo>
                <a:lnTo>
                  <a:pt x="282978" y="114163"/>
                </a:lnTo>
                <a:lnTo>
                  <a:pt x="302857" y="110948"/>
                </a:lnTo>
                <a:lnTo>
                  <a:pt x="376925" y="110948"/>
                </a:lnTo>
                <a:lnTo>
                  <a:pt x="368871" y="95064"/>
                </a:lnTo>
                <a:lnTo>
                  <a:pt x="341669" y="76429"/>
                </a:lnTo>
                <a:lnTo>
                  <a:pt x="302857" y="70311"/>
                </a:lnTo>
                <a:close/>
              </a:path>
              <a:path w="1054734" h="337185">
                <a:moveTo>
                  <a:pt x="376925" y="110948"/>
                </a:moveTo>
                <a:lnTo>
                  <a:pt x="302857" y="110948"/>
                </a:lnTo>
                <a:lnTo>
                  <a:pt x="322200" y="114253"/>
                </a:lnTo>
                <a:lnTo>
                  <a:pt x="335344" y="124814"/>
                </a:lnTo>
                <a:lnTo>
                  <a:pt x="342833" y="143600"/>
                </a:lnTo>
                <a:lnTo>
                  <a:pt x="345208" y="171577"/>
                </a:lnTo>
                <a:lnTo>
                  <a:pt x="343554" y="197954"/>
                </a:lnTo>
                <a:lnTo>
                  <a:pt x="337268" y="217619"/>
                </a:lnTo>
                <a:lnTo>
                  <a:pt x="324365" y="229906"/>
                </a:lnTo>
                <a:lnTo>
                  <a:pt x="302857" y="234150"/>
                </a:lnTo>
                <a:lnTo>
                  <a:pt x="376719" y="234150"/>
                </a:lnTo>
                <a:lnTo>
                  <a:pt x="384972" y="217536"/>
                </a:lnTo>
                <a:lnTo>
                  <a:pt x="390125" y="171577"/>
                </a:lnTo>
                <a:lnTo>
                  <a:pt x="384882" y="126639"/>
                </a:lnTo>
                <a:lnTo>
                  <a:pt x="376925" y="110948"/>
                </a:lnTo>
                <a:close/>
              </a:path>
              <a:path w="1054734" h="337185">
                <a:moveTo>
                  <a:pt x="478035" y="115462"/>
                </a:moveTo>
                <a:lnTo>
                  <a:pt x="433760" y="115462"/>
                </a:lnTo>
                <a:lnTo>
                  <a:pt x="433760" y="201251"/>
                </a:lnTo>
                <a:lnTo>
                  <a:pt x="436566" y="236413"/>
                </a:lnTo>
                <a:lnTo>
                  <a:pt x="446109" y="259058"/>
                </a:lnTo>
                <a:lnTo>
                  <a:pt x="464075" y="271181"/>
                </a:lnTo>
                <a:lnTo>
                  <a:pt x="492147" y="274778"/>
                </a:lnTo>
                <a:lnTo>
                  <a:pt x="499709" y="274355"/>
                </a:lnTo>
                <a:lnTo>
                  <a:pt x="508352" y="273327"/>
                </a:lnTo>
                <a:lnTo>
                  <a:pt x="525518" y="270909"/>
                </a:lnTo>
                <a:lnTo>
                  <a:pt x="528726" y="269619"/>
                </a:lnTo>
                <a:lnTo>
                  <a:pt x="531933" y="266395"/>
                </a:lnTo>
                <a:lnTo>
                  <a:pt x="531291" y="263170"/>
                </a:lnTo>
                <a:lnTo>
                  <a:pt x="530008" y="238664"/>
                </a:lnTo>
                <a:lnTo>
                  <a:pt x="530008" y="234150"/>
                </a:lnTo>
                <a:lnTo>
                  <a:pt x="527119" y="232206"/>
                </a:lnTo>
                <a:lnTo>
                  <a:pt x="498570" y="232206"/>
                </a:lnTo>
                <a:lnTo>
                  <a:pt x="487240" y="230262"/>
                </a:lnTo>
                <a:lnTo>
                  <a:pt x="481083" y="223903"/>
                </a:lnTo>
                <a:lnTo>
                  <a:pt x="478537" y="212345"/>
                </a:lnTo>
                <a:lnTo>
                  <a:pt x="478035" y="194802"/>
                </a:lnTo>
                <a:lnTo>
                  <a:pt x="478035" y="115462"/>
                </a:lnTo>
                <a:close/>
              </a:path>
              <a:path w="1054734" h="337185">
                <a:moveTo>
                  <a:pt x="526160" y="231561"/>
                </a:moveTo>
                <a:lnTo>
                  <a:pt x="516530" y="231561"/>
                </a:lnTo>
                <a:lnTo>
                  <a:pt x="505625" y="232206"/>
                </a:lnTo>
                <a:lnTo>
                  <a:pt x="527119" y="232206"/>
                </a:lnTo>
                <a:lnTo>
                  <a:pt x="526160" y="231561"/>
                </a:lnTo>
                <a:close/>
              </a:path>
              <a:path w="1054734" h="337185">
                <a:moveTo>
                  <a:pt x="527442" y="74825"/>
                </a:moveTo>
                <a:lnTo>
                  <a:pt x="412584" y="74825"/>
                </a:lnTo>
                <a:lnTo>
                  <a:pt x="409377" y="78050"/>
                </a:lnTo>
                <a:lnTo>
                  <a:pt x="409377" y="111593"/>
                </a:lnTo>
                <a:lnTo>
                  <a:pt x="412584" y="115462"/>
                </a:lnTo>
                <a:lnTo>
                  <a:pt x="527443" y="115462"/>
                </a:lnTo>
                <a:lnTo>
                  <a:pt x="530650" y="111593"/>
                </a:lnTo>
                <a:lnTo>
                  <a:pt x="530650" y="78050"/>
                </a:lnTo>
                <a:lnTo>
                  <a:pt x="527442" y="74825"/>
                </a:lnTo>
                <a:close/>
              </a:path>
              <a:path w="1054734" h="337185">
                <a:moveTo>
                  <a:pt x="470971" y="29673"/>
                </a:moveTo>
                <a:lnTo>
                  <a:pt x="469047" y="30318"/>
                </a:lnTo>
                <a:lnTo>
                  <a:pt x="439532" y="37412"/>
                </a:lnTo>
                <a:lnTo>
                  <a:pt x="436325" y="38057"/>
                </a:lnTo>
                <a:lnTo>
                  <a:pt x="433760" y="41282"/>
                </a:lnTo>
                <a:lnTo>
                  <a:pt x="433760" y="74825"/>
                </a:lnTo>
                <a:lnTo>
                  <a:pt x="478035" y="74825"/>
                </a:lnTo>
                <a:lnTo>
                  <a:pt x="478035" y="34833"/>
                </a:lnTo>
                <a:lnTo>
                  <a:pt x="476752" y="32898"/>
                </a:lnTo>
                <a:lnTo>
                  <a:pt x="475470" y="31608"/>
                </a:lnTo>
                <a:lnTo>
                  <a:pt x="473545" y="30318"/>
                </a:lnTo>
                <a:lnTo>
                  <a:pt x="470971" y="29673"/>
                </a:lnTo>
                <a:close/>
              </a:path>
            </a:pathLst>
          </a:custGeom>
          <a:solidFill>
            <a:srgbClr val="274492"/>
          </a:solidFill>
        </p:spPr>
        <p:txBody>
          <a:bodyPr wrap="square" lIns="0" tIns="0" rIns="0" bIns="0" rtlCol="0"/>
          <a:lstStyle/>
          <a:p>
            <a:endParaRPr/>
          </a:p>
        </p:txBody>
      </p:sp>
      <p:pic>
        <p:nvPicPr>
          <p:cNvPr id="4" name="object 4"/>
          <p:cNvPicPr/>
          <p:nvPr/>
        </p:nvPicPr>
        <p:blipFill>
          <a:blip r:embed="rId4" cstate="print"/>
          <a:stretch>
            <a:fillRect/>
          </a:stretch>
        </p:blipFill>
        <p:spPr>
          <a:xfrm>
            <a:off x="11081139" y="5744186"/>
            <a:ext cx="684020" cy="68707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lants for Plants® Project - Van Iperen International">
            <a:extLst>
              <a:ext uri="{FF2B5EF4-FFF2-40B4-BE49-F238E27FC236}">
                <a16:creationId xmlns:a16="http://schemas.microsoft.com/office/drawing/2014/main" id="{06DD9490-7FCC-480A-0730-FE5336A7259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12192000" cy="68579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B080293-CAA3-4303-CDD7-A8CBFE16BD88}"/>
              </a:ext>
            </a:extLst>
          </p:cNvPr>
          <p:cNvSpPr/>
          <p:nvPr/>
        </p:nvSpPr>
        <p:spPr>
          <a:xfrm flipV="1">
            <a:off x="0" y="-1"/>
            <a:ext cx="12192000" cy="111556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0">
            <a:extLst>
              <a:ext uri="{FF2B5EF4-FFF2-40B4-BE49-F238E27FC236}">
                <a16:creationId xmlns:a16="http://schemas.microsoft.com/office/drawing/2014/main" id="{4FBB3EFC-1A29-33E9-D300-A613E44A884E}"/>
              </a:ext>
            </a:extLst>
          </p:cNvPr>
          <p:cNvSpPr txBox="1">
            <a:spLocks/>
          </p:cNvSpPr>
          <p:nvPr/>
        </p:nvSpPr>
        <p:spPr>
          <a:xfrm>
            <a:off x="343732" y="192498"/>
            <a:ext cx="9149184" cy="840849"/>
          </a:xfrm>
          <a:prstGeom prst="rect">
            <a:avLst/>
          </a:prstGeom>
        </p:spPr>
        <p:txBody>
          <a:bodyPr vert="horz" lIns="91440" tIns="0" rIns="91440" bIns="91440" rtlCol="0" anchor="b">
            <a:normAutofit/>
          </a:bodyPr>
          <a:lstStyle>
            <a:lvl1pPr>
              <a:lnSpc>
                <a:spcPct val="90000"/>
              </a:lnSpc>
              <a:spcBef>
                <a:spcPct val="0"/>
              </a:spcBef>
              <a:buNone/>
              <a:defRPr sz="3600" b="1" cap="all" baseline="0">
                <a:solidFill>
                  <a:schemeClr val="bg1"/>
                </a:solidFill>
                <a:latin typeface="+mj-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baseline="0" noProof="0">
                <a:ln>
                  <a:noFill/>
                </a:ln>
                <a:solidFill>
                  <a:prstClr val="white"/>
                </a:solidFill>
                <a:effectLst/>
                <a:uLnTx/>
                <a:uFillTx/>
                <a:latin typeface="Aptos Display" panose="02110004020202020204"/>
                <a:ea typeface="+mj-ea"/>
                <a:cs typeface="+mj-cs"/>
              </a:rPr>
              <a:t>Ways to give</a:t>
            </a:r>
          </a:p>
        </p:txBody>
      </p:sp>
      <p:sp>
        <p:nvSpPr>
          <p:cNvPr id="4" name="Text Placeholder 10">
            <a:extLst>
              <a:ext uri="{FF2B5EF4-FFF2-40B4-BE49-F238E27FC236}">
                <a16:creationId xmlns:a16="http://schemas.microsoft.com/office/drawing/2014/main" id="{FA1B363C-CFE0-57A0-B542-4686CE0463AA}"/>
              </a:ext>
            </a:extLst>
          </p:cNvPr>
          <p:cNvSpPr txBox="1">
            <a:spLocks/>
          </p:cNvSpPr>
          <p:nvPr/>
        </p:nvSpPr>
        <p:spPr>
          <a:xfrm>
            <a:off x="3809802" y="185844"/>
            <a:ext cx="7006587" cy="840849"/>
          </a:xfrm>
          <a:prstGeom prst="rect">
            <a:avLst/>
          </a:prstGeom>
        </p:spPr>
        <p:txBody>
          <a:bodyPr vert="horz" lIns="91440" tIns="0" rIns="91440" bIns="91440" rtlCol="0" anchor="b">
            <a:normAutofit/>
          </a:bodyPr>
          <a:lstStyle>
            <a:lvl1pPr>
              <a:lnSpc>
                <a:spcPct val="90000"/>
              </a:lnSpc>
              <a:spcBef>
                <a:spcPct val="0"/>
              </a:spcBef>
              <a:buNone/>
              <a:defRPr sz="3600" b="1" cap="all" baseline="0">
                <a:solidFill>
                  <a:schemeClr val="bg1"/>
                </a:solidFill>
                <a:latin typeface="+mj-lt"/>
                <a:ea typeface="+mj-ea"/>
                <a:cs typeface="+mj-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all" spc="0" normalizeH="0" baseline="0" noProof="0">
                <a:ln>
                  <a:noFill/>
                </a:ln>
                <a:solidFill>
                  <a:prstClr val="white"/>
                </a:solidFill>
                <a:effectLst/>
                <a:uLnTx/>
                <a:uFillTx/>
                <a:latin typeface="Aptos Display" panose="02110004020202020204"/>
                <a:ea typeface="+mj-ea"/>
                <a:cs typeface="+mj-cs"/>
              </a:rPr>
              <a:t>– named endowed funds</a:t>
            </a:r>
          </a:p>
        </p:txBody>
      </p:sp>
      <p:pic>
        <p:nvPicPr>
          <p:cNvPr id="3" name="Picture 2">
            <a:extLst>
              <a:ext uri="{FF2B5EF4-FFF2-40B4-BE49-F238E27FC236}">
                <a16:creationId xmlns:a16="http://schemas.microsoft.com/office/drawing/2014/main" id="{7AEA908D-B96C-8AA8-27FF-CB3FF6386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072" y="1893276"/>
            <a:ext cx="10143564" cy="4291510"/>
          </a:xfrm>
          <a:prstGeom prst="rect">
            <a:avLst/>
          </a:prstGeom>
        </p:spPr>
      </p:pic>
    </p:spTree>
    <p:extLst>
      <p:ext uri="{BB962C8B-B14F-4D97-AF65-F5344CB8AC3E}">
        <p14:creationId xmlns:p14="http://schemas.microsoft.com/office/powerpoint/2010/main" val="2278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A4CC6-3EE0-9412-3D5C-31AACA519E52}"/>
              </a:ext>
            </a:extLst>
          </p:cNvPr>
          <p:cNvSpPr>
            <a:spLocks noGrp="1"/>
          </p:cNvSpPr>
          <p:nvPr>
            <p:ph type="title"/>
          </p:nvPr>
        </p:nvSpPr>
        <p:spPr/>
        <p:txBody>
          <a:bodyPr/>
          <a:lstStyle/>
          <a:p>
            <a:r>
              <a:rPr lang="en-US" dirty="0"/>
              <a:t>Club recognition</a:t>
            </a:r>
          </a:p>
        </p:txBody>
      </p:sp>
      <p:sp>
        <p:nvSpPr>
          <p:cNvPr id="3" name="Content Placeholder 2">
            <a:extLst>
              <a:ext uri="{FF2B5EF4-FFF2-40B4-BE49-F238E27FC236}">
                <a16:creationId xmlns:a16="http://schemas.microsoft.com/office/drawing/2014/main" id="{61DBE819-F9F9-8498-DE84-075CD641D99E}"/>
              </a:ext>
            </a:extLst>
          </p:cNvPr>
          <p:cNvSpPr>
            <a:spLocks noGrp="1"/>
          </p:cNvSpPr>
          <p:nvPr>
            <p:ph idx="1"/>
          </p:nvPr>
        </p:nvSpPr>
        <p:spPr/>
        <p:txBody>
          <a:bodyPr/>
          <a:lstStyle/>
          <a:p>
            <a:pPr algn="l"/>
            <a:endParaRPr lang="en-US" b="0" i="0" dirty="0">
              <a:solidFill>
                <a:schemeClr val="tx1"/>
              </a:solidFill>
              <a:effectLst/>
              <a:latin typeface="Arial" panose="020B0604020202020204" pitchFamily="34" charset="0"/>
              <a:cs typeface="Arial" panose="020B0604020202020204" pitchFamily="34" charset="0"/>
            </a:endParaRPr>
          </a:p>
          <a:p>
            <a:pPr algn="l"/>
            <a:r>
              <a:rPr lang="en-US" b="1" i="0" dirty="0">
                <a:solidFill>
                  <a:schemeClr val="tx1"/>
                </a:solidFill>
                <a:effectLst/>
                <a:latin typeface="Arial" panose="020B0604020202020204" pitchFamily="34" charset="0"/>
                <a:cs typeface="Arial" panose="020B0604020202020204" pitchFamily="34" charset="0"/>
              </a:rPr>
              <a:t>100% Foundation Giving Club - </a:t>
            </a:r>
            <a:r>
              <a:rPr lang="en-US" b="0" i="0" dirty="0">
                <a:solidFill>
                  <a:schemeClr val="tx1"/>
                </a:solidFill>
                <a:effectLst/>
                <a:latin typeface="Arial" panose="020B0604020202020204" pitchFamily="34" charset="0"/>
                <a:cs typeface="Arial" panose="020B0604020202020204" pitchFamily="34" charset="0"/>
              </a:rPr>
              <a:t>For clubs that achieve an average of $100 in per capita giving and 100 percent participation, with every dues-paying member contributing at least $25 to any or all of the following during the Rotary year: Annual Fund, PolioPlus Fund, approved global grants, or </a:t>
            </a:r>
            <a:r>
              <a:rPr lang="en-US" b="1" i="0" u="none" strike="noStrike" dirty="0">
                <a:solidFill>
                  <a:schemeClr val="tx1"/>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Endowment Fund</a:t>
            </a:r>
            <a:r>
              <a:rPr lang="en-US" b="0" i="0" dirty="0">
                <a:solidFill>
                  <a:schemeClr val="tx1"/>
                </a:solidFill>
                <a:effectLst/>
                <a:latin typeface="Arial" panose="020B0604020202020204" pitchFamily="34" charset="0"/>
                <a:cs typeface="Arial" panose="020B0604020202020204" pitchFamily="34" charset="0"/>
              </a:rPr>
              <a:t>.</a:t>
            </a:r>
          </a:p>
          <a:p>
            <a:pPr algn="l"/>
            <a:endParaRPr lang="en-US" b="0" i="0" dirty="0">
              <a:solidFill>
                <a:schemeClr val="tx1"/>
              </a:solidFill>
              <a:effectLst/>
              <a:latin typeface="Arial" panose="020B0604020202020204" pitchFamily="34" charset="0"/>
              <a:cs typeface="Arial" panose="020B0604020202020204" pitchFamily="34" charset="0"/>
            </a:endParaRPr>
          </a:p>
          <a:p>
            <a:pPr algn="l"/>
            <a:r>
              <a:rPr lang="en-US" b="1" i="0" dirty="0">
                <a:solidFill>
                  <a:schemeClr val="tx1"/>
                </a:solidFill>
                <a:effectLst/>
                <a:latin typeface="Arial" panose="020B0604020202020204" pitchFamily="34" charset="0"/>
                <a:cs typeface="Arial" panose="020B0604020202020204" pitchFamily="34" charset="0"/>
              </a:rPr>
              <a:t>Every Rotarian, Every Year Club - </a:t>
            </a:r>
            <a:r>
              <a:rPr lang="en-US" b="0" i="0" dirty="0">
                <a:solidFill>
                  <a:schemeClr val="tx1"/>
                </a:solidFill>
                <a:effectLst/>
                <a:latin typeface="Arial" panose="020B0604020202020204" pitchFamily="34" charset="0"/>
                <a:cs typeface="Arial" panose="020B0604020202020204" pitchFamily="34" charset="0"/>
              </a:rPr>
              <a:t>For clubs that achieve a minimum Annual Fund contribution of $100 per capita during the Rotary year, and every dues-paying member must personally contribute at least $25 to the Annual Fund during the year. </a:t>
            </a:r>
          </a:p>
          <a:p>
            <a:pPr algn="l"/>
            <a:endParaRPr lang="en-US" b="0" i="0" dirty="0">
              <a:solidFill>
                <a:schemeClr val="tx1"/>
              </a:solidFill>
              <a:effectLst/>
              <a:latin typeface="Arial" panose="020B0604020202020204" pitchFamily="34" charset="0"/>
              <a:cs typeface="Arial" panose="020B0604020202020204" pitchFamily="34" charset="0"/>
            </a:endParaRPr>
          </a:p>
          <a:p>
            <a:pPr algn="l"/>
            <a:r>
              <a:rPr lang="en-US" b="1" i="0" dirty="0">
                <a:solidFill>
                  <a:schemeClr val="tx1"/>
                </a:solidFill>
                <a:effectLst/>
                <a:latin typeface="Arial" panose="020B0604020202020204" pitchFamily="34" charset="0"/>
                <a:cs typeface="Arial" panose="020B0604020202020204" pitchFamily="34" charset="0"/>
              </a:rPr>
              <a:t>Top Three Per Capita in Annual Fund Giving - </a:t>
            </a:r>
            <a:r>
              <a:rPr lang="en-US" b="0" i="0" dirty="0">
                <a:solidFill>
                  <a:schemeClr val="tx1"/>
                </a:solidFill>
                <a:effectLst/>
                <a:latin typeface="Arial" panose="020B0604020202020204" pitchFamily="34" charset="0"/>
                <a:cs typeface="Arial" panose="020B0604020202020204" pitchFamily="34" charset="0"/>
              </a:rPr>
              <a:t>For the three clubs in each district that give the most, per capita, to the Annual Fund. Clubs that give at least $50 per capita are eligible.</a:t>
            </a:r>
          </a:p>
          <a:p>
            <a:pPr algn="l"/>
            <a:endParaRPr lang="en-US" b="0" dirty="0">
              <a:solidFill>
                <a:schemeClr val="tx1"/>
              </a:solidFill>
              <a:latin typeface="Arial" panose="020B0604020202020204" pitchFamily="34" charset="0"/>
              <a:cs typeface="Arial" panose="020B0604020202020204" pitchFamily="34" charset="0"/>
            </a:endParaRPr>
          </a:p>
          <a:p>
            <a:r>
              <a:rPr lang="en-US" b="1" i="0" dirty="0">
                <a:solidFill>
                  <a:schemeClr val="tx1"/>
                </a:solidFill>
                <a:effectLst/>
                <a:latin typeface="Arial" panose="020B0604020202020204" pitchFamily="34" charset="0"/>
                <a:cs typeface="Arial" panose="020B0604020202020204" pitchFamily="34" charset="0"/>
              </a:rPr>
              <a:t>100% Paul Harris Fellow Club - </a:t>
            </a:r>
            <a:r>
              <a:rPr lang="en-US" b="0" i="0" dirty="0">
                <a:solidFill>
                  <a:schemeClr val="tx1"/>
                </a:solidFill>
                <a:effectLst/>
                <a:latin typeface="Arial" panose="020B0604020202020204" pitchFamily="34" charset="0"/>
                <a:cs typeface="Arial" panose="020B0604020202020204" pitchFamily="34" charset="0"/>
              </a:rPr>
              <a:t>For clubs in which all dues-paying members are Paul Harris Fellows. This is a one-time recognition.</a:t>
            </a:r>
          </a:p>
          <a:p>
            <a:pPr algn="l"/>
            <a:endParaRPr lang="en-US" b="0" i="0" dirty="0">
              <a:solidFill>
                <a:schemeClr val="tx1"/>
              </a:solidFill>
              <a:effectLst/>
              <a:latin typeface="Arial" panose="020B0604020202020204" pitchFamily="34" charset="0"/>
              <a:cs typeface="Arial" panose="020B0604020202020204" pitchFamily="34" charset="0"/>
            </a:endParaRPr>
          </a:p>
          <a:p>
            <a:pPr algn="l"/>
            <a:endParaRPr lang="en-US" b="0" i="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611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yellow logo&#10;&#10;Description automatically generated">
            <a:extLst>
              <a:ext uri="{FF2B5EF4-FFF2-40B4-BE49-F238E27FC236}">
                <a16:creationId xmlns:a16="http://schemas.microsoft.com/office/drawing/2014/main" id="{C1AE59EB-C3E5-4D9C-92C0-1A1B00C48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33130"/>
            <a:ext cx="12133102" cy="6824870"/>
          </a:xfrm>
          <a:prstGeom prst="rect">
            <a:avLst/>
          </a:prstGeom>
        </p:spPr>
      </p:pic>
      <p:sp>
        <p:nvSpPr>
          <p:cNvPr id="6" name="TextBox 5">
            <a:extLst>
              <a:ext uri="{FF2B5EF4-FFF2-40B4-BE49-F238E27FC236}">
                <a16:creationId xmlns:a16="http://schemas.microsoft.com/office/drawing/2014/main" id="{F62E4372-1F7B-4100-82B8-4B690062AA60}"/>
              </a:ext>
            </a:extLst>
          </p:cNvPr>
          <p:cNvSpPr txBox="1"/>
          <p:nvPr/>
        </p:nvSpPr>
        <p:spPr>
          <a:xfrm>
            <a:off x="4436533" y="0"/>
            <a:ext cx="7848969" cy="8002191"/>
          </a:xfrm>
          <a:prstGeom prst="rect">
            <a:avLst/>
          </a:prstGeom>
          <a:noFill/>
        </p:spPr>
        <p:txBody>
          <a:bodyPr wrap="square" rtlCol="0">
            <a:spAutoFit/>
          </a:bodyPr>
          <a:lstStyle/>
          <a:p>
            <a:r>
              <a:rPr lang="en-US" sz="4800" b="1" dirty="0">
                <a:solidFill>
                  <a:schemeClr val="bg1"/>
                </a:solidFill>
              </a:rPr>
              <a:t>How do you give?</a:t>
            </a:r>
          </a:p>
          <a:p>
            <a:endParaRPr lang="en-US" dirty="0">
              <a:solidFill>
                <a:schemeClr val="bg1"/>
              </a:solidFill>
            </a:endParaRPr>
          </a:p>
          <a:p>
            <a:r>
              <a:rPr lang="en-US" sz="2800" b="1" dirty="0">
                <a:solidFill>
                  <a:schemeClr val="bg1"/>
                </a:solidFill>
              </a:rPr>
              <a:t>Write a check</a:t>
            </a:r>
          </a:p>
          <a:p>
            <a:r>
              <a:rPr lang="en-US" sz="2800" b="1" dirty="0">
                <a:solidFill>
                  <a:schemeClr val="bg1"/>
                </a:solidFill>
              </a:rPr>
              <a:t>	Mail to The Rotary Foundation</a:t>
            </a:r>
          </a:p>
          <a:p>
            <a:r>
              <a:rPr lang="en-US" sz="2800" b="1" dirty="0">
                <a:solidFill>
                  <a:schemeClr val="bg1"/>
                </a:solidFill>
              </a:rPr>
              <a:t>	Give to Club Foundation Chair</a:t>
            </a:r>
          </a:p>
          <a:p>
            <a:endParaRPr lang="en-US" sz="2800" dirty="0">
              <a:solidFill>
                <a:schemeClr val="bg1"/>
              </a:solidFill>
            </a:endParaRPr>
          </a:p>
          <a:p>
            <a:r>
              <a:rPr lang="en-US" sz="2800" b="1" dirty="0">
                <a:solidFill>
                  <a:schemeClr val="bg1"/>
                </a:solidFill>
              </a:rPr>
              <a:t>Online</a:t>
            </a:r>
          </a:p>
          <a:p>
            <a:r>
              <a:rPr lang="en-US" sz="2800" b="1" dirty="0">
                <a:solidFill>
                  <a:schemeClr val="bg1"/>
                </a:solidFill>
              </a:rPr>
              <a:t>	</a:t>
            </a:r>
            <a:r>
              <a:rPr lang="en-US" sz="2800" b="1" dirty="0" err="1">
                <a:solidFill>
                  <a:schemeClr val="bg1"/>
                </a:solidFill>
              </a:rPr>
              <a:t>my.rotary.org</a:t>
            </a:r>
            <a:endParaRPr lang="en-US" sz="2800" b="1" dirty="0">
              <a:solidFill>
                <a:schemeClr val="bg1"/>
              </a:solidFill>
            </a:endParaRPr>
          </a:p>
          <a:p>
            <a:r>
              <a:rPr lang="en-US" sz="2800" b="1" dirty="0">
                <a:solidFill>
                  <a:schemeClr val="bg1"/>
                </a:solidFill>
              </a:rPr>
              <a:t>	</a:t>
            </a:r>
            <a:r>
              <a:rPr lang="en-US" sz="2800" b="1" dirty="0">
                <a:solidFill>
                  <a:srgbClr val="00B050"/>
                </a:solidFill>
              </a:rPr>
              <a:t>Rotary Direct</a:t>
            </a:r>
          </a:p>
          <a:p>
            <a:r>
              <a:rPr lang="en-US" sz="2800" b="1" dirty="0">
                <a:solidFill>
                  <a:schemeClr val="bg1"/>
                </a:solidFill>
              </a:rPr>
              <a:t>	</a:t>
            </a:r>
            <a:r>
              <a:rPr lang="en-US" sz="2800" b="1" dirty="0">
                <a:solidFill>
                  <a:srgbClr val="FF0000"/>
                </a:solidFill>
              </a:rPr>
              <a:t>IGNITE app</a:t>
            </a:r>
          </a:p>
          <a:p>
            <a:endParaRPr lang="en-US" sz="2800" dirty="0">
              <a:solidFill>
                <a:schemeClr val="bg1"/>
              </a:solidFill>
            </a:endParaRPr>
          </a:p>
          <a:p>
            <a:r>
              <a:rPr lang="en-US" sz="2800" b="1" dirty="0">
                <a:solidFill>
                  <a:schemeClr val="bg1"/>
                </a:solidFill>
              </a:rPr>
              <a:t>Required Minimum Distribution from IRA</a:t>
            </a:r>
          </a:p>
          <a:p>
            <a:r>
              <a:rPr lang="en-US" sz="2800" b="1" dirty="0">
                <a:solidFill>
                  <a:schemeClr val="bg1"/>
                </a:solidFill>
              </a:rPr>
              <a:t>One-Time Charitable Gift Annuity from IRA</a:t>
            </a:r>
          </a:p>
          <a:p>
            <a:r>
              <a:rPr lang="en-US" sz="2800" b="1" dirty="0">
                <a:solidFill>
                  <a:schemeClr val="bg1"/>
                </a:solidFill>
              </a:rPr>
              <a:t>Appreciated Stock</a:t>
            </a:r>
          </a:p>
          <a:p>
            <a:r>
              <a:rPr lang="en-US" sz="2800" b="1" dirty="0">
                <a:solidFill>
                  <a:schemeClr val="bg1"/>
                </a:solidFill>
              </a:rPr>
              <a:t>Bequest from Your Will</a:t>
            </a:r>
          </a:p>
          <a:p>
            <a:endParaRPr lang="en-US" sz="2800" dirty="0">
              <a:solidFill>
                <a:schemeClr val="bg1"/>
              </a:solidFill>
            </a:endParaRPr>
          </a:p>
          <a:p>
            <a:endParaRPr lang="en-US" sz="2800" dirty="0">
              <a:solidFill>
                <a:schemeClr val="bg1"/>
              </a:solidFill>
            </a:endParaRPr>
          </a:p>
          <a:p>
            <a:r>
              <a:rPr lang="en-US" sz="2800" dirty="0">
                <a:solidFill>
                  <a:schemeClr val="bg1"/>
                </a:solidFill>
              </a:rPr>
              <a:t>	</a:t>
            </a:r>
          </a:p>
        </p:txBody>
      </p:sp>
    </p:spTree>
    <p:extLst>
      <p:ext uri="{BB962C8B-B14F-4D97-AF65-F5344CB8AC3E}">
        <p14:creationId xmlns:p14="http://schemas.microsoft.com/office/powerpoint/2010/main" val="3973147114"/>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yellow logo&#10;&#10;Description automatically generated">
            <a:extLst>
              <a:ext uri="{FF2B5EF4-FFF2-40B4-BE49-F238E27FC236}">
                <a16:creationId xmlns:a16="http://schemas.microsoft.com/office/drawing/2014/main" id="{C1AE59EB-C3E5-4D9C-92C0-1A1B00C484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F62E4372-1F7B-4100-82B8-4B690062AA60}"/>
              </a:ext>
            </a:extLst>
          </p:cNvPr>
          <p:cNvSpPr txBox="1"/>
          <p:nvPr/>
        </p:nvSpPr>
        <p:spPr>
          <a:xfrm>
            <a:off x="4296229" y="228600"/>
            <a:ext cx="7895771" cy="6771084"/>
          </a:xfrm>
          <a:prstGeom prst="rect">
            <a:avLst/>
          </a:prstGeom>
          <a:noFill/>
        </p:spPr>
        <p:txBody>
          <a:bodyPr wrap="square" rtlCol="0">
            <a:spAutoFit/>
          </a:bodyPr>
          <a:lstStyle/>
          <a:p>
            <a:r>
              <a:rPr lang="en-US" sz="4800" b="1" dirty="0">
                <a:solidFill>
                  <a:schemeClr val="bg1"/>
                </a:solidFill>
              </a:rPr>
              <a:t>Ways to Encourage Giving</a:t>
            </a:r>
          </a:p>
          <a:p>
            <a:endParaRPr lang="en-US" dirty="0">
              <a:solidFill>
                <a:schemeClr val="bg1"/>
              </a:solidFill>
            </a:endParaRPr>
          </a:p>
          <a:p>
            <a:pPr lvl="1"/>
            <a:endParaRPr lang="en-US" sz="2800" dirty="0">
              <a:solidFill>
                <a:schemeClr val="bg1"/>
              </a:solidFill>
            </a:endParaRPr>
          </a:p>
          <a:p>
            <a:pPr lvl="1"/>
            <a:r>
              <a:rPr lang="en-US" sz="2800" b="1" dirty="0">
                <a:solidFill>
                  <a:schemeClr val="bg1"/>
                </a:solidFill>
              </a:rPr>
              <a:t>Contests/Challenges</a:t>
            </a:r>
          </a:p>
          <a:p>
            <a:pPr lvl="1"/>
            <a:endParaRPr lang="en-US" sz="1000" b="1" dirty="0">
              <a:solidFill>
                <a:schemeClr val="bg1"/>
              </a:solidFill>
            </a:endParaRPr>
          </a:p>
          <a:p>
            <a:pPr lvl="1"/>
            <a:r>
              <a:rPr lang="en-US" sz="2800" b="1" dirty="0">
                <a:solidFill>
                  <a:schemeClr val="bg1"/>
                </a:solidFill>
              </a:rPr>
              <a:t>Change Jar</a:t>
            </a:r>
          </a:p>
          <a:p>
            <a:pPr lvl="1"/>
            <a:endParaRPr lang="en-US" sz="1000" b="1" dirty="0">
              <a:solidFill>
                <a:schemeClr val="bg1"/>
              </a:solidFill>
            </a:endParaRPr>
          </a:p>
          <a:p>
            <a:pPr lvl="1"/>
            <a:r>
              <a:rPr lang="en-US" sz="2800" b="1" dirty="0">
                <a:solidFill>
                  <a:schemeClr val="bg1"/>
                </a:solidFill>
              </a:rPr>
              <a:t>Club or District Matching Points</a:t>
            </a:r>
          </a:p>
          <a:p>
            <a:pPr lvl="1"/>
            <a:endParaRPr lang="en-US" sz="1000" b="1" dirty="0">
              <a:solidFill>
                <a:schemeClr val="bg1"/>
              </a:solidFill>
            </a:endParaRPr>
          </a:p>
          <a:p>
            <a:pPr lvl="1"/>
            <a:r>
              <a:rPr lang="en-US" sz="2800" b="1" dirty="0">
                <a:solidFill>
                  <a:schemeClr val="bg1"/>
                </a:solidFill>
              </a:rPr>
              <a:t>IGNITE Giving Day</a:t>
            </a:r>
          </a:p>
          <a:p>
            <a:pPr lvl="1"/>
            <a:endParaRPr lang="en-US" sz="1000" b="1" dirty="0">
              <a:solidFill>
                <a:schemeClr val="bg1"/>
              </a:solidFill>
            </a:endParaRPr>
          </a:p>
          <a:p>
            <a:pPr lvl="1"/>
            <a:r>
              <a:rPr lang="en-US" sz="2800" b="1" dirty="0">
                <a:solidFill>
                  <a:schemeClr val="bg1"/>
                </a:solidFill>
              </a:rPr>
              <a:t>Paul Harris Breakfast  Club</a:t>
            </a:r>
          </a:p>
          <a:p>
            <a:pPr lvl="1"/>
            <a:endParaRPr lang="en-US" sz="1000" b="1" dirty="0">
              <a:solidFill>
                <a:schemeClr val="bg1"/>
              </a:solidFill>
            </a:endParaRPr>
          </a:p>
          <a:p>
            <a:pPr lvl="1"/>
            <a:r>
              <a:rPr lang="en-US" sz="2800" b="1" dirty="0">
                <a:solidFill>
                  <a:schemeClr val="bg1"/>
                </a:solidFill>
              </a:rPr>
              <a:t>Club Donates $25 for a new member</a:t>
            </a:r>
          </a:p>
          <a:p>
            <a:pPr lvl="1"/>
            <a:endParaRPr lang="en-US" sz="1000" b="1" dirty="0">
              <a:solidFill>
                <a:schemeClr val="bg1"/>
              </a:solidFill>
            </a:endParaRPr>
          </a:p>
          <a:p>
            <a:pPr lvl="1"/>
            <a:r>
              <a:rPr lang="en-US" sz="2800" b="1" dirty="0">
                <a:solidFill>
                  <a:schemeClr val="bg1"/>
                </a:solidFill>
              </a:rPr>
              <a:t>Connect with their passion</a:t>
            </a:r>
          </a:p>
          <a:p>
            <a:pPr lvl="1"/>
            <a:endParaRPr lang="en-US" sz="2800" dirty="0">
              <a:solidFill>
                <a:schemeClr val="bg1"/>
              </a:solidFill>
            </a:endParaRPr>
          </a:p>
          <a:p>
            <a:endParaRPr lang="en-US" sz="2800" dirty="0">
              <a:solidFill>
                <a:schemeClr val="bg1"/>
              </a:solidFill>
            </a:endParaRPr>
          </a:p>
          <a:p>
            <a:r>
              <a:rPr lang="en-US" sz="2800" dirty="0">
                <a:solidFill>
                  <a:schemeClr val="bg1"/>
                </a:solidFill>
              </a:rPr>
              <a:t>	</a:t>
            </a:r>
          </a:p>
        </p:txBody>
      </p:sp>
    </p:spTree>
    <p:extLst>
      <p:ext uri="{BB962C8B-B14F-4D97-AF65-F5344CB8AC3E}">
        <p14:creationId xmlns:p14="http://schemas.microsoft.com/office/powerpoint/2010/main" val="3020924119"/>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06FC61-6B83-2D85-90DE-57B3EF2E72B4}"/>
              </a:ext>
            </a:extLst>
          </p:cNvPr>
          <p:cNvSpPr txBox="1"/>
          <p:nvPr/>
        </p:nvSpPr>
        <p:spPr>
          <a:xfrm>
            <a:off x="0" y="1146704"/>
            <a:ext cx="6811536" cy="1107996"/>
          </a:xfrm>
          <a:prstGeom prst="rect">
            <a:avLst/>
          </a:prstGeom>
          <a:noFill/>
        </p:spPr>
        <p:txBody>
          <a:bodyPr wrap="square">
            <a:spAutoFit/>
          </a:bodyPr>
          <a:lstStyle/>
          <a:p>
            <a:pPr marL="0" marR="0" lvl="0" indent="0" algn="ctr" defTabSz="942289" rtl="0" eaLnBrk="1" fontAlgn="auto" latinLnBrk="0" hangingPunct="1">
              <a:lnSpc>
                <a:spcPct val="100000"/>
              </a:lnSpc>
              <a:spcBef>
                <a:spcPts val="0"/>
              </a:spcBef>
              <a:spcAft>
                <a:spcPts val="0"/>
              </a:spcAft>
              <a:buClrTx/>
              <a:buSzTx/>
              <a:buFontTx/>
              <a:buNone/>
              <a:tabLst/>
              <a:defRPr/>
            </a:pPr>
            <a:r>
              <a:rPr kumimoji="0" lang="en-US" altLang="en-US" sz="6600" b="1" i="1" u="none" strike="noStrike" kern="1200" cap="none" spc="0" normalizeH="0" baseline="0" noProof="0" dirty="0">
                <a:ln>
                  <a:noFill/>
                </a:ln>
                <a:solidFill>
                  <a:srgbClr val="002060"/>
                </a:solidFill>
                <a:effectLst/>
                <a:uLnTx/>
                <a:uFillTx/>
                <a:latin typeface="Arial" panose="020B0604020202020204" pitchFamily="34" charset="0"/>
                <a:ea typeface="+mn-ea"/>
                <a:cs typeface="ヒラギノ角ゴ Pro W3" charset="-128"/>
              </a:rPr>
              <a:t>QUESTIONS</a:t>
            </a:r>
          </a:p>
        </p:txBody>
      </p:sp>
      <p:pic>
        <p:nvPicPr>
          <p:cNvPr id="2" name="Content Placeholder 4">
            <a:extLst>
              <a:ext uri="{FF2B5EF4-FFF2-40B4-BE49-F238E27FC236}">
                <a16:creationId xmlns:a16="http://schemas.microsoft.com/office/drawing/2014/main" id="{05F57F62-C9DE-7C03-1A3D-89368CA15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91042" y="259560"/>
            <a:ext cx="3249306" cy="5544891"/>
          </a:xfrm>
          <a:prstGeom prst="rect">
            <a:avLst/>
          </a:prstGeom>
          <a:noFill/>
          <a:ln>
            <a:noFill/>
          </a:ln>
        </p:spPr>
      </p:pic>
    </p:spTree>
    <p:extLst>
      <p:ext uri="{BB962C8B-B14F-4D97-AF65-F5344CB8AC3E}">
        <p14:creationId xmlns:p14="http://schemas.microsoft.com/office/powerpoint/2010/main" val="2137832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icon, circle&#10;&#10;Description automatically generated">
            <a:extLst>
              <a:ext uri="{FF2B5EF4-FFF2-40B4-BE49-F238E27FC236}">
                <a16:creationId xmlns:a16="http://schemas.microsoft.com/office/drawing/2014/main" id="{1A1D2631-F6C4-16E9-D888-ADDBB104F3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7151"/>
            <a:ext cx="12192000" cy="6865151"/>
          </a:xfrm>
          <a:prstGeom prst="rect">
            <a:avLst/>
          </a:prstGeom>
        </p:spPr>
      </p:pic>
      <p:sp>
        <p:nvSpPr>
          <p:cNvPr id="4" name="Subtitle 2">
            <a:extLst>
              <a:ext uri="{FF2B5EF4-FFF2-40B4-BE49-F238E27FC236}">
                <a16:creationId xmlns:a16="http://schemas.microsoft.com/office/drawing/2014/main" id="{4A966E96-C7EB-D4DE-EBF0-FCF5D9E7546A}"/>
              </a:ext>
            </a:extLst>
          </p:cNvPr>
          <p:cNvSpPr txBox="1">
            <a:spLocks/>
          </p:cNvSpPr>
          <p:nvPr/>
        </p:nvSpPr>
        <p:spPr>
          <a:xfrm>
            <a:off x="472772" y="2367480"/>
            <a:ext cx="8861193" cy="1021597"/>
          </a:xfrm>
          <a:prstGeom prst="rect">
            <a:avLst/>
          </a:prstGeom>
          <a:effectLst>
            <a:glow rad="12700">
              <a:schemeClr val="tx1"/>
            </a:glow>
          </a:effectLst>
        </p:spPr>
        <p:txBody>
          <a:bodyPr vert="horz" lIns="121920" tIns="60960" rIns="121920" bIns="6096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rtl="0"/>
            <a:r>
              <a:rPr lang="pt-br" sz="4267" b="1"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al" panose="020B0604020202020204" pitchFamily="34" charset="0"/>
              </a:rPr>
              <a:t>INCREASE OUR IMPACT</a:t>
            </a:r>
          </a:p>
        </p:txBody>
      </p:sp>
    </p:spTree>
    <p:custDataLst>
      <p:tags r:id="rId1"/>
    </p:custDataLst>
    <p:extLst>
      <p:ext uri="{BB962C8B-B14F-4D97-AF65-F5344CB8AC3E}">
        <p14:creationId xmlns:p14="http://schemas.microsoft.com/office/powerpoint/2010/main" val="1680788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562391B0-9CD9-40EB-9236-7513CFBFA8A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377" r="377"/>
          <a:stretch/>
        </p:blipFill>
        <p:spPr/>
      </p:pic>
      <p:sp>
        <p:nvSpPr>
          <p:cNvPr id="53" name="Subtitle 52">
            <a:extLst>
              <a:ext uri="{FF2B5EF4-FFF2-40B4-BE49-F238E27FC236}">
                <a16:creationId xmlns:a16="http://schemas.microsoft.com/office/drawing/2014/main" id="{B358482D-91A1-4E7B-A8BC-6BCA29C29614}"/>
              </a:ext>
            </a:extLst>
          </p:cNvPr>
          <p:cNvSpPr>
            <a:spLocks noGrp="1"/>
          </p:cNvSpPr>
          <p:nvPr>
            <p:ph type="subTitle" idx="1"/>
          </p:nvPr>
        </p:nvSpPr>
        <p:spPr>
          <a:xfrm>
            <a:off x="457200" y="2596236"/>
            <a:ext cx="4986867" cy="1975764"/>
          </a:xfrm>
        </p:spPr>
        <p:txBody>
          <a:bodyPr vert="horz" lIns="91440" tIns="45720" rIns="91440" bIns="45720" rtlCol="0" anchor="t">
            <a:normAutofit/>
          </a:bodyPr>
          <a:lstStyle/>
          <a:p>
            <a:pPr>
              <a:lnSpc>
                <a:spcPct val="150000"/>
              </a:lnSpc>
            </a:pPr>
            <a:r>
              <a:rPr lang="en-US" sz="2400" i="1" dirty="0">
                <a:latin typeface="+mn-lt"/>
              </a:rPr>
              <a:t>"Hope lies in dreams, in imagination, and in the courage of those who dare to make dreams into reality."</a:t>
            </a:r>
            <a:endParaRPr lang="en-US" i="1" dirty="0">
              <a:cs typeface="Arial"/>
            </a:endParaRPr>
          </a:p>
        </p:txBody>
      </p:sp>
    </p:spTree>
    <p:extLst>
      <p:ext uri="{BB962C8B-B14F-4D97-AF65-F5344CB8AC3E}">
        <p14:creationId xmlns:p14="http://schemas.microsoft.com/office/powerpoint/2010/main" val="207196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55C4F9-F8C9-2422-1325-8C0EA6F717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555" y="112848"/>
            <a:ext cx="5639725" cy="3507619"/>
          </a:xfrm>
          <a:prstGeom prst="rect">
            <a:avLst/>
          </a:prstGeom>
        </p:spPr>
      </p:pic>
      <p:pic>
        <p:nvPicPr>
          <p:cNvPr id="2" name="Picture 1" descr="A picture containing person, indoor, ceiling&#10;&#10;Description automatically generated">
            <a:extLst>
              <a:ext uri="{FF2B5EF4-FFF2-40B4-BE49-F238E27FC236}">
                <a16:creationId xmlns:a16="http://schemas.microsoft.com/office/drawing/2014/main" id="{FF74166D-8F42-5D51-2EE9-3698363C35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55280" y="2362200"/>
            <a:ext cx="5780315" cy="3853543"/>
          </a:xfrm>
          <a:prstGeom prst="rect">
            <a:avLst/>
          </a:prstGeom>
        </p:spPr>
      </p:pic>
    </p:spTree>
    <p:extLst>
      <p:ext uri="{BB962C8B-B14F-4D97-AF65-F5344CB8AC3E}">
        <p14:creationId xmlns:p14="http://schemas.microsoft.com/office/powerpoint/2010/main" val="1185423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3" name="Picture 2" descr="A picture containing floor, person, indoor, standing&#10;&#10;Description automatically generated">
            <a:extLst>
              <a:ext uri="{FF2B5EF4-FFF2-40B4-BE49-F238E27FC236}">
                <a16:creationId xmlns:a16="http://schemas.microsoft.com/office/drawing/2014/main" id="{23928A74-BDBA-0E1F-A824-02C3A519F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15" y="182363"/>
            <a:ext cx="3705680" cy="2779260"/>
          </a:xfrm>
          <a:prstGeom prst="rect">
            <a:avLst/>
          </a:prstGeom>
        </p:spPr>
      </p:pic>
      <p:pic>
        <p:nvPicPr>
          <p:cNvPr id="7" name="Picture 6" descr="Two men standing in front of a sign&#10;&#10;Description automatically generated with medium confidence">
            <a:extLst>
              <a:ext uri="{FF2B5EF4-FFF2-40B4-BE49-F238E27FC236}">
                <a16:creationId xmlns:a16="http://schemas.microsoft.com/office/drawing/2014/main" id="{E425CEFA-1B1C-C3C3-E2AD-9642C5E956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7890" y="1571993"/>
            <a:ext cx="2524117" cy="3744107"/>
          </a:xfrm>
          <a:prstGeom prst="rect">
            <a:avLst/>
          </a:prstGeom>
        </p:spPr>
      </p:pic>
      <p:pic>
        <p:nvPicPr>
          <p:cNvPr id="11" name="Picture 10" descr="A picture containing text, cluttered&#10;&#10;Description automatically generated">
            <a:extLst>
              <a:ext uri="{FF2B5EF4-FFF2-40B4-BE49-F238E27FC236}">
                <a16:creationId xmlns:a16="http://schemas.microsoft.com/office/drawing/2014/main" id="{43984C54-FB65-7ED3-3688-06CC617FBA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5530" y="300065"/>
            <a:ext cx="3548744" cy="2661558"/>
          </a:xfrm>
          <a:prstGeom prst="rect">
            <a:avLst/>
          </a:prstGeom>
        </p:spPr>
      </p:pic>
      <p:pic>
        <p:nvPicPr>
          <p:cNvPr id="5" name="Picture 4" descr="A group of people standing in a room&#10;&#10;Description automatically generated with low confidence">
            <a:extLst>
              <a:ext uri="{FF2B5EF4-FFF2-40B4-BE49-F238E27FC236}">
                <a16:creationId xmlns:a16="http://schemas.microsoft.com/office/drawing/2014/main" id="{9C6D38D6-6073-3CA1-F394-27572707B1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933680" y="2612031"/>
            <a:ext cx="3424924" cy="2568694"/>
          </a:xfrm>
          <a:prstGeom prst="rect">
            <a:avLst/>
          </a:prstGeom>
        </p:spPr>
      </p:pic>
    </p:spTree>
    <p:extLst>
      <p:ext uri="{BB962C8B-B14F-4D97-AF65-F5344CB8AC3E}">
        <p14:creationId xmlns:p14="http://schemas.microsoft.com/office/powerpoint/2010/main" val="4181403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3" name="Picture 2" descr="A sign on the side of a road&#10;&#10;Description automatically generated with medium confidence">
            <a:extLst>
              <a:ext uri="{FF2B5EF4-FFF2-40B4-BE49-F238E27FC236}">
                <a16:creationId xmlns:a16="http://schemas.microsoft.com/office/drawing/2014/main" id="{A4410B3C-B856-1BAC-782C-260CDB5B9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224" y="336190"/>
            <a:ext cx="3615149" cy="3591573"/>
          </a:xfrm>
          <a:prstGeom prst="rect">
            <a:avLst/>
          </a:prstGeom>
        </p:spPr>
      </p:pic>
      <p:pic>
        <p:nvPicPr>
          <p:cNvPr id="10" name="Picture 9" descr="A picture containing person, tool&#10;&#10;Description automatically generated">
            <a:extLst>
              <a:ext uri="{FF2B5EF4-FFF2-40B4-BE49-F238E27FC236}">
                <a16:creationId xmlns:a16="http://schemas.microsoft.com/office/drawing/2014/main" id="{4156F787-C89B-9FEC-3187-7F273717D5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4684" y="312615"/>
            <a:ext cx="3053819" cy="4587869"/>
          </a:xfrm>
          <a:prstGeom prst="rect">
            <a:avLst/>
          </a:prstGeom>
        </p:spPr>
      </p:pic>
      <p:pic>
        <p:nvPicPr>
          <p:cNvPr id="11" name="Picture 10" descr="A picture containing person, wooden&#10;&#10;Description automatically generated">
            <a:extLst>
              <a:ext uri="{FF2B5EF4-FFF2-40B4-BE49-F238E27FC236}">
                <a16:creationId xmlns:a16="http://schemas.microsoft.com/office/drawing/2014/main" id="{E276D797-410E-11BE-2BDF-983D7C2802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4240" y="1255107"/>
            <a:ext cx="3318164" cy="4147705"/>
          </a:xfrm>
          <a:prstGeom prst="rect">
            <a:avLst/>
          </a:prstGeom>
        </p:spPr>
      </p:pic>
    </p:spTree>
    <p:extLst>
      <p:ext uri="{BB962C8B-B14F-4D97-AF65-F5344CB8AC3E}">
        <p14:creationId xmlns:p14="http://schemas.microsoft.com/office/powerpoint/2010/main" val="1714482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m_8399438843664701808AA0AD19A-E9B1-418D-AC67-52506E900D1D">
            <a:extLst>
              <a:ext uri="{FF2B5EF4-FFF2-40B4-BE49-F238E27FC236}">
                <a16:creationId xmlns:a16="http://schemas.microsoft.com/office/drawing/2014/main" id="{E02E8BB2-155D-B1D7-9F63-ECDEAD14CA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394" y="577695"/>
            <a:ext cx="6247405" cy="460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group of people holding a sign&#10;&#10;Description automatically generated with low confidence">
            <a:extLst>
              <a:ext uri="{FF2B5EF4-FFF2-40B4-BE49-F238E27FC236}">
                <a16:creationId xmlns:a16="http://schemas.microsoft.com/office/drawing/2014/main" id="{0A506FB0-5944-3634-A33C-1DD578E68A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618" y="1841042"/>
            <a:ext cx="4341288" cy="3720485"/>
          </a:xfrm>
          <a:prstGeom prst="rect">
            <a:avLst/>
          </a:prstGeom>
        </p:spPr>
      </p:pic>
      <p:pic>
        <p:nvPicPr>
          <p:cNvPr id="4" name="Picture 3">
            <a:extLst>
              <a:ext uri="{FF2B5EF4-FFF2-40B4-BE49-F238E27FC236}">
                <a16:creationId xmlns:a16="http://schemas.microsoft.com/office/drawing/2014/main" id="{F1C057A4-595C-8FC2-2D49-6FB2A571D2B2}"/>
              </a:ext>
            </a:extLst>
          </p:cNvPr>
          <p:cNvPicPr>
            <a:picLocks noChangeAspect="1"/>
          </p:cNvPicPr>
          <p:nvPr/>
        </p:nvPicPr>
        <p:blipFill>
          <a:blip r:embed="rId5"/>
          <a:stretch>
            <a:fillRect/>
          </a:stretch>
        </p:blipFill>
        <p:spPr>
          <a:xfrm>
            <a:off x="2325757" y="330766"/>
            <a:ext cx="5791540" cy="5492781"/>
          </a:xfrm>
          <a:prstGeom prst="rect">
            <a:avLst/>
          </a:prstGeom>
        </p:spPr>
      </p:pic>
      <p:pic>
        <p:nvPicPr>
          <p:cNvPr id="5" name="Picture 4">
            <a:extLst>
              <a:ext uri="{FF2B5EF4-FFF2-40B4-BE49-F238E27FC236}">
                <a16:creationId xmlns:a16="http://schemas.microsoft.com/office/drawing/2014/main" id="{E203B5AB-5F08-3D3F-6DDB-27A2D241D02C}"/>
              </a:ext>
            </a:extLst>
          </p:cNvPr>
          <p:cNvPicPr>
            <a:picLocks noChangeAspect="1"/>
          </p:cNvPicPr>
          <p:nvPr/>
        </p:nvPicPr>
        <p:blipFill>
          <a:blip r:embed="rId6"/>
          <a:stretch>
            <a:fillRect/>
          </a:stretch>
        </p:blipFill>
        <p:spPr>
          <a:xfrm>
            <a:off x="2624516" y="69417"/>
            <a:ext cx="5492781" cy="5492781"/>
          </a:xfrm>
          <a:prstGeom prst="rect">
            <a:avLst/>
          </a:prstGeom>
        </p:spPr>
      </p:pic>
      <p:pic>
        <p:nvPicPr>
          <p:cNvPr id="6" name="Picture 5">
            <a:extLst>
              <a:ext uri="{FF2B5EF4-FFF2-40B4-BE49-F238E27FC236}">
                <a16:creationId xmlns:a16="http://schemas.microsoft.com/office/drawing/2014/main" id="{6FD2573E-8D35-A2D6-E03B-B5AEE9D308B7}"/>
              </a:ext>
            </a:extLst>
          </p:cNvPr>
          <p:cNvPicPr>
            <a:picLocks noChangeAspect="1"/>
          </p:cNvPicPr>
          <p:nvPr/>
        </p:nvPicPr>
        <p:blipFill>
          <a:blip r:embed="rId7"/>
          <a:stretch>
            <a:fillRect/>
          </a:stretch>
        </p:blipFill>
        <p:spPr>
          <a:xfrm>
            <a:off x="7235591" y="330767"/>
            <a:ext cx="4803014" cy="4803014"/>
          </a:xfrm>
          <a:prstGeom prst="rect">
            <a:avLst/>
          </a:prstGeom>
        </p:spPr>
      </p:pic>
    </p:spTree>
    <p:extLst>
      <p:ext uri="{BB962C8B-B14F-4D97-AF65-F5344CB8AC3E}">
        <p14:creationId xmlns:p14="http://schemas.microsoft.com/office/powerpoint/2010/main" val="145478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4495</TotalTime>
  <Words>4757</Words>
  <Application>Microsoft Macintosh PowerPoint</Application>
  <PresentationFormat>Widescreen</PresentationFormat>
  <Paragraphs>446</Paragraphs>
  <Slides>34</Slides>
  <Notes>30</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34</vt:i4>
      </vt:variant>
    </vt:vector>
  </HeadingPairs>
  <TitlesOfParts>
    <vt:vector size="54" baseType="lpstr">
      <vt:lpstr>Aptos</vt:lpstr>
      <vt:lpstr>Aptos Display</vt:lpstr>
      <vt:lpstr>Arial</vt:lpstr>
      <vt:lpstr>Arial (body)</vt:lpstr>
      <vt:lpstr>Arial Black</vt:lpstr>
      <vt:lpstr>Arial Narrow</vt:lpstr>
      <vt:lpstr>Calibri</vt:lpstr>
      <vt:lpstr>Corbel</vt:lpstr>
      <vt:lpstr>Georgia</vt:lpstr>
      <vt:lpstr>Gill Sans MT</vt:lpstr>
      <vt:lpstr>Helvetica</vt:lpstr>
      <vt:lpstr>Open Sans</vt:lpstr>
      <vt:lpstr>Sentinel</vt:lpstr>
      <vt:lpstr>Symbol</vt:lpstr>
      <vt:lpstr>Times New Roman</vt:lpstr>
      <vt:lpstr>Wingdings</vt:lpstr>
      <vt:lpstr>Office Theme</vt:lpstr>
      <vt:lpstr>6_Office Theme</vt:lpstr>
      <vt:lpstr>2_Custom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Seven Areas of Focus</vt:lpstr>
      <vt:lpstr>PowerPoint Presentation</vt:lpstr>
      <vt:lpstr>PowerPoint Presentation</vt:lpstr>
      <vt:lpstr>PowerPoint Presentation</vt:lpstr>
      <vt:lpstr>2022-23 GRANT 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Rotary Foundation </vt:lpstr>
      <vt:lpstr>PowerPoint Presentation</vt:lpstr>
      <vt:lpstr>Individual recognition</vt:lpstr>
      <vt:lpstr>PowerPoint Presentation</vt:lpstr>
      <vt:lpstr>PowerPoint Presentation</vt:lpstr>
      <vt:lpstr>PowerPoint Presentation</vt:lpstr>
      <vt:lpstr>PowerPoint Presentation</vt:lpstr>
      <vt:lpstr>PowerPoint Presentation</vt:lpstr>
      <vt:lpstr>Club recognition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Pietrusinski, Jill</dc:creator>
  <cp:lastModifiedBy>Jane Roush</cp:lastModifiedBy>
  <cp:revision>79</cp:revision>
  <cp:lastPrinted>2024-06-11T01:05:10Z</cp:lastPrinted>
  <dcterms:created xsi:type="dcterms:W3CDTF">2024-05-13T02:34:54Z</dcterms:created>
  <dcterms:modified xsi:type="dcterms:W3CDTF">2024-10-22T01:15:55Z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2024-04-25T00:00:00Z</vt:filetime>
  </property>
  <property fmtid="{D5CDD505-2E9C-101B-9397-08002B2CF9AE}" pid="3" name="Creator">
    <vt:lpwstr>Microsoft® PowerPoint® for Microsoft 365</vt:lpwstr>
  </property>
  <property fmtid="{D5CDD505-2E9C-101B-9397-08002B2CF9AE}" pid="4" name="LastSaved">
    <vt:filetime>2024-05-13T00:00:00Z</vt:filetime>
  </property>
  <property fmtid="{D5CDD505-2E9C-101B-9397-08002B2CF9AE}" pid="5" name="Producer">
    <vt:lpwstr>Microsoft® PowerPoint® for Microsoft 365</vt:lpwstr>
  </property>
</Properties>
</file>