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theme/theme8.xml" ContentType="application/vnd.openxmlformats-officedocument.them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notesSlides/notesSlide13.xml" ContentType="application/vnd.openxmlformats-officedocument.presentationml.notesSlide+xml"/>
  <Override PartName="/ppt/slideLayouts/slideLayout60.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Default Extension="fntdata" ContentType="application/x-fontdata"/>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slideLayouts/slideLayout64.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Masters/slideMaster3.xml" ContentType="application/vnd.openxmlformats-officedocument.presentationml.slideMaster+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66.xml" ContentType="application/vnd.openxmlformats-officedocument.presentationml.slideLayout+xml"/>
  <Default Extension="tiff" ContentType="image/tiff"/>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slideLayouts/slideLayout61.xml" ContentType="application/vnd.openxmlformats-officedocument.presentationml.slideLayout+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slideLayouts/slideLayout62.xml" ContentType="application/vnd.openxmlformats-officedocument.presentationml.slideLayout+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49.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notesSlides/notesSlide16.xml" ContentType="application/vnd.openxmlformats-officedocument.presentationml.notesSlide+xml"/>
  <Override PartName="/ppt/slideLayouts/slideLayout63.xml" ContentType="application/vnd.openxmlformats-officedocument.presentationml.slideLayout+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10.xml" ContentType="application/vnd.openxmlformats-officedocument.presentationml.slide+xml"/>
  <Override PartName="/ppt/theme/theme4.xml" ContentType="application/vnd.openxmlformats-officedocument.theme+xml"/>
  <Override PartName="/ppt/slideLayouts/slideLayout27.xml" ContentType="application/vnd.openxmlformats-officedocument.presentationml.slideLayout+xml"/>
  <Override PartName="/ppt/slideLayouts/slideLayout46.xml" ContentType="application/vnd.openxmlformats-officedocument.presentationml.slideLayout+xml"/>
  <Override PartName="/ppt/slideLayouts/slideLayout65.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embedTrueTypeFonts="1">
  <p:sldMasterIdLst>
    <p:sldMasterId id="2147483648" r:id="rId1"/>
    <p:sldMasterId id="2147483649" r:id="rId2"/>
    <p:sldMasterId id="2147483672" r:id="rId3"/>
    <p:sldMasterId id="2147484531" r:id="rId4"/>
    <p:sldMasterId id="2147484543" r:id="rId5"/>
    <p:sldMasterId id="2147484555" r:id="rId6"/>
  </p:sldMasterIdLst>
  <p:notesMasterIdLst>
    <p:notesMasterId r:id="rId27"/>
  </p:notesMasterIdLst>
  <p:handoutMasterIdLst>
    <p:handoutMasterId r:id="rId28"/>
  </p:handoutMasterIdLst>
  <p:sldIdLst>
    <p:sldId id="922" r:id="rId7"/>
    <p:sldId id="938" r:id="rId8"/>
    <p:sldId id="925" r:id="rId9"/>
    <p:sldId id="926" r:id="rId10"/>
    <p:sldId id="934" r:id="rId11"/>
    <p:sldId id="714" r:id="rId12"/>
    <p:sldId id="924" r:id="rId13"/>
    <p:sldId id="927" r:id="rId14"/>
    <p:sldId id="931" r:id="rId15"/>
    <p:sldId id="932" r:id="rId16"/>
    <p:sldId id="928" r:id="rId17"/>
    <p:sldId id="933" r:id="rId18"/>
    <p:sldId id="929" r:id="rId19"/>
    <p:sldId id="935" r:id="rId20"/>
    <p:sldId id="936" r:id="rId21"/>
    <p:sldId id="872" r:id="rId22"/>
    <p:sldId id="937" r:id="rId23"/>
    <p:sldId id="891" r:id="rId24"/>
    <p:sldId id="930" r:id="rId25"/>
    <p:sldId id="543" r:id="rId26"/>
  </p:sldIdLst>
  <p:sldSz cx="9144000" cy="6858000" type="screen4x3"/>
  <p:notesSz cx="7010400" cy="9296400"/>
  <p:embeddedFontLst>
    <p:embeddedFont>
      <p:font typeface="Calibri"/>
      <p:regular r:id="rId29"/>
      <p:bold r:id="rId30"/>
      <p:italic r:id="rId31"/>
      <p:boldItalic r:id="rId32"/>
    </p:embeddedFont>
    <p:embeddedFont>
      <p:font typeface="Arial Narrow"/>
      <p:regular r:id="rId33"/>
      <p:bold r:id="rId34"/>
      <p:italic r:id="rId35"/>
      <p:boldItalic r:id="rId36"/>
    </p:embeddedFont>
    <p:embeddedFont>
      <p:font typeface="Lucida Sans Unicode"/>
      <p:regular r:id="rId37"/>
    </p:embeddedFont>
    <p:embeddedFont>
      <p:font typeface="Wingdings 3" charset="2"/>
      <p:regular r:id="rId38"/>
    </p:embeddedFont>
    <p:embeddedFont>
      <p:font typeface="Verdana"/>
      <p:regular r:id="rId39"/>
      <p:bold r:id="rId40"/>
      <p:italic r:id="rId41"/>
      <p:boldItalic r:id="rId42"/>
    </p:embeddedFont>
    <p:embeddedFont>
      <p:font typeface="Wingdings 2" charset="2"/>
      <p:regular r:id="rId43"/>
    </p:embeddedFont>
    <p:embeddedFont>
      <p:font typeface="Trebuchet MS"/>
      <p:regular r:id="rId44"/>
      <p:bold r:id="rId45"/>
      <p:italic r:id="rId46"/>
      <p:boldItalic r:id="rId47"/>
    </p:embeddedFont>
  </p:embeddedFontLst>
  <p:defaultTextStyle>
    <a:defPPr>
      <a:defRPr lang="en-US"/>
    </a:defPPr>
    <a:lvl1pPr algn="l" rtl="0" fontAlgn="base">
      <a:spcBef>
        <a:spcPct val="0"/>
      </a:spcBef>
      <a:spcAft>
        <a:spcPct val="0"/>
      </a:spcAft>
      <a:defRPr sz="2600" kern="1200">
        <a:solidFill>
          <a:schemeClr val="tx1"/>
        </a:solidFill>
        <a:latin typeface="Arial" charset="0"/>
        <a:ea typeface="+mn-ea"/>
        <a:cs typeface="Arial" charset="0"/>
      </a:defRPr>
    </a:lvl1pPr>
    <a:lvl2pPr marL="457200" algn="l" rtl="0" fontAlgn="base">
      <a:spcBef>
        <a:spcPct val="0"/>
      </a:spcBef>
      <a:spcAft>
        <a:spcPct val="0"/>
      </a:spcAft>
      <a:defRPr sz="2600" kern="1200">
        <a:solidFill>
          <a:schemeClr val="tx1"/>
        </a:solidFill>
        <a:latin typeface="Arial" charset="0"/>
        <a:ea typeface="+mn-ea"/>
        <a:cs typeface="Arial" charset="0"/>
      </a:defRPr>
    </a:lvl2pPr>
    <a:lvl3pPr marL="914400" algn="l" rtl="0" fontAlgn="base">
      <a:spcBef>
        <a:spcPct val="0"/>
      </a:spcBef>
      <a:spcAft>
        <a:spcPct val="0"/>
      </a:spcAft>
      <a:defRPr sz="2600" kern="1200">
        <a:solidFill>
          <a:schemeClr val="tx1"/>
        </a:solidFill>
        <a:latin typeface="Arial" charset="0"/>
        <a:ea typeface="+mn-ea"/>
        <a:cs typeface="Arial" charset="0"/>
      </a:defRPr>
    </a:lvl3pPr>
    <a:lvl4pPr marL="1371600" algn="l" rtl="0" fontAlgn="base">
      <a:spcBef>
        <a:spcPct val="0"/>
      </a:spcBef>
      <a:spcAft>
        <a:spcPct val="0"/>
      </a:spcAft>
      <a:defRPr sz="2600" kern="1200">
        <a:solidFill>
          <a:schemeClr val="tx1"/>
        </a:solidFill>
        <a:latin typeface="Arial" charset="0"/>
        <a:ea typeface="+mn-ea"/>
        <a:cs typeface="Arial" charset="0"/>
      </a:defRPr>
    </a:lvl4pPr>
    <a:lvl5pPr marL="1828800" algn="l"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8080"/>
    <a:srgbClr val="9D65A5"/>
    <a:srgbClr val="333333"/>
    <a:srgbClr val="C0C0C0"/>
    <a:srgbClr val="AABA82"/>
    <a:srgbClr val="EA7D56"/>
    <a:srgbClr val="FF9933"/>
    <a:srgbClr val="B9C7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7221" autoAdjust="0"/>
    <p:restoredTop sz="94840" autoAdjust="0"/>
  </p:normalViewPr>
  <p:slideViewPr>
    <p:cSldViewPr snapToGrid="0">
      <p:cViewPr varScale="1">
        <p:scale>
          <a:sx n="121" d="100"/>
          <a:sy n="121" d="100"/>
        </p:scale>
        <p:origin x="-1352" y="-112"/>
      </p:cViewPr>
      <p:guideLst>
        <p:guide orient="horz" pos="577"/>
        <p:guide orient="horz" pos="1515"/>
        <p:guide orient="horz" pos="663"/>
        <p:guide orient="horz" pos="1837"/>
        <p:guide orient="horz" pos="3811"/>
        <p:guide orient="horz" pos="2148"/>
        <p:guide pos="2062"/>
        <p:guide pos="2881"/>
        <p:guide pos="2056"/>
        <p:guide pos="2058"/>
        <p:guide pos="2505"/>
        <p:guide pos="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84" y="354"/>
      </p:cViewPr>
      <p:guideLst>
        <p:guide orient="horz" pos="2910"/>
        <p:guide pos="2208"/>
      </p:guideLst>
    </p:cSldViewPr>
  </p:notesViewPr>
  <p:gridSpacing cx="58989913" cy="58989913"/>
</p:viewPr>
</file>

<file path=ppt/_rels/presentation.xml.rels><?xml version="1.0" encoding="UTF-8" standalone="yes"?>
<Relationships xmlns="http://schemas.openxmlformats.org/package/2006/relationships"><Relationship Id="rId46" Type="http://schemas.openxmlformats.org/officeDocument/2006/relationships/font" Target="fonts/font18.fntdata"/><Relationship Id="rId47" Type="http://schemas.openxmlformats.org/officeDocument/2006/relationships/font" Target="fonts/font19.fntdata"/><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font" Target="fonts/font1.fntdata"/><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font" Target="fonts/font2.fntdata"/><Relationship Id="rId31" Type="http://schemas.openxmlformats.org/officeDocument/2006/relationships/font" Target="fonts/font3.fntdata"/><Relationship Id="rId32" Type="http://schemas.openxmlformats.org/officeDocument/2006/relationships/font" Target="fonts/font4.fntdata"/><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font" Target="fonts/font5.fntdata"/><Relationship Id="rId34" Type="http://schemas.openxmlformats.org/officeDocument/2006/relationships/font" Target="fonts/font6.fntdata"/><Relationship Id="rId35" Type="http://schemas.openxmlformats.org/officeDocument/2006/relationships/font" Target="fonts/font7.fntdata"/><Relationship Id="rId36" Type="http://schemas.openxmlformats.org/officeDocument/2006/relationships/font" Target="fonts/font8.fntdata"/><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font" Target="fonts/font9.fntdata"/><Relationship Id="rId38" Type="http://schemas.openxmlformats.org/officeDocument/2006/relationships/font" Target="fonts/font10.fntdata"/><Relationship Id="rId39" Type="http://schemas.openxmlformats.org/officeDocument/2006/relationships/font" Target="fonts/font11.fntdata"/><Relationship Id="rId40" Type="http://schemas.openxmlformats.org/officeDocument/2006/relationships/font" Target="fonts/font12.fntdata"/><Relationship Id="rId41" Type="http://schemas.openxmlformats.org/officeDocument/2006/relationships/font" Target="fonts/font13.fntdata"/><Relationship Id="rId42" Type="http://schemas.openxmlformats.org/officeDocument/2006/relationships/font" Target="fonts/font14.fntdata"/><Relationship Id="rId43" Type="http://schemas.openxmlformats.org/officeDocument/2006/relationships/font" Target="fonts/font15.fntdata"/><Relationship Id="rId44" Type="http://schemas.openxmlformats.org/officeDocument/2006/relationships/font" Target="fonts/font16.fntdata"/><Relationship Id="rId45"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579"/>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l" defTabSz="928057" eaLnBrk="0" hangingPunct="0">
              <a:lnSpc>
                <a:spcPct val="100000"/>
              </a:lnSpc>
              <a:spcBef>
                <a:spcPct val="0"/>
              </a:spcBef>
              <a:defRPr sz="1200">
                <a:effectLst/>
                <a:latin typeface="Times New Roman" pitchFamily="18" charset="0"/>
                <a:cs typeface="+mn-cs"/>
              </a:defRPr>
            </a:lvl1pPr>
          </a:lstStyle>
          <a:p>
            <a:pPr>
              <a:defRPr/>
            </a:pPr>
            <a:endParaRPr lang="en-US" altLang="en-US" dirty="0"/>
          </a:p>
        </p:txBody>
      </p:sp>
      <p:sp>
        <p:nvSpPr>
          <p:cNvPr id="3075" name="Rectangle 3"/>
          <p:cNvSpPr>
            <a:spLocks noGrp="1" noChangeArrowheads="1"/>
          </p:cNvSpPr>
          <p:nvPr>
            <p:ph type="dt" sz="quarter" idx="1"/>
          </p:nvPr>
        </p:nvSpPr>
        <p:spPr bwMode="auto">
          <a:xfrm>
            <a:off x="3972560" y="0"/>
            <a:ext cx="3037840" cy="464579"/>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057" eaLnBrk="0" hangingPunct="0">
              <a:lnSpc>
                <a:spcPct val="100000"/>
              </a:lnSpc>
              <a:spcBef>
                <a:spcPct val="0"/>
              </a:spcBef>
              <a:defRPr sz="1200">
                <a:effectLst/>
                <a:latin typeface="Times New Roman" pitchFamily="18" charset="0"/>
                <a:cs typeface="+mn-cs"/>
              </a:defRPr>
            </a:lvl1pPr>
          </a:lstStyle>
          <a:p>
            <a:pPr>
              <a:defRPr/>
            </a:pPr>
            <a:endParaRPr lang="en-US" altLang="en-US" dirty="0"/>
          </a:p>
        </p:txBody>
      </p:sp>
      <p:sp>
        <p:nvSpPr>
          <p:cNvPr id="3076" name="Rectangle 4"/>
          <p:cNvSpPr>
            <a:spLocks noGrp="1" noChangeArrowheads="1"/>
          </p:cNvSpPr>
          <p:nvPr>
            <p:ph type="ftr" sz="quarter" idx="2"/>
          </p:nvPr>
        </p:nvSpPr>
        <p:spPr bwMode="auto">
          <a:xfrm>
            <a:off x="0" y="8831821"/>
            <a:ext cx="3037840" cy="464579"/>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l" defTabSz="928057" eaLnBrk="0" hangingPunct="0">
              <a:lnSpc>
                <a:spcPct val="100000"/>
              </a:lnSpc>
              <a:spcBef>
                <a:spcPct val="0"/>
              </a:spcBef>
              <a:defRPr sz="1200">
                <a:effectLst/>
                <a:latin typeface="Times New Roman" pitchFamily="18" charset="0"/>
                <a:cs typeface="+mn-cs"/>
              </a:defRPr>
            </a:lvl1pPr>
          </a:lstStyle>
          <a:p>
            <a:pPr>
              <a:defRPr/>
            </a:pPr>
            <a:endParaRPr lang="en-US" altLang="en-US" dirty="0"/>
          </a:p>
        </p:txBody>
      </p:sp>
      <p:sp>
        <p:nvSpPr>
          <p:cNvPr id="3077" name="Rectangle 5"/>
          <p:cNvSpPr>
            <a:spLocks noGrp="1" noChangeArrowheads="1"/>
          </p:cNvSpPr>
          <p:nvPr>
            <p:ph type="sldNum" sz="quarter" idx="3"/>
          </p:nvPr>
        </p:nvSpPr>
        <p:spPr bwMode="auto">
          <a:xfrm>
            <a:off x="3972560" y="8831821"/>
            <a:ext cx="3037840" cy="464579"/>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057" eaLnBrk="0" hangingPunct="0">
              <a:lnSpc>
                <a:spcPct val="100000"/>
              </a:lnSpc>
              <a:spcBef>
                <a:spcPct val="0"/>
              </a:spcBef>
              <a:defRPr sz="800">
                <a:effectLst/>
                <a:latin typeface="Times New Roman" pitchFamily="18" charset="0"/>
                <a:cs typeface="+mn-cs"/>
              </a:defRPr>
            </a:lvl1pPr>
          </a:lstStyle>
          <a:p>
            <a:pPr>
              <a:defRPr/>
            </a:pPr>
            <a:fld id="{C50A4C13-7B20-4EA5-8690-769DCC4A9E9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579"/>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l" defTabSz="928057" eaLnBrk="0" hangingPunct="0">
              <a:lnSpc>
                <a:spcPct val="100000"/>
              </a:lnSpc>
              <a:spcBef>
                <a:spcPct val="0"/>
              </a:spcBef>
              <a:defRPr sz="1200">
                <a:effectLst/>
                <a:latin typeface="Times New Roman" pitchFamily="18" charset="0"/>
                <a:cs typeface="+mn-cs"/>
              </a:defRPr>
            </a:lvl1pPr>
          </a:lstStyle>
          <a:p>
            <a:pPr>
              <a:defRPr/>
            </a:pPr>
            <a:endParaRPr lang="en-US" altLang="en-US" dirty="0"/>
          </a:p>
        </p:txBody>
      </p:sp>
      <p:sp>
        <p:nvSpPr>
          <p:cNvPr id="5123" name="Rectangle 3"/>
          <p:cNvSpPr>
            <a:spLocks noGrp="1" noChangeArrowheads="1"/>
          </p:cNvSpPr>
          <p:nvPr>
            <p:ph type="dt" idx="1"/>
          </p:nvPr>
        </p:nvSpPr>
        <p:spPr bwMode="auto">
          <a:xfrm>
            <a:off x="3972560" y="0"/>
            <a:ext cx="3037840" cy="464579"/>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057" eaLnBrk="0" hangingPunct="0">
              <a:lnSpc>
                <a:spcPct val="100000"/>
              </a:lnSpc>
              <a:spcBef>
                <a:spcPct val="0"/>
              </a:spcBef>
              <a:defRPr sz="1200">
                <a:effectLst/>
                <a:latin typeface="Times New Roman" pitchFamily="18" charset="0"/>
                <a:cs typeface="+mn-cs"/>
              </a:defRPr>
            </a:lvl1pPr>
          </a:lstStyle>
          <a:p>
            <a:pPr>
              <a:defRPr/>
            </a:pPr>
            <a:endParaRPr lang="en-US" altLang="en-US" dirty="0"/>
          </a:p>
        </p:txBody>
      </p:sp>
      <p:sp>
        <p:nvSpPr>
          <p:cNvPr id="28676" name="Rectangle 4"/>
          <p:cNvSpPr>
            <a:spLocks noGrp="1" noRot="1" noChangeAspect="1" noChangeArrowheads="1" noTextEdit="1"/>
          </p:cNvSpPr>
          <p:nvPr>
            <p:ph type="sldImg" idx="2"/>
          </p:nvPr>
        </p:nvSpPr>
        <p:spPr bwMode="auto">
          <a:xfrm>
            <a:off x="1179513" y="695325"/>
            <a:ext cx="4652962" cy="34893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90507" y="4415911"/>
            <a:ext cx="4829387" cy="4184424"/>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ltLang="en-US" noProof="0" smtClean="0"/>
              <a:t>Click to edit Master text styles</a:t>
            </a:r>
          </a:p>
        </p:txBody>
      </p:sp>
      <p:sp>
        <p:nvSpPr>
          <p:cNvPr id="5126" name="Rectangle 6"/>
          <p:cNvSpPr>
            <a:spLocks noGrp="1" noChangeArrowheads="1"/>
          </p:cNvSpPr>
          <p:nvPr>
            <p:ph type="ftr" sz="quarter" idx="4"/>
          </p:nvPr>
        </p:nvSpPr>
        <p:spPr bwMode="auto">
          <a:xfrm>
            <a:off x="0" y="8831821"/>
            <a:ext cx="3037840" cy="464579"/>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l" defTabSz="928057" eaLnBrk="0" hangingPunct="0">
              <a:lnSpc>
                <a:spcPct val="100000"/>
              </a:lnSpc>
              <a:spcBef>
                <a:spcPct val="0"/>
              </a:spcBef>
              <a:defRPr sz="1200">
                <a:effectLst/>
                <a:latin typeface="Times New Roman" pitchFamily="18" charset="0"/>
                <a:cs typeface="+mn-cs"/>
              </a:defRPr>
            </a:lvl1pPr>
          </a:lstStyle>
          <a:p>
            <a:pPr>
              <a:defRPr/>
            </a:pPr>
            <a:endParaRPr lang="en-US" altLang="en-US" dirty="0"/>
          </a:p>
        </p:txBody>
      </p:sp>
      <p:sp>
        <p:nvSpPr>
          <p:cNvPr id="5127" name="Rectangle 7"/>
          <p:cNvSpPr>
            <a:spLocks noGrp="1" noChangeArrowheads="1"/>
          </p:cNvSpPr>
          <p:nvPr>
            <p:ph type="sldNum" sz="quarter" idx="5"/>
          </p:nvPr>
        </p:nvSpPr>
        <p:spPr bwMode="auto">
          <a:xfrm>
            <a:off x="3972560" y="8831821"/>
            <a:ext cx="3037840" cy="464579"/>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057" eaLnBrk="0" hangingPunct="0">
              <a:lnSpc>
                <a:spcPct val="100000"/>
              </a:lnSpc>
              <a:spcBef>
                <a:spcPct val="0"/>
              </a:spcBef>
              <a:defRPr sz="800">
                <a:effectLst/>
                <a:latin typeface="Times New Roman" pitchFamily="18" charset="0"/>
                <a:cs typeface="+mn-cs"/>
              </a:defRPr>
            </a:lvl1pPr>
          </a:lstStyle>
          <a:p>
            <a:pPr>
              <a:defRPr/>
            </a:pPr>
            <a:fld id="{23B00EAA-1226-4F47-99F0-A4C2B42549B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marL="114300" indent="-11430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1pPr>
    <a:lvl2pPr marL="742950" indent="-28575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xfrm>
            <a:off x="710777" y="4415911"/>
            <a:ext cx="5890683" cy="4184424"/>
          </a:xfrm>
          <a:noFill/>
          <a:ln/>
        </p:spPr>
        <p:txBody>
          <a:bodyPr/>
          <a:lstStyle/>
          <a:p>
            <a:pPr>
              <a:buFontTx/>
              <a:buChar char="•"/>
            </a:pPr>
            <a:r>
              <a:rPr lang="en-US" sz="1200" dirty="0" smtClean="0"/>
              <a:t>Today I will try to provide you with an overview of the Community Foundation:</a:t>
            </a:r>
          </a:p>
          <a:p>
            <a:pPr lvl="1">
              <a:buFontTx/>
              <a:buChar char="•"/>
            </a:pPr>
            <a:r>
              <a:rPr lang="en-US" sz="1200" dirty="0" smtClean="0"/>
              <a:t>Last time I was up here was March of 2010 – we covered the basics</a:t>
            </a:r>
          </a:p>
          <a:p>
            <a:pPr lvl="1">
              <a:buFontTx/>
              <a:buChar char="•"/>
            </a:pPr>
            <a:r>
              <a:rPr lang="en-US" sz="1200" dirty="0" smtClean="0"/>
              <a:t>I get it a little better now, so I’ll try to give you an update and take any questions</a:t>
            </a:r>
          </a:p>
          <a:p>
            <a:pPr>
              <a:buFontTx/>
              <a:buChar char="•"/>
            </a:pPr>
            <a:endParaRPr lang="en-US" sz="1200" dirty="0" smtClean="0"/>
          </a:p>
          <a:p>
            <a:pPr>
              <a:buFontTx/>
              <a:buChar char="•"/>
            </a:pPr>
            <a:r>
              <a:rPr lang="en-US" sz="1200" dirty="0" smtClean="0"/>
              <a:t>Since the last time we chatted</a:t>
            </a:r>
          </a:p>
          <a:p>
            <a:pPr lvl="1">
              <a:buFontTx/>
              <a:buChar char="•"/>
            </a:pPr>
            <a:r>
              <a:rPr lang="en-US" dirty="0" smtClean="0"/>
              <a:t>Met hundreds of people</a:t>
            </a:r>
          </a:p>
          <a:p>
            <a:pPr lvl="1">
              <a:buFontTx/>
              <a:buChar char="•"/>
            </a:pPr>
            <a:r>
              <a:rPr lang="en-US" dirty="0" smtClean="0"/>
              <a:t>Hired new auditing and investment management firms</a:t>
            </a:r>
          </a:p>
          <a:p>
            <a:pPr lvl="1">
              <a:buFontTx/>
              <a:buChar char="•"/>
            </a:pPr>
            <a:r>
              <a:rPr lang="en-US" dirty="0" smtClean="0"/>
              <a:t>Offered our first request for proposals for targeted grants</a:t>
            </a:r>
          </a:p>
          <a:p>
            <a:pPr lvl="1">
              <a:buFontTx/>
              <a:buChar char="•"/>
            </a:pPr>
            <a:r>
              <a:rPr lang="en-US" dirty="0" smtClean="0"/>
              <a:t>Offered a matching campaign for agency endowments</a:t>
            </a:r>
          </a:p>
          <a:p>
            <a:pPr lvl="1">
              <a:buFontTx/>
              <a:buChar char="•"/>
            </a:pPr>
            <a:r>
              <a:rPr lang="en-US" dirty="0" smtClean="0"/>
              <a:t>Time to be involved in our Rotary board,  along with the RYLA and Rotary Scholarship programs this year</a:t>
            </a:r>
          </a:p>
        </p:txBody>
      </p:sp>
      <p:sp>
        <p:nvSpPr>
          <p:cNvPr id="52228" name="Slide Number Placeholder 3"/>
          <p:cNvSpPr>
            <a:spLocks noGrp="1"/>
          </p:cNvSpPr>
          <p:nvPr>
            <p:ph type="sldNum" sz="quarter" idx="5"/>
          </p:nvPr>
        </p:nvSpPr>
        <p:spPr/>
        <p:txBody>
          <a:bodyPr/>
          <a:lstStyle/>
          <a:p>
            <a:pPr>
              <a:defRPr/>
            </a:pPr>
            <a:fld id="{EF775351-4878-4313-A292-A545AF8E4A2C}" type="slidenum">
              <a:rPr lang="en-US" altLang="en-US" smtClean="0"/>
              <a:pPr>
                <a:defRPr/>
              </a:pPr>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early 2010 our board started having discussions about how we might continue to be the go-to place for small capital grants through our grant application process, but is there something we can target that would really make a big difference in our community?</a:t>
            </a:r>
          </a:p>
          <a:p>
            <a:r>
              <a:rPr lang="en-US" dirty="0" smtClean="0"/>
              <a:t>So we asked and answered the questions about where our grant dollars go, who else is making grants in the community and what are our greatest unmet needs.</a:t>
            </a:r>
          </a:p>
          <a:p>
            <a:r>
              <a:rPr lang="en-US" dirty="0" smtClean="0"/>
              <a:t>We solicited input from as many stakeholders as we could, including a web-based community needs survey.</a:t>
            </a:r>
            <a:endParaRPr lang="en-US"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results of that survey – Children and education are our top community </a:t>
            </a:r>
            <a:r>
              <a:rPr lang="en-US" dirty="0" err="1" smtClean="0"/>
              <a:t>proirities</a:t>
            </a:r>
            <a:r>
              <a:rPr lang="en-US" dirty="0" smtClean="0"/>
              <a:t>.</a:t>
            </a:r>
            <a:endParaRPr lang="en-US" dirty="0"/>
          </a:p>
        </p:txBody>
      </p:sp>
      <p:sp>
        <p:nvSpPr>
          <p:cNvPr id="4" name="Slide Number Placeholder 3"/>
          <p:cNvSpPr>
            <a:spLocks noGrp="1"/>
          </p:cNvSpPr>
          <p:nvPr>
            <p:ph type="sldNum" sz="quarter" idx="10"/>
          </p:nvPr>
        </p:nvSpPr>
        <p:spPr/>
        <p:txBody>
          <a:bodyPr/>
          <a:lstStyle/>
          <a:p>
            <a:fld id="{CA264D4B-25E2-4B55-8783-505D77A389A2}"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our survey and solicited input, it became clear that our kids are our priority.  Teen pregnancy, substance abuse and gang involvement were identified as the symptoms that were causing our young people to fail or drop out of school.</a:t>
            </a:r>
          </a:p>
          <a:p>
            <a:endParaRPr lang="en-US" dirty="0" smtClean="0"/>
          </a:p>
          <a:p>
            <a:r>
              <a:rPr lang="en-US" dirty="0" smtClean="0"/>
              <a:t>So we asked for proposals that would attack the root causes of these big 3 problems with the desired outcome to provide </a:t>
            </a:r>
            <a:r>
              <a:rPr lang="en-US" dirty="0" err="1" smtClean="0"/>
              <a:t>opportunites</a:t>
            </a:r>
            <a:r>
              <a:rPr lang="en-US" dirty="0" smtClean="0"/>
              <a:t> for students.  Hopefully they would seize these opportunities that would lead to higher graduation rates and self-confidence.</a:t>
            </a:r>
            <a:endParaRPr lang="en-US"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received four excellent proposals and made these awards in July of last year.</a:t>
            </a:r>
          </a:p>
          <a:p>
            <a:r>
              <a:rPr lang="en-US" sz="1800" dirty="0" smtClean="0"/>
              <a:t>Oakland HS opened last August and provides comprehensive, rigorous secondary educational </a:t>
            </a:r>
            <a:r>
              <a:rPr lang="en-US" sz="1800" dirty="0" err="1" smtClean="0"/>
              <a:t>opportunties</a:t>
            </a:r>
            <a:r>
              <a:rPr lang="en-US" sz="1800" dirty="0" smtClean="0"/>
              <a:t> and relevant community experiences that will prepare students for work, active citizenship, and post secondary endeavors. </a:t>
            </a:r>
            <a:br>
              <a:rPr lang="en-US" sz="1800" dirty="0" smtClean="0"/>
            </a:br>
            <a:r>
              <a:rPr lang="en-US" sz="1800" dirty="0" smtClean="0"/>
              <a:t/>
            </a:r>
            <a:br>
              <a:rPr lang="en-US" sz="1800" dirty="0" smtClean="0"/>
            </a:br>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Here is a quick recap of our grants over the last five years, with blue being from our discretionary funds and red from designated and donor-advised funds.  As you can see, we have fully recovered from the 2008-09 market volatility AND we did not stop making grants during the downturn.</a:t>
            </a:r>
          </a:p>
          <a:p>
            <a:endParaRPr lang="en-US" sz="1800" dirty="0" smtClean="0"/>
          </a:p>
          <a:p>
            <a:r>
              <a:rPr lang="en-US" sz="1800" dirty="0" smtClean="0"/>
              <a:t>The compound annual growth rate of our grantmaking is 3.2% over the five-year period.  Inflation has averaged 2.41% over that timeframe, so we are keeping up with inflation in getting grant dollars out to area organizations.  </a:t>
            </a:r>
          </a:p>
          <a:p>
            <a:endParaRPr lang="en-US" sz="1800"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saw earlier that our community puts a high value on support for children and youth.  Adding up the 3 categories of Children/Youth, Education and Health, which effects most families, 69% of our grantmaking has gone to those categories.</a:t>
            </a:r>
          </a:p>
          <a:p>
            <a:endParaRPr lang="en-US" sz="1800" dirty="0" smtClean="0"/>
          </a:p>
          <a:p>
            <a:r>
              <a:rPr lang="en-US" sz="1800" dirty="0" smtClean="0"/>
              <a:t>But, we also value Arts &amp; Cultural activities, a safe and enjoyable environment and a growing awareness and importance for diversity in our relationships and experiences.</a:t>
            </a:r>
            <a:endParaRPr lang="en-US" sz="1800"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DB8A3B4F-10BD-4827-9630-C6AC4FAB524D}" type="slidenum">
              <a:rPr lang="en-US" altLang="en-US" smtClean="0"/>
              <a:pPr>
                <a:defRPr/>
              </a:pPr>
              <a:t>16</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1400" dirty="0" smtClean="0"/>
              <a:t>Let me show you some specific examples of how DISCRETIONARY donor grants touch our community. </a:t>
            </a:r>
          </a:p>
          <a:p>
            <a:r>
              <a:rPr lang="en-US" sz="1400" dirty="0" smtClean="0"/>
              <a:t>Over 5 years – 128 organizations, 274 grants, $1.8 million </a:t>
            </a:r>
            <a:br>
              <a:rPr lang="en-US" sz="1400" dirty="0" smtClean="0"/>
            </a:br>
            <a:endParaRPr lang="en-US" sz="1400" dirty="0" smtClean="0"/>
          </a:p>
          <a:p>
            <a:pPr>
              <a:buFont typeface="Arial Black" pitchFamily="34" charset="0"/>
              <a:buChar char="·"/>
            </a:pPr>
            <a:r>
              <a:rPr lang="en-US" sz="1400" dirty="0" smtClean="0"/>
              <a:t>Lyn Treece boys and girls club – renovations at both the 10</a:t>
            </a:r>
            <a:r>
              <a:rPr lang="en-US" sz="1400" baseline="30000" dirty="0" smtClean="0"/>
              <a:t>th</a:t>
            </a:r>
            <a:r>
              <a:rPr lang="en-US" sz="1400" dirty="0" smtClean="0"/>
              <a:t> </a:t>
            </a:r>
            <a:r>
              <a:rPr lang="en-US" sz="1400" dirty="0" err="1" smtClean="0"/>
              <a:t>st</a:t>
            </a:r>
            <a:r>
              <a:rPr lang="en-US" sz="1400" dirty="0" smtClean="0"/>
              <a:t>. and Beck </a:t>
            </a:r>
            <a:r>
              <a:rPr lang="en-US" sz="1400" dirty="0" err="1" smtClean="0"/>
              <a:t>Ln</a:t>
            </a:r>
            <a:r>
              <a:rPr lang="en-US" sz="1400" dirty="0" smtClean="0"/>
              <a:t>. facilities have resulted in new programs and increased membership </a:t>
            </a:r>
          </a:p>
          <a:p>
            <a:pPr>
              <a:buFont typeface="Arial Black" pitchFamily="34" charset="0"/>
              <a:buChar char="·"/>
            </a:pPr>
            <a:r>
              <a:rPr lang="en-US" sz="1400" dirty="0" smtClean="0"/>
              <a:t>Civic Theatre has a new roof and a renovated auditorium with our help and the help of many others in our community.</a:t>
            </a:r>
          </a:p>
          <a:p>
            <a:pPr>
              <a:buFont typeface="Arial Black" pitchFamily="34" charset="0"/>
              <a:buChar char="·"/>
            </a:pPr>
            <a:r>
              <a:rPr lang="en-US" sz="1400" dirty="0" smtClean="0"/>
              <a:t>Partnerships with the City of Lafayette helped us get involved with the Gold Star Mothers Honor Flight program; we helped secure funds and made a grant to their Honor Flight program – they will be sending a group of WWII veterans to Washington DC in April to visit the WWII memorial.</a:t>
            </a:r>
          </a:p>
          <a:p>
            <a:pPr lvl="1">
              <a:buFont typeface="Arial Black" pitchFamily="34" charset="0"/>
              <a:buChar char="·"/>
            </a:pPr>
            <a:r>
              <a:rPr lang="en-US" sz="1400" dirty="0" smtClean="0"/>
              <a:t>We also worked with LPD to secure a grant from the Ben Roethlisberger Foundation to help them acquire a police dog for their K9 unit.</a:t>
            </a:r>
          </a:p>
          <a:p>
            <a:pPr>
              <a:buFont typeface="Arial Black" pitchFamily="34" charset="0"/>
              <a:buChar char="·"/>
            </a:pPr>
            <a:r>
              <a:rPr lang="en-US" sz="1400" dirty="0" smtClean="0"/>
              <a:t>Last year we gave away 52 scholarships ranging from $500 to $5,000 from our funds and we also awarded 3 Lilly Community scholarships.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8B58E2A5-EDF2-4264-9052-0719F3B37C32}" type="slidenum">
              <a:rPr lang="en-US" altLang="en-US" smtClean="0"/>
              <a:pPr>
                <a:defRPr/>
              </a:pPr>
              <a:t>18</a:t>
            </a:fld>
            <a:endParaRPr lang="en-US" altLang="en-US" dirty="0" smtClean="0"/>
          </a:p>
        </p:txBody>
      </p:sp>
      <p:sp>
        <p:nvSpPr>
          <p:cNvPr id="50179"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ln/>
        </p:spPr>
        <p:txBody>
          <a:bodyPr/>
          <a:lstStyle/>
          <a:p>
            <a:pPr marL="166244" indent="-166244">
              <a:tabLst/>
              <a:defRPr/>
            </a:pPr>
            <a:r>
              <a:rPr lang="en-US" dirty="0" smtClean="0"/>
              <a:t>To sum up, your community foundation can help you by:</a:t>
            </a:r>
          </a:p>
          <a:p>
            <a:pPr marL="166244" indent="-166244">
              <a:tabLst/>
              <a:defRPr/>
            </a:pPr>
            <a:r>
              <a:rPr lang="en-US" dirty="0" smtClean="0"/>
              <a:t>Asset development assistance</a:t>
            </a:r>
          </a:p>
          <a:p>
            <a:pPr marL="232418" indent="-232418">
              <a:buFont typeface="Arial Black" pitchFamily="34" charset="0"/>
              <a:buAutoNum type="arabicPeriod"/>
              <a:tabLst/>
              <a:defRPr/>
            </a:pPr>
            <a:r>
              <a:rPr lang="en-US" dirty="0" smtClean="0"/>
              <a:t>Planned giving back office</a:t>
            </a:r>
          </a:p>
          <a:p>
            <a:pPr marL="871566" lvl="1">
              <a:buFont typeface="Arial Black" pitchFamily="34" charset="0"/>
              <a:buAutoNum type="arabicPeriod"/>
              <a:tabLst/>
              <a:defRPr/>
            </a:pPr>
            <a:r>
              <a:rPr lang="en-US" dirty="0" smtClean="0"/>
              <a:t>Marketing materials that describe the various gift instruments</a:t>
            </a:r>
          </a:p>
          <a:p>
            <a:pPr marL="871566" lvl="1">
              <a:buFont typeface="Arial Black" pitchFamily="34" charset="0"/>
              <a:buAutoNum type="arabicPeriod"/>
              <a:tabLst/>
              <a:defRPr/>
            </a:pPr>
            <a:r>
              <a:rPr lang="en-US" dirty="0" smtClean="0"/>
              <a:t>Software to calculate gift impact and tax considerations to help structure planned gifts</a:t>
            </a:r>
          </a:p>
          <a:p>
            <a:pPr marL="871566" lvl="1">
              <a:buFont typeface="Arial Black" pitchFamily="34" charset="0"/>
              <a:buAutoNum type="arabicPeriod"/>
              <a:tabLst/>
              <a:defRPr/>
            </a:pPr>
            <a:r>
              <a:rPr lang="en-US" dirty="0" smtClean="0"/>
              <a:t>Provide counsel – meet with you, your donors, your boards; whatever </a:t>
            </a:r>
          </a:p>
          <a:p>
            <a:pPr marL="871566" lvl="1">
              <a:buFont typeface="Arial Black" pitchFamily="34" charset="0"/>
              <a:buAutoNum type="arabicPeriod"/>
              <a:tabLst/>
              <a:defRPr/>
            </a:pPr>
            <a:r>
              <a:rPr lang="en-US" dirty="0" smtClean="0"/>
              <a:t>Working with your donors to establish agency endowments; provides support forever, establishes a legacy for your donor, and establishes sustainable funding for your organization – accountability and credibility follow.</a:t>
            </a:r>
          </a:p>
          <a:p>
            <a:pPr marL="232418">
              <a:tabLst/>
              <a:defRPr/>
            </a:pPr>
            <a:r>
              <a:rPr lang="en-US" dirty="0" smtClean="0"/>
              <a:t>2. Grantmaking</a:t>
            </a:r>
          </a:p>
          <a:p>
            <a:pPr marL="871566" lvl="1">
              <a:buFont typeface="Arial Black" pitchFamily="34" charset="0"/>
              <a:buAutoNum type="arabicPeriod"/>
              <a:tabLst/>
              <a:defRPr/>
            </a:pPr>
            <a:r>
              <a:rPr lang="en-US" dirty="0" smtClean="0"/>
              <a:t>The exciting part about grantmaking is that it’s the local community – us in this room and our donors and volunteers – decide how our funds are used to solve or prevent local problems.  Donors can direct funds to specific causes or our board of directors can direct unrestricted funds for community benefit.</a:t>
            </a:r>
          </a:p>
          <a:p>
            <a:pPr marL="232418">
              <a:tabLst/>
              <a:defRPr/>
            </a:pPr>
            <a:r>
              <a:rPr lang="en-US" dirty="0" smtClean="0"/>
              <a:t>3. Community leadership</a:t>
            </a:r>
          </a:p>
          <a:p>
            <a:pPr marL="871566" lvl="1">
              <a:buFont typeface="Arial Black" pitchFamily="34" charset="0"/>
              <a:buAutoNum type="arabicPeriod"/>
              <a:tabLst/>
              <a:defRPr/>
            </a:pPr>
            <a:r>
              <a:rPr lang="en-US" dirty="0" smtClean="0"/>
              <a:t>Objective partner to help convene stakeholders in addressing a community need or opportunity</a:t>
            </a:r>
          </a:p>
          <a:p>
            <a:pPr marL="166244" indent="-166244">
              <a:tabLst/>
              <a:defRPr/>
            </a:pPr>
            <a:r>
              <a:rPr lang="en-US" dirty="0" smtClean="0"/>
              <a:t>[click]</a:t>
            </a:r>
          </a:p>
          <a:p>
            <a:pPr marL="166244" indent="-166244">
              <a:buFont typeface="Arial Black" pitchFamily="34" charset="0"/>
              <a:buChar char="·"/>
              <a:tabLst/>
              <a:defRPr/>
            </a:pPr>
            <a:endParaRPr lang="en-US" u="sng"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264D4B-25E2-4B55-8783-505D77A389A2}"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800" dirty="0" smtClean="0"/>
              <a:t>RYLA camp was St. Patrick’s Day weekend</a:t>
            </a:r>
          </a:p>
          <a:p>
            <a:pPr lvl="1">
              <a:buFont typeface="Arial" pitchFamily="34" charset="0"/>
              <a:buChar char="•"/>
            </a:pPr>
            <a:r>
              <a:rPr lang="en-US" sz="1800" dirty="0" smtClean="0"/>
              <a:t>Harrison HS</a:t>
            </a:r>
          </a:p>
          <a:p>
            <a:pPr lvl="2">
              <a:buFont typeface="Arial" pitchFamily="34" charset="0"/>
              <a:buChar char="•"/>
            </a:pPr>
            <a:r>
              <a:rPr lang="en-US" sz="1800" dirty="0" smtClean="0"/>
              <a:t>Bailey Sliger</a:t>
            </a:r>
          </a:p>
          <a:p>
            <a:pPr lvl="2">
              <a:buFont typeface="Arial" pitchFamily="34" charset="0"/>
              <a:buChar char="•"/>
            </a:pPr>
            <a:r>
              <a:rPr lang="en-US" sz="1800" dirty="0" smtClean="0"/>
              <a:t>Drezden Johnson</a:t>
            </a:r>
          </a:p>
          <a:p>
            <a:pPr lvl="1">
              <a:buFont typeface="Arial" pitchFamily="34" charset="0"/>
              <a:buChar char="•"/>
            </a:pPr>
            <a:r>
              <a:rPr lang="en-US" sz="1800" dirty="0" smtClean="0"/>
              <a:t>WL did not participate – spring break and band/orchestra camp</a:t>
            </a:r>
          </a:p>
          <a:p>
            <a:pPr lvl="1">
              <a:buFont typeface="Arial" pitchFamily="34" charset="0"/>
              <a:buChar char="•"/>
            </a:pPr>
            <a:r>
              <a:rPr lang="en-US" sz="1800" dirty="0" smtClean="0"/>
              <a:t>Faith did not participate</a:t>
            </a:r>
          </a:p>
          <a:p>
            <a:pPr lvl="1">
              <a:buFont typeface="Arial" pitchFamily="34" charset="0"/>
              <a:buChar char="•"/>
            </a:pPr>
            <a:r>
              <a:rPr lang="en-US" sz="1800" dirty="0" smtClean="0"/>
              <a:t>Daybreak – Jeff, McCutcheon, CC</a:t>
            </a:r>
          </a:p>
          <a:p>
            <a:pPr lvl="1">
              <a:buFont typeface="Arial" pitchFamily="34" charset="0"/>
              <a:buChar char="•"/>
            </a:pPr>
            <a:endParaRPr lang="en-US" sz="1800" dirty="0" smtClean="0"/>
          </a:p>
          <a:p>
            <a:r>
              <a:rPr lang="en-US" sz="1800" dirty="0" smtClean="0"/>
              <a:t>35 Scholarship applications – will update you on May 1</a:t>
            </a:r>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CFA45A0D-FD15-4798-8697-59A59646BF6B}" type="slidenum">
              <a:rPr lang="en-US" altLang="en-US" smtClean="0"/>
              <a:pPr>
                <a:defRPr/>
              </a:pPr>
              <a:t>20</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a:buFont typeface="Arial Black" pitchFamily="34" charset="0"/>
              <a:buNone/>
            </a:pPr>
            <a:endParaRPr lang="en-US" altLang="en-US" dirty="0" smtClean="0"/>
          </a:p>
          <a:p>
            <a:pPr>
              <a:buFont typeface="Arial Black" pitchFamily="34" charset="0"/>
              <a:buChar char="·"/>
            </a:pPr>
            <a:r>
              <a:rPr lang="en-US" altLang="en-US" dirty="0" smtClean="0"/>
              <a:t>We’re the Community Foundation of Greater Lafayette and we really appreciate your time and willingness to learn more about us today.</a:t>
            </a:r>
          </a:p>
          <a:p>
            <a:pPr>
              <a:buFont typeface="Arial Black" pitchFamily="34" charset="0"/>
              <a:buChar char="·"/>
            </a:pPr>
            <a:r>
              <a:rPr lang="en-US" altLang="en-US" dirty="0" smtClean="0"/>
              <a:t>There’s so much more we’d like you to know… so we encourage you to contact us anytime you have a suggestion or a need for philanthropic advice.</a:t>
            </a:r>
          </a:p>
          <a:p>
            <a:pPr>
              <a:buFont typeface="Arial Black" pitchFamily="34" charset="0"/>
              <a:buChar char="·"/>
            </a:pPr>
            <a:r>
              <a:rPr lang="en-US" altLang="en-US" dirty="0" smtClean="0"/>
              <a:t>Thank you and have a good 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charitable giving in the US in 2010 was $291 billion, an increase of 3.8% over 2009</a:t>
            </a:r>
          </a:p>
          <a:p>
            <a:endParaRPr lang="en-US" dirty="0" smtClean="0"/>
          </a:p>
          <a:p>
            <a:r>
              <a:rPr lang="en-US" dirty="0" smtClean="0"/>
              <a:t>Individuals give 81% through outright gifts and bequests, and probably half of the foundation giving is through family foundations.  So, people account for about 90% of the total, with the rest coming from institutions.</a:t>
            </a:r>
            <a:endParaRPr lang="en-US"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pretty consistent year to year, with Religion and Education being the top categories to which donors give.</a:t>
            </a:r>
            <a:endParaRPr lang="en-US"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Conclusions to draw – people are being asked a lot for gifts!</a:t>
            </a:r>
          </a:p>
          <a:p>
            <a:endParaRPr lang="en-US" dirty="0" smtClean="0"/>
          </a:p>
          <a:p>
            <a:r>
              <a:rPr lang="en-US" dirty="0" smtClean="0"/>
              <a:t>We have 16 discretionary funds set up by individuals and families.  They make their donations to their funds and our grants committee evaluates proposals and makes grants in the fund’s name to area organizations.</a:t>
            </a:r>
          </a:p>
          <a:p>
            <a:endParaRPr lang="en-US" dirty="0" smtClean="0"/>
          </a:p>
          <a:p>
            <a:r>
              <a:rPr lang="en-US" dirty="0" smtClean="0"/>
              <a:t>Over the last five years, we have made 274 grants to 128 different non-profit agencies for a total of $1.8 million from these discretionary funds!</a:t>
            </a:r>
            <a:endParaRPr lang="en-US" dirty="0"/>
          </a:p>
        </p:txBody>
      </p:sp>
      <p:sp>
        <p:nvSpPr>
          <p:cNvPr id="4" name="Slide Number Placeholder 3"/>
          <p:cNvSpPr>
            <a:spLocks noGrp="1"/>
          </p:cNvSpPr>
          <p:nvPr>
            <p:ph type="sldNum" sz="quarter" idx="10"/>
          </p:nvPr>
        </p:nvSpPr>
        <p:spPr/>
        <p:txBody>
          <a:bodyPr/>
          <a:lstStyle/>
          <a:p>
            <a:pPr>
              <a:defRPr/>
            </a:pPr>
            <a:fld id="{23B00EAA-1226-4F47-99F0-A4C2B42549B9}" type="slidenum">
              <a:rPr lang="en-US" altLang="en-US" smtClean="0"/>
              <a:pPr>
                <a:defRPr/>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279ECA57-438C-4A97-9D5A-207F69F6B60E}" type="slidenum">
              <a:rPr lang="en-US" altLang="en-US" smtClean="0"/>
              <a:pPr>
                <a:defRPr/>
              </a:pPr>
              <a:t>6</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lIns="91570" tIns="45785" rIns="91570" bIns="45785"/>
          <a:lstStyle/>
          <a:p>
            <a:pPr>
              <a:buFont typeface="Arial Black" pitchFamily="34" charset="0"/>
              <a:buChar char="·"/>
            </a:pPr>
            <a:r>
              <a:rPr lang="en-US" sz="1600" dirty="0" smtClean="0"/>
              <a:t>Many of you have heard of foundations like the Ford Foundation and the Lilly Endowment.  Those are private foundations.  We are a public foundation for the entire community, governed by a board of private citizens chosen on a rotating basis, who are representative of the public interest.</a:t>
            </a:r>
          </a:p>
          <a:p>
            <a:pPr>
              <a:buFont typeface="Arial Black" pitchFamily="34" charset="0"/>
              <a:buChar char="·"/>
            </a:pPr>
            <a:r>
              <a:rPr lang="en-US" sz="1600" dirty="0" smtClean="0"/>
              <a:t>Sort of a community savings account intended to provide leadership and financial support for community needs – in a sustainable and enduring way.</a:t>
            </a:r>
          </a:p>
          <a:p>
            <a:pPr marL="871566" lvl="1" indent="-232418">
              <a:buFont typeface="Calibri" pitchFamily="34" charset="0"/>
              <a:buAutoNum type="arabicPeriod"/>
            </a:pPr>
            <a:endParaRPr lang="en-US" altLang="en-US" dirty="0" smtClean="0"/>
          </a:p>
          <a:p>
            <a:pPr>
              <a:buFont typeface="Arial Black" pitchFamily="34" charset="0"/>
              <a:buChar char="·"/>
            </a:pPr>
            <a:endParaRPr lang="en-US" altLang="en-US" dirty="0" smtClean="0"/>
          </a:p>
          <a:p>
            <a:pPr>
              <a:buFont typeface="Arial Black" pitchFamily="34" charset="0"/>
              <a:buNone/>
            </a:pPr>
            <a:r>
              <a:rPr lang="en-US" dirty="0" smtClean="0"/>
              <a:t>	[</a:t>
            </a:r>
            <a:r>
              <a:rPr lang="en-US" u="sng" dirty="0" smtClean="0"/>
              <a:t>click</a:t>
            </a:r>
            <a:r>
              <a:rPr lang="en-US" dirty="0" smtClean="0"/>
              <a:t>]</a:t>
            </a:r>
          </a:p>
          <a:p>
            <a:pPr>
              <a:buFont typeface="Arial Black" pitchFamily="34" charset="0"/>
              <a:buChar char="·"/>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40747A62-AB59-4693-A184-ED8C785B6025}" type="slidenum">
              <a:rPr lang="en-US" altLang="en-US" smtClean="0"/>
              <a:pPr>
                <a:defRPr/>
              </a:pPr>
              <a:t>7</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4"/>
          <p:cNvSpPr>
            <a:spLocks noGrp="1" noChangeArrowheads="1"/>
          </p:cNvSpPr>
          <p:nvPr>
            <p:ph type="body" idx="1"/>
          </p:nvPr>
        </p:nvSpPr>
        <p:spPr>
          <a:noFill/>
          <a:ln/>
        </p:spPr>
        <p:txBody>
          <a:bodyPr/>
          <a:lstStyle/>
          <a:p>
            <a:pPr>
              <a:buFont typeface="Arial Black" pitchFamily="34" charset="0"/>
              <a:buChar char="·"/>
            </a:pPr>
            <a:r>
              <a:rPr lang="en-US" sz="1800" dirty="0" smtClean="0"/>
              <a:t>Since we last talked two years ago:</a:t>
            </a:r>
          </a:p>
          <a:p>
            <a:pPr lvl="1">
              <a:buFont typeface="Arial Black" pitchFamily="34" charset="0"/>
              <a:buChar char="·"/>
            </a:pPr>
            <a:r>
              <a:rPr lang="en-US" sz="1800" dirty="0" smtClean="0"/>
              <a:t>Added about 25 new endowment funds</a:t>
            </a:r>
          </a:p>
          <a:p>
            <a:pPr lvl="1">
              <a:buFont typeface="Arial Black" pitchFamily="34" charset="0"/>
              <a:buChar char="·"/>
            </a:pPr>
            <a:r>
              <a:rPr lang="en-US" sz="1800" dirty="0" smtClean="0"/>
              <a:t>Added about $5 million in managed assets</a:t>
            </a:r>
          </a:p>
          <a:p>
            <a:pPr lvl="1">
              <a:buFont typeface="Arial Black" pitchFamily="34" charset="0"/>
              <a:buChar char="·"/>
            </a:pPr>
            <a:r>
              <a:rPr lang="en-US" sz="1800" dirty="0" smtClean="0"/>
              <a:t>Gave away about $2 million </a:t>
            </a:r>
          </a:p>
          <a:p>
            <a:pPr lvl="1">
              <a:buFont typeface="Arial Black" pitchFamily="34" charset="0"/>
              <a:buChar char="·"/>
            </a:pPr>
            <a:r>
              <a:rPr lang="en-US" sz="1800" dirty="0" smtClean="0"/>
              <a:t>Improved our investment strategy</a:t>
            </a:r>
          </a:p>
          <a:p>
            <a:pPr lvl="1">
              <a:buFont typeface="Arial Black" pitchFamily="34" charset="0"/>
              <a:buChar char="·"/>
            </a:pPr>
            <a:r>
              <a:rPr lang="en-US" sz="1800" dirty="0" smtClean="0"/>
              <a:t>Supported our friends to the north</a:t>
            </a:r>
          </a:p>
          <a:p>
            <a:pPr>
              <a:buFont typeface="Arial Black" pitchFamily="34" charset="0"/>
              <a:buChar char="·"/>
            </a:pPr>
            <a:r>
              <a:rPr lang="en-US" sz="1800" dirty="0" smtClean="0"/>
              <a:t>About a $1.5 million economic impact on community from grants, trust payments and dollars spent through annual operating budget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get numerous requests for operating grants.  Agencies that have endowments designated for themselves can use our annual distributions any way they like – capital or operations.</a:t>
            </a:r>
          </a:p>
          <a:p>
            <a:r>
              <a:rPr lang="en-US" dirty="0" smtClean="0"/>
              <a:t>So we thought, let’s help agencies with a permanent, reliable source of unrestricted giving that they can put into their budget every year.</a:t>
            </a:r>
          </a:p>
          <a:p>
            <a:endParaRPr lang="en-US" dirty="0"/>
          </a:p>
          <a:p>
            <a:r>
              <a:rPr lang="en-US" dirty="0" smtClean="0"/>
              <a:t>The goals of the campaign are two-fold:</a:t>
            </a:r>
          </a:p>
          <a:p>
            <a:pPr marL="228600" indent="-228600">
              <a:buFont typeface="+mj-lt"/>
              <a:buAutoNum type="arabicPeriod"/>
            </a:pPr>
            <a:r>
              <a:rPr lang="en-US" dirty="0" smtClean="0"/>
              <a:t>Build your endowment!</a:t>
            </a:r>
          </a:p>
          <a:p>
            <a:pPr marL="228600" indent="-228600">
              <a:buFont typeface="+mj-lt"/>
              <a:buAutoNum type="arabicPeriod"/>
            </a:pPr>
            <a:r>
              <a:rPr lang="en-US" dirty="0" smtClean="0"/>
              <a:t>Build your base of supporters so that not only does your endowment grow, but your annual donor base will increase also.</a:t>
            </a:r>
          </a:p>
          <a:p>
            <a:pPr marL="228600" indent="-228600">
              <a:buFont typeface="+mj-lt"/>
              <a:buAutoNum type="arabicPeriod"/>
            </a:pPr>
            <a:endParaRPr lang="en-US" dirty="0" smtClean="0"/>
          </a:p>
          <a:p>
            <a:pPr marL="228600" indent="-228600"/>
            <a:r>
              <a:rPr lang="en-US" dirty="0" smtClean="0"/>
              <a:t>You don’t hear “buzz” and “endowment” in many sentences together, but we have visited with about 25 agency boards and discussed how an endowment might be of some benefit.  Timing is not always right, but our board really wanted to walk the talk about the value of endowments, so they allocated $500,000 from our unrestricted endowment principle to provide the matching funds.</a:t>
            </a:r>
          </a:p>
        </p:txBody>
      </p:sp>
      <p:sp>
        <p:nvSpPr>
          <p:cNvPr id="4" name="Slide Number Placeholder 3"/>
          <p:cNvSpPr>
            <a:spLocks noGrp="1"/>
          </p:cNvSpPr>
          <p:nvPr>
            <p:ph type="sldNum" sz="quarter" idx="10"/>
          </p:nvPr>
        </p:nvSpPr>
        <p:spPr/>
        <p:txBody>
          <a:bodyPr/>
          <a:lstStyle/>
          <a:p>
            <a:fld id="{CA264D4B-25E2-4B55-8783-505D77A389A2}"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Here is an illustration of the Rotary Foundation’s endowment, minus the beanstalks and song; unless Bob, Dave and Richard would like to reprise that top 40 hit from last month!</a:t>
            </a:r>
          </a:p>
          <a:p>
            <a:endParaRPr lang="en-US" sz="1600" dirty="0" smtClean="0"/>
          </a:p>
          <a:p>
            <a:r>
              <a:rPr lang="en-US" sz="1600" dirty="0" smtClean="0"/>
              <a:t>Currently the Foundation’s endowment sits at $400,000.  If we hit our campaign goal, and the markets cooperate, we’ll pass the $500,000 mark next year.  It takes 3 years for the full grant amount to be available, after which we can count on $25,000 per year to be available for club priorities.</a:t>
            </a:r>
          </a:p>
          <a:p>
            <a:endParaRPr lang="en-US" sz="1600" dirty="0" smtClean="0"/>
          </a:p>
          <a:p>
            <a:r>
              <a:rPr lang="en-US" sz="1600" dirty="0" smtClean="0"/>
              <a:t>If we don’t add anything to the endowment after this campaign is over, within ten years we will have given away a quarter of a million dollars.  So, over the next fifty years, we will build the endowment to $1 million while we give away $2 million.  This is clearly a long term, strategic decision by us now to make sure that The Lafayette Rotary Club makes a lasting impact on Greater Lafayette</a:t>
            </a:r>
            <a:r>
              <a:rPr lang="en-US" dirty="0" smtClean="0"/>
              <a:t>.</a:t>
            </a:r>
            <a:endParaRPr lang="en-US" dirty="0"/>
          </a:p>
        </p:txBody>
      </p:sp>
      <p:sp>
        <p:nvSpPr>
          <p:cNvPr id="4" name="Slide Number Placeholder 3"/>
          <p:cNvSpPr>
            <a:spLocks noGrp="1"/>
          </p:cNvSpPr>
          <p:nvPr>
            <p:ph type="sldNum" sz="quarter" idx="10"/>
          </p:nvPr>
        </p:nvSpPr>
        <p:spPr/>
        <p:txBody>
          <a:bodyPr/>
          <a:lstStyle/>
          <a:p>
            <a:fld id="{CA264D4B-25E2-4B55-8783-505D77A389A2}"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A17F206-4A14-49FB-8774-B67964BA17BE}" type="slidenum">
              <a:rPr lang="en-US" altLang="en-US"/>
              <a:pPr>
                <a:defRPr/>
              </a:pPr>
              <a:t>‹#›</a:t>
            </a:fld>
            <a:endParaRPr lang="en-US" alt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5D7BB0-2AF6-4D4F-BC8E-5936ABFA84F1}" type="slidenum">
              <a:rPr lang="en-US" altLang="en-US"/>
              <a:pPr>
                <a:defRPr/>
              </a:pPr>
              <a:t>‹#›</a:t>
            </a:fld>
            <a:endParaRPr lang="en-US" alt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8B17AC2-5FE0-4584-B8C5-DA9E5FB6FFCD}" type="slidenum">
              <a:rPr lang="en-US" altLang="en-US"/>
              <a:pPr>
                <a:defRPr/>
              </a:pPr>
              <a:t>‹#›</a:t>
            </a:fld>
            <a:endParaRPr lang="en-US" altLang="en-US"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72EC543-FFE3-4E66-9F92-7AA2C415FD80}" type="slidenum">
              <a:rPr lang="en-US" altLang="en-US"/>
              <a:pPr>
                <a:defRPr/>
              </a:pPr>
              <a:t>‹#›</a:t>
            </a:fld>
            <a:endParaRPr lang="en-US" altLang="en-US" dirty="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7D65D04-748E-4C07-8804-8A65DBEB2623}" type="slidenum">
              <a:rPr lang="en-US" altLang="en-US"/>
              <a:pPr>
                <a:defRPr/>
              </a:pPr>
              <a:t>‹#›</a:t>
            </a:fld>
            <a:endParaRPr lang="en-US" altLang="en-US" dirty="0"/>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5664573-1066-4D82-BAB0-245CEE6AEF41}" type="slidenum">
              <a:rPr lang="en-US" altLang="en-US"/>
              <a:pPr>
                <a:defRPr/>
              </a:pPr>
              <a:t>‹#›</a:t>
            </a:fld>
            <a:endParaRPr lang="en-US" altLang="en-US" dirty="0"/>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2B07934-23F2-4249-BD08-9647E8C0301B}" type="slidenum">
              <a:rPr lang="en-US" altLang="en-US"/>
              <a:pPr>
                <a:defRPr/>
              </a:pPr>
              <a:t>‹#›</a:t>
            </a:fld>
            <a:endParaRPr lang="en-US" altLang="en-US" dirty="0"/>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859BB503-C20C-4D58-B7EC-4AE9D0F9D1A7}" type="slidenum">
              <a:rPr lang="en-US" altLang="en-US"/>
              <a:pPr>
                <a:defRPr/>
              </a:pPr>
              <a:t>‹#›</a:t>
            </a:fld>
            <a:endParaRPr lang="en-US" altLang="en-US" dirty="0"/>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798E849-486E-4A06-BCD3-2AC867E89416}" type="slidenum">
              <a:rPr lang="en-US" altLang="en-US"/>
              <a:pPr>
                <a:defRPr/>
              </a:pPr>
              <a:t>‹#›</a:t>
            </a:fld>
            <a:endParaRPr lang="en-US" altLang="en-US" dirty="0"/>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3735BCA-327C-48CB-9845-4C9C943289D3}" type="slidenum">
              <a:rPr lang="en-US" altLang="en-US"/>
              <a:pPr>
                <a:defRPr/>
              </a:pPr>
              <a:t>‹#›</a:t>
            </a:fld>
            <a:endParaRPr lang="en-US" altLang="en-US" dirty="0"/>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3E8EAC3-8125-4891-A711-600E655BF4F0}" type="slidenum">
              <a:rPr lang="en-US" altLang="en-US"/>
              <a:pPr>
                <a:defRPr/>
              </a:pPr>
              <a:t>‹#›</a:t>
            </a:fld>
            <a:endParaRPr lang="en-US" alt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81A0CB1-EDC4-46A6-9710-99D98B7B184E}" type="slidenum">
              <a:rPr lang="en-US" altLang="en-US"/>
              <a:pPr>
                <a:defRPr/>
              </a:pPr>
              <a:t>‹#›</a:t>
            </a:fld>
            <a:endParaRPr lang="en-US" altLang="en-US" dirty="0"/>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B879362-0E68-438A-A61A-0D168E216157}" type="slidenum">
              <a:rPr lang="en-US" altLang="en-US"/>
              <a:pPr>
                <a:defRPr/>
              </a:pPr>
              <a:t>‹#›</a:t>
            </a:fld>
            <a:endParaRPr lang="en-US" altLang="en-US" dirty="0"/>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45FAEF5-6475-472E-8B10-9E5C1B19CE4B}" type="slidenum">
              <a:rPr lang="en-US" altLang="en-US"/>
              <a:pPr>
                <a:defRPr/>
              </a:pPr>
              <a:t>‹#›</a:t>
            </a:fld>
            <a:endParaRPr lang="en-US" altLang="en-US" dirty="0"/>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4A7FB2F-AAD1-4CE3-9ABA-CCD933E5886F}" type="slidenum">
              <a:rPr lang="en-US" altLang="en-US"/>
              <a:pPr>
                <a:defRPr/>
              </a:pPr>
              <a:t>‹#›</a:t>
            </a:fld>
            <a:endParaRPr lang="en-US" altLang="en-US" dirty="0"/>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6" name="Slide Number Placeholder 5"/>
          <p:cNvSpPr>
            <a:spLocks noGrp="1"/>
          </p:cNvSpPr>
          <p:nvPr>
            <p:ph type="sldNum" sz="quarter" idx="12"/>
          </p:nvPr>
        </p:nvSpPr>
        <p:spPr/>
        <p:txBody>
          <a:bodyPr/>
          <a:lstStyle>
            <a:lvl1pPr>
              <a:defRPr/>
            </a:lvl1pPr>
          </a:lstStyle>
          <a:p>
            <a:pPr>
              <a:defRPr/>
            </a:pPr>
            <a:fld id="{F19DD6EF-CB8A-4AEF-B0E9-4964BF39D01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C in Community alone.JPG"/>
          <p:cNvPicPr>
            <a:picLocks noChangeAspect="1"/>
          </p:cNvPicPr>
          <p:nvPr userDrawn="1"/>
        </p:nvPicPr>
        <p:blipFill>
          <a:blip r:embed="rId2" cstate="print"/>
          <a:srcRect/>
          <a:stretch>
            <a:fillRect/>
          </a:stretch>
        </p:blipFill>
        <p:spPr bwMode="auto">
          <a:xfrm>
            <a:off x="152400" y="0"/>
            <a:ext cx="927100" cy="9779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336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36600"/>
                </a:solidFill>
              </a:defRPr>
            </a:lvl1pPr>
            <a:lvl2pPr>
              <a:defRPr>
                <a:solidFill>
                  <a:srgbClr val="336600"/>
                </a:solidFill>
              </a:defRPr>
            </a:lvl2pPr>
            <a:lvl3pPr>
              <a:defRPr>
                <a:solidFill>
                  <a:srgbClr val="336600"/>
                </a:solidFill>
              </a:defRPr>
            </a:lvl3pPr>
            <a:lvl4pPr>
              <a:defRPr>
                <a:solidFill>
                  <a:srgbClr val="336600"/>
                </a:solidFill>
              </a:defRPr>
            </a:lvl4pPr>
            <a:lvl5pPr>
              <a:defRPr>
                <a:solidFill>
                  <a:srgbClr val="336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6" name="Footer Placeholder 4"/>
          <p:cNvSpPr>
            <a:spLocks noGrp="1"/>
          </p:cNvSpPr>
          <p:nvPr>
            <p:ph type="ftr" sz="quarter" idx="11"/>
          </p:nvPr>
        </p:nvSpPr>
        <p:spPr>
          <a:xfrm>
            <a:off x="3048000" y="6356350"/>
            <a:ext cx="3048000" cy="365125"/>
          </a:xfrm>
        </p:spPr>
        <p:txBody>
          <a:bodyPr/>
          <a:lstStyle>
            <a:lvl1pPr>
              <a:defRPr/>
            </a:lvl1pPr>
          </a:lstStyle>
          <a:p>
            <a:pPr>
              <a:defRPr/>
            </a:pPr>
            <a:r>
              <a:rPr lang="en-US" dirty="0"/>
              <a:t>Community Foundation of Greater Lafayette</a:t>
            </a:r>
          </a:p>
        </p:txBody>
      </p:sp>
      <p:sp>
        <p:nvSpPr>
          <p:cNvPr id="7" name="Slide Number Placeholder 5"/>
          <p:cNvSpPr>
            <a:spLocks noGrp="1"/>
          </p:cNvSpPr>
          <p:nvPr>
            <p:ph type="sldNum" sz="quarter" idx="12"/>
          </p:nvPr>
        </p:nvSpPr>
        <p:spPr/>
        <p:txBody>
          <a:bodyPr/>
          <a:lstStyle>
            <a:lvl1pPr>
              <a:defRPr/>
            </a:lvl1pPr>
          </a:lstStyle>
          <a:p>
            <a:pPr>
              <a:defRPr/>
            </a:pPr>
            <a:fld id="{FDD08F63-E1FB-4EB7-8D86-7750DA7E2D08}"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6" name="Slide Number Placeholder 5"/>
          <p:cNvSpPr>
            <a:spLocks noGrp="1"/>
          </p:cNvSpPr>
          <p:nvPr>
            <p:ph type="sldNum" sz="quarter" idx="12"/>
          </p:nvPr>
        </p:nvSpPr>
        <p:spPr/>
        <p:txBody>
          <a:bodyPr/>
          <a:lstStyle>
            <a:lvl1pPr>
              <a:defRPr/>
            </a:lvl1pPr>
          </a:lstStyle>
          <a:p>
            <a:pPr>
              <a:defRPr/>
            </a:pPr>
            <a:fld id="{72ED0A62-B7E9-48A1-9790-3051B0FDA6C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7" name="Slide Number Placeholder 5"/>
          <p:cNvSpPr>
            <a:spLocks noGrp="1"/>
          </p:cNvSpPr>
          <p:nvPr>
            <p:ph type="sldNum" sz="quarter" idx="12"/>
          </p:nvPr>
        </p:nvSpPr>
        <p:spPr/>
        <p:txBody>
          <a:bodyPr/>
          <a:lstStyle>
            <a:lvl1pPr>
              <a:defRPr/>
            </a:lvl1pPr>
          </a:lstStyle>
          <a:p>
            <a:pPr>
              <a:defRPr/>
            </a:pPr>
            <a:fld id="{31EA9228-1222-4237-A07B-9AB6E6D0D073}"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9" name="Slide Number Placeholder 5"/>
          <p:cNvSpPr>
            <a:spLocks noGrp="1"/>
          </p:cNvSpPr>
          <p:nvPr>
            <p:ph type="sldNum" sz="quarter" idx="12"/>
          </p:nvPr>
        </p:nvSpPr>
        <p:spPr/>
        <p:txBody>
          <a:bodyPr/>
          <a:lstStyle>
            <a:lvl1pPr>
              <a:defRPr/>
            </a:lvl1pPr>
          </a:lstStyle>
          <a:p>
            <a:pPr>
              <a:defRPr/>
            </a:pPr>
            <a:fld id="{59E6A730-3ADA-436A-8A36-63CED3D4A9C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5" name="Slide Number Placeholder 5"/>
          <p:cNvSpPr>
            <a:spLocks noGrp="1"/>
          </p:cNvSpPr>
          <p:nvPr>
            <p:ph type="sldNum" sz="quarter" idx="12"/>
          </p:nvPr>
        </p:nvSpPr>
        <p:spPr/>
        <p:txBody>
          <a:bodyPr/>
          <a:lstStyle>
            <a:lvl1pPr>
              <a:defRPr/>
            </a:lvl1pPr>
          </a:lstStyle>
          <a:p>
            <a:pPr>
              <a:defRPr/>
            </a:pPr>
            <a:fld id="{7FB2E2CC-8162-49AB-B0EF-6A35C76D5C2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4" name="Slide Number Placeholder 5"/>
          <p:cNvSpPr>
            <a:spLocks noGrp="1"/>
          </p:cNvSpPr>
          <p:nvPr>
            <p:ph type="sldNum" sz="quarter" idx="12"/>
          </p:nvPr>
        </p:nvSpPr>
        <p:spPr/>
        <p:txBody>
          <a:bodyPr/>
          <a:lstStyle>
            <a:lvl1pPr>
              <a:defRPr/>
            </a:lvl1pPr>
          </a:lstStyle>
          <a:p>
            <a:pPr>
              <a:defRPr/>
            </a:pPr>
            <a:fld id="{D957B3F0-D716-45AF-B888-3714480D9F9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08F83ED-31AA-452A-B800-88FEF4FBE766}" type="slidenum">
              <a:rPr lang="en-US" altLang="en-US"/>
              <a:pPr>
                <a:defRPr/>
              </a:pPr>
              <a:t>‹#›</a:t>
            </a:fld>
            <a:endParaRPr lang="en-US" altLang="en-US" dirty="0"/>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7" name="Slide Number Placeholder 5"/>
          <p:cNvSpPr>
            <a:spLocks noGrp="1"/>
          </p:cNvSpPr>
          <p:nvPr>
            <p:ph type="sldNum" sz="quarter" idx="12"/>
          </p:nvPr>
        </p:nvSpPr>
        <p:spPr/>
        <p:txBody>
          <a:bodyPr/>
          <a:lstStyle>
            <a:lvl1pPr>
              <a:defRPr/>
            </a:lvl1pPr>
          </a:lstStyle>
          <a:p>
            <a:pPr>
              <a:defRPr/>
            </a:pPr>
            <a:fld id="{EF6054C5-08B7-4624-BB87-4EB4C06A997C}"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7" name="Slide Number Placeholder 5"/>
          <p:cNvSpPr>
            <a:spLocks noGrp="1"/>
          </p:cNvSpPr>
          <p:nvPr>
            <p:ph type="sldNum" sz="quarter" idx="12"/>
          </p:nvPr>
        </p:nvSpPr>
        <p:spPr/>
        <p:txBody>
          <a:bodyPr/>
          <a:lstStyle>
            <a:lvl1pPr>
              <a:defRPr/>
            </a:lvl1pPr>
          </a:lstStyle>
          <a:p>
            <a:pPr>
              <a:defRPr/>
            </a:pPr>
            <a:fld id="{2B92D513-1F64-41F5-B0C4-808B44F32E9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6" name="Slide Number Placeholder 5"/>
          <p:cNvSpPr>
            <a:spLocks noGrp="1"/>
          </p:cNvSpPr>
          <p:nvPr>
            <p:ph type="sldNum" sz="quarter" idx="12"/>
          </p:nvPr>
        </p:nvSpPr>
        <p:spPr/>
        <p:txBody>
          <a:bodyPr/>
          <a:lstStyle>
            <a:lvl1pPr>
              <a:defRPr/>
            </a:lvl1pPr>
          </a:lstStyle>
          <a:p>
            <a:pPr>
              <a:defRPr/>
            </a:pPr>
            <a:fld id="{DCED45AE-BB28-4B87-84CB-22F4EFFCA82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Community Foundation of Greater Lafayette</a:t>
            </a:r>
          </a:p>
        </p:txBody>
      </p:sp>
      <p:sp>
        <p:nvSpPr>
          <p:cNvPr id="6" name="Slide Number Placeholder 5"/>
          <p:cNvSpPr>
            <a:spLocks noGrp="1"/>
          </p:cNvSpPr>
          <p:nvPr>
            <p:ph type="sldNum" sz="quarter" idx="12"/>
          </p:nvPr>
        </p:nvSpPr>
        <p:spPr/>
        <p:txBody>
          <a:bodyPr/>
          <a:lstStyle>
            <a:lvl1pPr>
              <a:defRPr/>
            </a:lvl1pPr>
          </a:lstStyle>
          <a:p>
            <a:pPr>
              <a:defRPr/>
            </a:pPr>
            <a:fld id="{418D2655-95D6-4768-B2FD-1E3F6F79DFD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r>
              <a:rPr lang="en-US" smtClean="0"/>
              <a:t>March 27, 2012</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smtClean="0">
                <a:solidFill>
                  <a:srgbClr val="2DA2BF">
                    <a:tint val="20000"/>
                  </a:srgbClr>
                </a:solidFill>
              </a:rPr>
              <a:t>Community Foundation of Greater Lafayette</a:t>
            </a:r>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18E6340C-A248-4893-9304-18163C2490D6}"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cxnSp>
        <p:nvCxnSpPr>
          <p:cNvPr id="9" name="Straight Connector 8"/>
          <p:cNvCxnSpPr/>
          <p:nvPr userDrawn="1"/>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C in Community alone.JPG"/>
          <p:cNvPicPr>
            <a:picLocks noChangeAspect="1"/>
          </p:cNvPicPr>
          <p:nvPr userDrawn="1"/>
        </p:nvPicPr>
        <p:blipFill>
          <a:blip r:embed="rId2" cstate="print"/>
          <a:stretch>
            <a:fillRect/>
          </a:stretch>
        </p:blipFill>
        <p:spPr>
          <a:xfrm>
            <a:off x="8217408" y="0"/>
            <a:ext cx="926592" cy="97840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18E6340C-A248-4893-9304-18163C2490D6}"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pic>
        <p:nvPicPr>
          <p:cNvPr id="10" name="Picture 9" descr="C in Community alone.JPG"/>
          <p:cNvPicPr>
            <a:picLocks noChangeAspect="1"/>
          </p:cNvPicPr>
          <p:nvPr userDrawn="1"/>
        </p:nvPicPr>
        <p:blipFill>
          <a:blip r:embed="rId2" cstate="print"/>
          <a:stretch>
            <a:fillRect/>
          </a:stretch>
        </p:blipFill>
        <p:spPr>
          <a:xfrm>
            <a:off x="8217408" y="0"/>
            <a:ext cx="926592" cy="9784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8E6340C-A248-4893-9304-18163C2490D6}"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9434A8D-94F1-4F05-A310-6D70EE8DA256}" type="slidenum">
              <a:rPr lang="en-US" altLang="en-US"/>
              <a:pPr>
                <a:defRPr/>
              </a:pPr>
              <a:t>‹#›</a:t>
            </a:fld>
            <a:endParaRPr lang="en-US" altLang="en-US" dirty="0"/>
          </a:p>
        </p:txBody>
      </p:sp>
    </p:spTree>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smtClean="0">
                <a:solidFill>
                  <a:prstClr val="black"/>
                </a:solidFill>
              </a:rPr>
              <a:t>March 27, 2012</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US" smtClean="0">
                <a:solidFill>
                  <a:prstClr val="white"/>
                </a:solidFill>
              </a:rPr>
              <a:t>March 27, 2012</a:t>
            </a:r>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smtClean="0">
                <a:solidFill>
                  <a:prstClr val="white"/>
                </a:solidFill>
              </a:rPr>
              <a:t>Community Foundation of Greater Lafayette</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8E6340C-A248-4893-9304-18163C2490D6}"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white"/>
              </a:solidFill>
              <a:latin typeface="Lucida Sans Unicode"/>
              <a:cs typeface="+mn-cs"/>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white"/>
              </a:solidFill>
              <a:latin typeface="Lucida Sans Unicode"/>
              <a:cs typeface="+mn-cs"/>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r>
              <a:rPr lang="en-US" smtClean="0"/>
              <a:t>March 27, 2012</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smtClean="0">
                <a:solidFill>
                  <a:srgbClr val="2DA2BF">
                    <a:tint val="20000"/>
                  </a:srgbClr>
                </a:solidFill>
              </a:rPr>
              <a:t>Community Foundation of Greater Lafayette</a:t>
            </a:r>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18E6340C-A248-4893-9304-18163C2490D6}"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cxnSp>
        <p:nvCxnSpPr>
          <p:cNvPr id="9" name="Straight Connector 8"/>
          <p:cNvCxnSpPr/>
          <p:nvPr userDrawn="1"/>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C in Community alone.JPG"/>
          <p:cNvPicPr>
            <a:picLocks noChangeAspect="1"/>
          </p:cNvPicPr>
          <p:nvPr userDrawn="1"/>
        </p:nvPicPr>
        <p:blipFill>
          <a:blip r:embed="rId2" cstate="print"/>
          <a:stretch>
            <a:fillRect/>
          </a:stretch>
        </p:blipFill>
        <p:spPr>
          <a:xfrm>
            <a:off x="8217408" y="0"/>
            <a:ext cx="926592" cy="978408"/>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18E6340C-A248-4893-9304-18163C2490D6}"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pic>
        <p:nvPicPr>
          <p:cNvPr id="10" name="Picture 9" descr="C in Community alone.JPG"/>
          <p:cNvPicPr>
            <a:picLocks noChangeAspect="1"/>
          </p:cNvPicPr>
          <p:nvPr userDrawn="1"/>
        </p:nvPicPr>
        <p:blipFill>
          <a:blip r:embed="rId2" cstate="print"/>
          <a:stretch>
            <a:fillRect/>
          </a:stretch>
        </p:blipFill>
        <p:spPr>
          <a:xfrm>
            <a:off x="8217408" y="0"/>
            <a:ext cx="926592" cy="9784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B20E243-3E20-42AB-8205-A8E5CA19D7B6}" type="slidenum">
              <a:rPr lang="en-US" altLang="en-US"/>
              <a:pPr>
                <a:defRPr/>
              </a:pPr>
              <a:t>‹#›</a:t>
            </a:fld>
            <a:endParaRPr lang="en-US" altLang="en-US" dirty="0"/>
          </a:p>
        </p:txBody>
      </p:sp>
    </p:spTree>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8E6340C-A248-4893-9304-18163C2490D6}"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smtClean="0">
                <a:solidFill>
                  <a:prstClr val="black"/>
                </a:solidFill>
              </a:rPr>
              <a:t>March 27, 2012</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US" smtClean="0">
                <a:solidFill>
                  <a:prstClr val="white"/>
                </a:solidFill>
              </a:rPr>
              <a:t>March 27, 2012</a:t>
            </a:r>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smtClean="0">
                <a:solidFill>
                  <a:prstClr val="white"/>
                </a:solidFill>
              </a:rPr>
              <a:t>Community Foundation of Greater Lafayette</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8E6340C-A248-4893-9304-18163C2490D6}"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white"/>
              </a:solidFill>
              <a:latin typeface="Lucida Sans Unicode"/>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white"/>
              </a:solidFill>
              <a:latin typeface="Lucida Sans Unicode"/>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pPr>
            <a:endParaRPr lang="en-US" sz="1800"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18E6340C-A248-4893-9304-18163C2490D6}"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r>
              <a:rPr lang="en-US" smtClean="0"/>
              <a:t>March 27, 2012</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smtClean="0">
                <a:solidFill>
                  <a:srgbClr val="2DA2BF">
                    <a:tint val="20000"/>
                  </a:srgbClr>
                </a:solidFill>
              </a:rPr>
              <a:t>Community Foundation of Greater Lafayette</a:t>
            </a:r>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pPr>
              <a:defRPr/>
            </a:pPr>
            <a:fld id="{8A17F206-4A14-49FB-8774-B67964BA17BE}" type="slidenum">
              <a:rPr lang="en-US" altLang="en-US" smtClean="0"/>
              <a:pPr>
                <a:defRPr/>
              </a:pPr>
              <a:t>‹#›</a:t>
            </a:fld>
            <a:endParaRPr lang="en-US" altLang="en-US" dirty="0"/>
          </a:p>
        </p:txBody>
      </p:sp>
    </p:spTree>
  </p:cSld>
  <p:clrMapOvr>
    <a:masterClrMapping/>
  </p:clrMapOvr>
  <p:transition>
    <p:dissolv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F81A0CB1-EDC4-46A6-9710-99D98B7B184E}" type="slidenum">
              <a:rPr lang="en-US" altLang="en-US" smtClean="0">
                <a:solidFill>
                  <a:prstClr val="black"/>
                </a:solidFill>
              </a:rPr>
              <a:pPr>
                <a:defRPr/>
              </a:pPr>
              <a:t>‹#›</a:t>
            </a:fld>
            <a:endParaRPr lang="en-US" altLang="en-US" dirty="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A08F83ED-31AA-452A-B800-88FEF4FBE766}" type="slidenum">
              <a:rPr lang="en-US" altLang="en-US" smtClean="0">
                <a:solidFill>
                  <a:prstClr val="white"/>
                </a:solidFill>
              </a:rPr>
              <a:pPr>
                <a:defRPr/>
              </a:pPr>
              <a:t>‹#›</a:t>
            </a:fld>
            <a:endParaRPr lang="en-US" alt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A9434A8D-94F1-4F05-A310-6D70EE8DA256}" type="slidenum">
              <a:rPr lang="en-US" altLang="en-US" smtClean="0">
                <a:solidFill>
                  <a:prstClr val="white"/>
                </a:solidFill>
              </a:rPr>
              <a:pPr>
                <a:defRPr/>
              </a:pPr>
              <a:t>‹#›</a:t>
            </a:fld>
            <a:endParaRPr lang="en-US" altLang="en-US" dirty="0">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CE88FB8-9CAE-44B1-9311-C3724F339AA0}" type="slidenum">
              <a:rPr lang="en-US" altLang="en-US"/>
              <a:pPr>
                <a:defRPr/>
              </a:pPr>
              <a:t>‹#›</a:t>
            </a:fld>
            <a:endParaRPr lang="en-US" altLang="en-US" dirty="0"/>
          </a:p>
        </p:txBody>
      </p:sp>
    </p:spTree>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9" name="Slide Number Placeholder 8"/>
          <p:cNvSpPr>
            <a:spLocks noGrp="1"/>
          </p:cNvSpPr>
          <p:nvPr>
            <p:ph type="sldNum" sz="quarter" idx="12"/>
          </p:nvPr>
        </p:nvSpPr>
        <p:spPr/>
        <p:txBody>
          <a:bodyPr/>
          <a:lstStyle/>
          <a:p>
            <a:pPr>
              <a:defRPr/>
            </a:pPr>
            <a:fld id="{AB20E243-3E20-42AB-8205-A8E5CA19D7B6}" type="slidenum">
              <a:rPr lang="en-US" altLang="en-US" smtClean="0">
                <a:solidFill>
                  <a:prstClr val="black"/>
                </a:solidFill>
              </a:rPr>
              <a:pPr>
                <a:defRPr/>
              </a:pPr>
              <a:t>‹#›</a:t>
            </a:fld>
            <a:endParaRPr lang="en-US" alt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white"/>
                </a:solidFill>
              </a:rPr>
              <a:t>March 27, 2012</a:t>
            </a:r>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Community Foundation of Greater Lafayette</a:t>
            </a: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5CE88FB8-9CAE-44B1-9311-C3724F339AA0}" type="slidenum">
              <a:rPr lang="en-US" altLang="en-US" smtClean="0">
                <a:solidFill>
                  <a:prstClr val="white"/>
                </a:solidFill>
              </a:rPr>
              <a:pPr>
                <a:defRPr/>
              </a:pPr>
              <a:t>‹#›</a:t>
            </a:fld>
            <a:endParaRPr lang="en-US" altLang="en-US" dirty="0">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482A3A33-5B99-4D4F-A5FC-FD2223A05BB9}" type="slidenum">
              <a:rPr lang="en-US" altLang="en-US" smtClean="0">
                <a:solidFill>
                  <a:prstClr val="black"/>
                </a:solidFill>
              </a:rPr>
              <a:pPr>
                <a:defRPr/>
              </a:pPr>
              <a:t>‹#›</a:t>
            </a:fld>
            <a:endParaRPr lang="en-US" altLang="en-US" dirty="0">
              <a:solidFill>
                <a:prstClr val="black"/>
              </a:solidFill>
            </a:endParaRPr>
          </a:p>
        </p:txBody>
      </p:sp>
    </p:spTree>
  </p:cSld>
  <p:clrMapOvr>
    <a:masterClrMapping/>
  </p:clrMapOvr>
  <p:transition>
    <p:dissolv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smtClean="0">
                <a:solidFill>
                  <a:prstClr val="black"/>
                </a:solidFill>
              </a:rPr>
              <a:t>March 27, 2012</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8BCB0894-2FF1-4100-964B-15D9004CA88B}" type="slidenum">
              <a:rPr lang="en-US" altLang="en-US" smtClean="0">
                <a:solidFill>
                  <a:prstClr val="black"/>
                </a:solidFill>
              </a:rPr>
              <a:pPr>
                <a:defRPr/>
              </a:pPr>
              <a:t>‹#›</a:t>
            </a:fld>
            <a:endParaRPr lang="en-US" alt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r>
              <a:rPr lang="en-US" smtClean="0">
                <a:solidFill>
                  <a:prstClr val="white"/>
                </a:solidFill>
              </a:rPr>
              <a:t>March 27, 2012</a:t>
            </a:r>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smtClean="0">
                <a:solidFill>
                  <a:prstClr val="white"/>
                </a:solidFill>
              </a:rPr>
              <a:t>Community Foundation of Greater Lafayette</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069287AD-CE7F-4BF7-A653-0AD7AB224BAF}" type="slidenum">
              <a:rPr lang="en-US" altLang="en-US" smtClean="0">
                <a:solidFill>
                  <a:prstClr val="white"/>
                </a:solidFill>
              </a:rPr>
              <a:pPr>
                <a:defRPr/>
              </a:pPr>
              <a:t>‹#›</a:t>
            </a:fld>
            <a:endParaRPr lang="en-US" alt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55D7BB0-2AF6-4D4F-BC8E-5936ABFA84F1}" type="slidenum">
              <a:rPr lang="en-US" altLang="en-US" smtClean="0">
                <a:solidFill>
                  <a:prstClr val="black"/>
                </a:solidFill>
              </a:rPr>
              <a:pPr>
                <a:defRPr/>
              </a:pPr>
              <a:t>‹#›</a:t>
            </a:fld>
            <a:endParaRPr lang="en-US" altLang="en-US" dirty="0">
              <a:solidFill>
                <a:prstClr val="black"/>
              </a:solidFill>
            </a:endParaRPr>
          </a:p>
        </p:txBody>
      </p:sp>
    </p:spTree>
  </p:cSld>
  <p:clrMapOvr>
    <a:masterClrMapping/>
  </p:clrMapOvr>
  <p:transition>
    <p:dissolv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08B17AC2-5FE0-4584-B8C5-DA9E5FB6FFCD}" type="slidenum">
              <a:rPr lang="en-US" altLang="en-US" smtClean="0">
                <a:solidFill>
                  <a:prstClr val="black"/>
                </a:solidFill>
              </a:rPr>
              <a:pPr>
                <a:defRPr/>
              </a:pPr>
              <a:t>‹#›</a:t>
            </a:fld>
            <a:endParaRPr lang="en-US" altLang="en-US" dirty="0">
              <a:solidFill>
                <a:prstClr val="black"/>
              </a:solidFill>
            </a:endParaRPr>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82A3A33-5B99-4D4F-A5FC-FD2223A05BB9}" type="slidenum">
              <a:rPr lang="en-US" altLang="en-US"/>
              <a:pPr>
                <a:defRPr/>
              </a:pPr>
              <a:t>‹#›</a:t>
            </a:fld>
            <a:endParaRPr lang="en-US" alt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BCB0894-2FF1-4100-964B-15D9004CA88B}" type="slidenum">
              <a:rPr lang="en-US" altLang="en-US"/>
              <a:pPr>
                <a:defRPr/>
              </a:pPr>
              <a:t>‹#›</a:t>
            </a:fld>
            <a:endParaRPr lang="en-US" alt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9287AD-CE7F-4BF7-A653-0AD7AB224BAF}" type="slidenum">
              <a:rPr lang="en-US" altLang="en-US"/>
              <a:pPr>
                <a:defRPr/>
              </a:pPr>
              <a:t>‹#›</a:t>
            </a:fld>
            <a:endParaRPr lang="en-US" alt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0" name="Rectangle 6"/>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B9269145-D3B4-41A8-AF52-7D9D30E6660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ransition>
    <p:dissolve/>
  </p:transition>
  <p:hf hdr="0"/>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eaLnBrk="0" fontAlgn="base" hangingPunct="0">
        <a:lnSpc>
          <a:spcPct val="95000"/>
        </a:lnSpc>
        <a:spcBef>
          <a:spcPct val="0"/>
        </a:spcBef>
        <a:spcAft>
          <a:spcPct val="0"/>
        </a:spcAft>
        <a:defRPr sz="3400" b="1">
          <a:solidFill>
            <a:schemeClr val="tx1"/>
          </a:solidFill>
          <a:latin typeface="Arial" charset="0"/>
        </a:defRPr>
      </a:lvl6pPr>
      <a:lvl7pPr marL="914400" algn="ctr" rtl="0" eaLnBrk="0" fontAlgn="base" hangingPunct="0">
        <a:lnSpc>
          <a:spcPct val="95000"/>
        </a:lnSpc>
        <a:spcBef>
          <a:spcPct val="0"/>
        </a:spcBef>
        <a:spcAft>
          <a:spcPct val="0"/>
        </a:spcAft>
        <a:defRPr sz="3400" b="1">
          <a:solidFill>
            <a:schemeClr val="tx1"/>
          </a:solidFill>
          <a:latin typeface="Arial" charset="0"/>
        </a:defRPr>
      </a:lvl7pPr>
      <a:lvl8pPr marL="1371600" algn="ctr" rtl="0" eaLnBrk="0" fontAlgn="base" hangingPunct="0">
        <a:lnSpc>
          <a:spcPct val="95000"/>
        </a:lnSpc>
        <a:spcBef>
          <a:spcPct val="0"/>
        </a:spcBef>
        <a:spcAft>
          <a:spcPct val="0"/>
        </a:spcAft>
        <a:defRPr sz="3400" b="1">
          <a:solidFill>
            <a:schemeClr val="tx1"/>
          </a:solidFill>
          <a:latin typeface="Arial" charset="0"/>
        </a:defRPr>
      </a:lvl8pPr>
      <a:lvl9pPr marL="1828800" algn="ctr" rtl="0" eaLnBrk="0" fontAlgn="base" hangingPunct="0">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eaLnBrk="0" fontAlgn="base" hangingPunct="0">
        <a:spcBef>
          <a:spcPct val="20000"/>
        </a:spcBef>
        <a:spcAft>
          <a:spcPct val="0"/>
        </a:spcAft>
        <a:buChar char="»"/>
        <a:defRPr sz="2000">
          <a:solidFill>
            <a:schemeClr val="tx1"/>
          </a:solidFill>
          <a:latin typeface="Trebuchet MS" pitchFamily="34" charset="0"/>
        </a:defRPr>
      </a:lvl6pPr>
      <a:lvl7pPr marL="2971800" indent="-228600" algn="l" rtl="0" eaLnBrk="0" fontAlgn="base" hangingPunct="0">
        <a:spcBef>
          <a:spcPct val="20000"/>
        </a:spcBef>
        <a:spcAft>
          <a:spcPct val="0"/>
        </a:spcAft>
        <a:buChar char="»"/>
        <a:defRPr sz="2000">
          <a:solidFill>
            <a:schemeClr val="tx1"/>
          </a:solidFill>
          <a:latin typeface="Trebuchet MS" pitchFamily="34" charset="0"/>
        </a:defRPr>
      </a:lvl7pPr>
      <a:lvl8pPr marL="3429000" indent="-228600" algn="l" rtl="0" eaLnBrk="0" fontAlgn="base" hangingPunct="0">
        <a:spcBef>
          <a:spcPct val="20000"/>
        </a:spcBef>
        <a:spcAft>
          <a:spcPct val="0"/>
        </a:spcAft>
        <a:buChar char="»"/>
        <a:defRPr sz="2000">
          <a:solidFill>
            <a:schemeClr val="tx1"/>
          </a:solidFill>
          <a:latin typeface="Trebuchet MS" pitchFamily="34" charset="0"/>
        </a:defRPr>
      </a:lvl8pPr>
      <a:lvl9pPr marL="3886200" indent="-228600" algn="l" rtl="0" eaLnBrk="0" fontAlgn="base" hangingPunct="0">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413124" name="Rectangle 4"/>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302CBD91-9A07-41BF-AC55-076959937CF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ransition>
    <p:dissolve/>
  </p:transition>
  <p:hf hdr="0"/>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fontAlgn="base">
        <a:lnSpc>
          <a:spcPct val="95000"/>
        </a:lnSpc>
        <a:spcBef>
          <a:spcPct val="0"/>
        </a:spcBef>
        <a:spcAft>
          <a:spcPct val="0"/>
        </a:spcAft>
        <a:defRPr sz="3400" b="1">
          <a:solidFill>
            <a:schemeClr val="tx1"/>
          </a:solidFill>
          <a:latin typeface="Arial" charset="0"/>
        </a:defRPr>
      </a:lvl6pPr>
      <a:lvl7pPr marL="914400" algn="ctr" rtl="0" fontAlgn="base">
        <a:lnSpc>
          <a:spcPct val="95000"/>
        </a:lnSpc>
        <a:spcBef>
          <a:spcPct val="0"/>
        </a:spcBef>
        <a:spcAft>
          <a:spcPct val="0"/>
        </a:spcAft>
        <a:defRPr sz="3400" b="1">
          <a:solidFill>
            <a:schemeClr val="tx1"/>
          </a:solidFill>
          <a:latin typeface="Arial" charset="0"/>
        </a:defRPr>
      </a:lvl7pPr>
      <a:lvl8pPr marL="1371600" algn="ctr" rtl="0" fontAlgn="base">
        <a:lnSpc>
          <a:spcPct val="95000"/>
        </a:lnSpc>
        <a:spcBef>
          <a:spcPct val="0"/>
        </a:spcBef>
        <a:spcAft>
          <a:spcPct val="0"/>
        </a:spcAft>
        <a:defRPr sz="3400" b="1">
          <a:solidFill>
            <a:schemeClr val="tx1"/>
          </a:solidFill>
          <a:latin typeface="Arial" charset="0"/>
        </a:defRPr>
      </a:lvl8pPr>
      <a:lvl9pPr marL="1828800" algn="ctr" rtl="0" fontAlgn="base">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Trebuchet MS" pitchFamily="34" charset="0"/>
        </a:defRPr>
      </a:lvl6pPr>
      <a:lvl7pPr marL="2971800" indent="-228600" algn="l" rtl="0" fontAlgn="base">
        <a:spcBef>
          <a:spcPct val="20000"/>
        </a:spcBef>
        <a:spcAft>
          <a:spcPct val="0"/>
        </a:spcAft>
        <a:buChar char="»"/>
        <a:defRPr sz="2000">
          <a:solidFill>
            <a:schemeClr val="tx1"/>
          </a:solidFill>
          <a:latin typeface="Trebuchet MS" pitchFamily="34" charset="0"/>
        </a:defRPr>
      </a:lvl7pPr>
      <a:lvl8pPr marL="3429000" indent="-228600" algn="l" rtl="0" fontAlgn="base">
        <a:spcBef>
          <a:spcPct val="20000"/>
        </a:spcBef>
        <a:spcAft>
          <a:spcPct val="0"/>
        </a:spcAft>
        <a:buChar char="»"/>
        <a:defRPr sz="2000">
          <a:solidFill>
            <a:schemeClr val="tx1"/>
          </a:solidFill>
          <a:latin typeface="Trebuchet MS" pitchFamily="34" charset="0"/>
        </a:defRPr>
      </a:lvl8pPr>
      <a:lvl9pPr marL="3886200" indent="-228600" algn="l" rtl="0" fontAlgn="base">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lnSpc>
                <a:spcPct val="90000"/>
              </a:lnSpc>
              <a:spcBef>
                <a:spcPts val="0"/>
              </a:spcBef>
              <a:spcAft>
                <a:spcPts val="0"/>
              </a:spcAft>
              <a:defRPr sz="1200">
                <a:solidFill>
                  <a:schemeClr val="tx1">
                    <a:tint val="75000"/>
                  </a:schemeClr>
                </a:solidFill>
                <a:effectLst>
                  <a:outerShdw blurRad="38100" dist="38100" dir="2700000" algn="tl">
                    <a:srgbClr val="000000">
                      <a:alpha val="43137"/>
                    </a:srgbClr>
                  </a:outerShdw>
                </a:effectLst>
                <a:latin typeface="+mn-lt"/>
                <a:cs typeface="+mn-cs"/>
              </a:defRPr>
            </a:lvl1pPr>
          </a:lstStyle>
          <a:p>
            <a:pPr>
              <a:defRPr/>
            </a:pPr>
            <a:r>
              <a:rPr lang="en-US" smtClean="0"/>
              <a:t>March 27, 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lnSpc>
                <a:spcPct val="90000"/>
              </a:lnSpc>
              <a:spcBef>
                <a:spcPts val="0"/>
              </a:spcBef>
              <a:spcAft>
                <a:spcPts val="0"/>
              </a:spcAft>
              <a:defRPr sz="1200">
                <a:solidFill>
                  <a:schemeClr val="tx1">
                    <a:tint val="75000"/>
                  </a:schemeClr>
                </a:solidFill>
                <a:effectLst>
                  <a:outerShdw blurRad="38100" dist="38100" dir="2700000" algn="tl">
                    <a:srgbClr val="000000">
                      <a:alpha val="43137"/>
                    </a:srgbClr>
                  </a:outerShdw>
                </a:effectLst>
                <a:latin typeface="+mn-lt"/>
                <a:cs typeface="+mn-cs"/>
              </a:defRPr>
            </a:lvl1pPr>
          </a:lstStyle>
          <a:p>
            <a:pPr>
              <a:defRPr/>
            </a:pPr>
            <a:r>
              <a:rPr lang="en-US" dirty="0"/>
              <a:t>Community Foundation of Greater Lafayette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lnSpc>
                <a:spcPct val="90000"/>
              </a:lnSpc>
              <a:spcBef>
                <a:spcPts val="0"/>
              </a:spcBef>
              <a:spcAft>
                <a:spcPts val="0"/>
              </a:spcAft>
              <a:defRPr sz="1200">
                <a:solidFill>
                  <a:schemeClr val="tx1">
                    <a:tint val="75000"/>
                  </a:schemeClr>
                </a:solidFill>
                <a:effectLst>
                  <a:outerShdw blurRad="38100" dist="38100" dir="2700000" algn="tl">
                    <a:srgbClr val="000000">
                      <a:alpha val="43137"/>
                    </a:srgbClr>
                  </a:outerShdw>
                </a:effectLst>
                <a:latin typeface="+mn-lt"/>
                <a:cs typeface="+mn-cs"/>
              </a:defRPr>
            </a:lvl1pPr>
          </a:lstStyle>
          <a:p>
            <a:pPr>
              <a:defRPr/>
            </a:pPr>
            <a:fld id="{E5747F11-381D-4986-9D45-26BB5E39AA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20" r:id="rId1"/>
    <p:sldLayoutId id="214748453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cs typeface="+mn-cs"/>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fontAlgn="auto">
              <a:spcBef>
                <a:spcPts val="0"/>
              </a:spcBef>
              <a:spcAft>
                <a:spcPts val="0"/>
              </a:spcAft>
            </a:pPr>
            <a:r>
              <a:rPr lang="en-US" smtClean="0">
                <a:solidFill>
                  <a:prstClr val="black"/>
                </a:solidFill>
                <a:latin typeface="Lucida Sans Unicode"/>
                <a:cs typeface="+mn-cs"/>
              </a:rPr>
              <a:t>March 27, 2012</a:t>
            </a:r>
            <a:endParaRPr lang="en-US" dirty="0">
              <a:solidFill>
                <a:prstClr val="black"/>
              </a:solidFill>
              <a:latin typeface="Lucida Sans Unicode"/>
              <a:cs typeface="+mn-cs"/>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fontAlgn="auto">
              <a:spcBef>
                <a:spcPts val="0"/>
              </a:spcBef>
              <a:spcAft>
                <a:spcPts val="0"/>
              </a:spcAft>
            </a:pPr>
            <a:r>
              <a:rPr lang="en-US" smtClean="0">
                <a:solidFill>
                  <a:prstClr val="black"/>
                </a:solidFill>
                <a:latin typeface="Lucida Sans Unicode"/>
                <a:cs typeface="+mn-cs"/>
              </a:rPr>
              <a:t>Community Foundation of Greater Lafayette</a:t>
            </a:r>
            <a:endParaRPr lang="en-US" dirty="0">
              <a:solidFill>
                <a:prstClr val="black"/>
              </a:solidFill>
              <a:latin typeface="Lucida Sans Unicode"/>
              <a:cs typeface="+mn-cs"/>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pPr fontAlgn="auto">
              <a:spcBef>
                <a:spcPts val="0"/>
              </a:spcBef>
              <a:spcAft>
                <a:spcPts val="0"/>
              </a:spcAft>
            </a:pPr>
            <a:fld id="{18E6340C-A248-4893-9304-18163C2490D6}" type="slidenum">
              <a:rPr lang="en-US" smtClean="0">
                <a:solidFill>
                  <a:prstClr val="black"/>
                </a:solidFill>
                <a:latin typeface="Lucida Sans Unicode"/>
                <a:cs typeface="+mn-cs"/>
              </a:rPr>
              <a:pPr fontAlgn="auto">
                <a:spcBef>
                  <a:spcPts val="0"/>
                </a:spcBef>
                <a:spcAft>
                  <a:spcPts val="0"/>
                </a:spcAft>
              </a:pPr>
              <a:t>‹#›</a:t>
            </a:fld>
            <a:endParaRPr lang="en-US" dirty="0">
              <a:solidFill>
                <a:prstClr val="black"/>
              </a:solidFill>
              <a:latin typeface="Lucida Sans Unicode"/>
              <a:cs typeface="+mn-cs"/>
            </a:endParaRPr>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18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fontAlgn="auto">
              <a:spcBef>
                <a:spcPts val="0"/>
              </a:spcBef>
              <a:spcAft>
                <a:spcPts val="0"/>
              </a:spcAft>
            </a:pPr>
            <a:r>
              <a:rPr lang="en-US" smtClean="0">
                <a:solidFill>
                  <a:prstClr val="black"/>
                </a:solidFill>
                <a:latin typeface="Lucida Sans Unicode"/>
              </a:rPr>
              <a:t>March 27, 2012</a:t>
            </a:r>
            <a:endParaRPr lang="en-US" dirty="0">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fontAlgn="auto">
              <a:spcBef>
                <a:spcPts val="0"/>
              </a:spcBef>
              <a:spcAft>
                <a:spcPts val="0"/>
              </a:spcAft>
            </a:pPr>
            <a:r>
              <a:rPr lang="en-US" smtClean="0">
                <a:solidFill>
                  <a:prstClr val="black"/>
                </a:solidFill>
                <a:latin typeface="Lucida Sans Unicode"/>
              </a:rPr>
              <a:t>Community Foundation of Greater Lafayette</a:t>
            </a:r>
            <a:endParaRPr lang="en-US" dirty="0">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pPr fontAlgn="auto">
              <a:spcBef>
                <a:spcPts val="0"/>
              </a:spcBef>
              <a:spcAft>
                <a:spcPts val="0"/>
              </a:spcAft>
            </a:pPr>
            <a:fld id="{18E6340C-A248-4893-9304-18163C2490D6}"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r>
              <a:rPr lang="en-US" smtClean="0">
                <a:solidFill>
                  <a:prstClr val="black"/>
                </a:solidFill>
              </a:rPr>
              <a:t>March 27, 2012</a:t>
            </a:r>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smtClean="0">
                <a:solidFill>
                  <a:prstClr val="black"/>
                </a:solidFill>
              </a:rPr>
              <a:t>Community Foundation of Greater Lafayette</a:t>
            </a:r>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pPr>
              <a:defRPr/>
            </a:pPr>
            <a:fld id="{B9269145-D3B4-41A8-AF52-7D9D30E66602}" type="slidenum">
              <a:rPr lang="en-US" altLang="en-US" smtClean="0">
                <a:solidFill>
                  <a:prstClr val="black"/>
                </a:solidFill>
              </a:rPr>
              <a:pPr>
                <a:defRPr/>
              </a:pPr>
              <a:t>‹#›</a:t>
            </a:fld>
            <a:endParaRPr lang="en-US" alt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ransition>
    <p:dissolve/>
  </p:transition>
  <p:timing>
    <p:tnLst>
      <p:par>
        <p:cTn id="1" dur="indefinite" restart="never" nodeType="tmRoot"/>
      </p:par>
    </p:tnLst>
  </p:timing>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iff"/><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file:///\\Glcfsrv01\VAULT\USERS\Cheryl\Cheryl's%20GLCF\Grants\History\Tracking%20&amp;%20history\2011\2011_grants_report_for_board-gk-v1.xlsx!charts%20and%20data%202011![2011_grants_report_for_board-gk-v1.xlsx]charts%20and%20data%202011%20Chart%203" TargetMode="External"/><Relationship Id="rId1" Type="http://schemas.openxmlformats.org/officeDocument/2006/relationships/vmlDrawing" Target="../drawings/vmlDrawing4.vml"/><Relationship Id="rId2"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file:///\\Glcfsrv01\VAULT\USERS\Cheryl\Cheryl's%20GLCF\Grants\History\Tracking%20&amp;%20history\2011\2011_grants_report_for_board-gk-v1.xlsx!charts%20and%20data%202011![2011_grants_report_for_board-gk-v1.xlsx]charts%20and%20data%202011%20Chart%207" TargetMode="External"/><Relationship Id="rId1" Type="http://schemas.openxmlformats.org/officeDocument/2006/relationships/vmlDrawing" Target="../drawings/vmlDrawing5.vml"/><Relationship Id="rId2"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video" Target="file:///C:\Documents%20and%20Settings\ccrochet\Application%20Data\Microsoft\Media%20Catalog\Downloaded%20Clips\cl7d\j0313991.jpg"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ryla6560.weebly.com/" TargetMode="External"/><Relationship Id="rId4"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Book1!Sheet1!%5BBook1%5DSheet1%20Chart%201" TargetMode="External"/><Relationship Id="rId1" Type="http://schemas.openxmlformats.org/officeDocument/2006/relationships/vmlDrawing" Target="../drawings/vmlDrawing1.vml"/><Relationship Id="rId2"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file:///\\Glcfsrv01\VAULT\USERS\Greg\Speeches\Giving%20USA%202010.xlsx!Sheet1![Giving%20USA%202010.xlsx]Sheet1%20Chart%202" TargetMode="External"/><Relationship Id="rId1" Type="http://schemas.openxmlformats.org/officeDocument/2006/relationships/vmlDrawing" Target="../drawings/vmlDrawing2.vml"/><Relationship Id="rId2"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8.png"/><Relationship Id="rId1" Type="http://schemas.openxmlformats.org/officeDocument/2006/relationships/video" Target="file:///C:\Documents%20and%20Settings\ccrochet\Application%20Data\Microsoft\Media%20Catalog\Downloaded%20Clips\cl69\j0262967.jpg"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file:///\\Glcfsrv01\VAULT\USERS\Greg\Speeches\Endowment_projection_ROTARY.xlsx!Initial%20projection![Endowment_projection_ROTARY.xlsx]Initial%20projection%20Chart%201" TargetMode="External"/><Relationship Id="rId1" Type="http://schemas.openxmlformats.org/officeDocument/2006/relationships/vmlDrawing" Target="../drawings/vmlDrawing3.vml"/><Relationship Id="rId2"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3" descr="CFGL_w_ps2.jpg"/>
          <p:cNvPicPr>
            <a:picLocks noChangeAspect="1"/>
          </p:cNvPicPr>
          <p:nvPr/>
        </p:nvPicPr>
        <p:blipFill>
          <a:blip r:embed="rId3" cstate="print"/>
          <a:srcRect/>
          <a:stretch>
            <a:fillRect/>
          </a:stretch>
        </p:blipFill>
        <p:spPr bwMode="auto">
          <a:xfrm>
            <a:off x="2325687" y="1"/>
            <a:ext cx="4572000" cy="3048000"/>
          </a:xfrm>
          <a:prstGeom prst="rect">
            <a:avLst/>
          </a:prstGeom>
          <a:noFill/>
          <a:ln w="9525">
            <a:noFill/>
            <a:miter lim="800000"/>
            <a:headEnd/>
            <a:tailEnd/>
          </a:ln>
        </p:spPr>
      </p:pic>
      <p:pic>
        <p:nvPicPr>
          <p:cNvPr id="8" name="Picture 7" descr="Long Center.tif"/>
          <p:cNvPicPr>
            <a:picLocks noChangeAspect="1"/>
          </p:cNvPicPr>
          <p:nvPr/>
        </p:nvPicPr>
        <p:blipFill>
          <a:blip r:embed="rId4" cstate="print"/>
          <a:stretch>
            <a:fillRect/>
          </a:stretch>
        </p:blipFill>
        <p:spPr>
          <a:xfrm>
            <a:off x="0" y="1247775"/>
            <a:ext cx="2273587" cy="3419475"/>
          </a:xfrm>
          <a:prstGeom prst="rect">
            <a:avLst/>
          </a:prstGeom>
        </p:spPr>
      </p:pic>
      <p:pic>
        <p:nvPicPr>
          <p:cNvPr id="10" name="Picture 9" descr="Marilyn Whitsel and Jim Risk.JPG"/>
          <p:cNvPicPr>
            <a:picLocks noChangeAspect="1"/>
          </p:cNvPicPr>
          <p:nvPr/>
        </p:nvPicPr>
        <p:blipFill>
          <a:blip r:embed="rId5" cstate="print"/>
          <a:stretch>
            <a:fillRect/>
          </a:stretch>
        </p:blipFill>
        <p:spPr>
          <a:xfrm>
            <a:off x="1044574" y="4283869"/>
            <a:ext cx="3203575" cy="2402681"/>
          </a:xfrm>
          <a:prstGeom prst="rect">
            <a:avLst/>
          </a:prstGeom>
        </p:spPr>
      </p:pic>
      <p:pic>
        <p:nvPicPr>
          <p:cNvPr id="11" name="Picture 10" descr="DSCN0628.JPG"/>
          <p:cNvPicPr>
            <a:picLocks noChangeAspect="1"/>
          </p:cNvPicPr>
          <p:nvPr/>
        </p:nvPicPr>
        <p:blipFill>
          <a:blip r:embed="rId6" cstate="print"/>
          <a:stretch>
            <a:fillRect/>
          </a:stretch>
        </p:blipFill>
        <p:spPr>
          <a:xfrm>
            <a:off x="7072313" y="0"/>
            <a:ext cx="2071687" cy="2762249"/>
          </a:xfrm>
          <a:prstGeom prst="rect">
            <a:avLst/>
          </a:prstGeom>
        </p:spPr>
      </p:pic>
      <p:pic>
        <p:nvPicPr>
          <p:cNvPr id="12" name="Picture 11" descr="TCCC Bldg. Blks..jpg"/>
          <p:cNvPicPr>
            <a:picLocks noChangeAspect="1"/>
          </p:cNvPicPr>
          <p:nvPr/>
        </p:nvPicPr>
        <p:blipFill>
          <a:blip r:embed="rId7" cstate="print"/>
          <a:stretch>
            <a:fillRect/>
          </a:stretch>
        </p:blipFill>
        <p:spPr>
          <a:xfrm>
            <a:off x="4905375" y="3705224"/>
            <a:ext cx="3856928" cy="25301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Where do our grants go?</a:t>
            </a:r>
          </a:p>
          <a:p>
            <a:r>
              <a:rPr lang="en-US" dirty="0" smtClean="0"/>
              <a:t>Who else makes grants in our community?</a:t>
            </a:r>
          </a:p>
          <a:p>
            <a:r>
              <a:rPr lang="en-US" dirty="0" smtClean="0"/>
              <a:t>What are the greatest un-met community needs?</a:t>
            </a:r>
          </a:p>
          <a:p>
            <a:r>
              <a:rPr lang="en-US" dirty="0" smtClean="0"/>
              <a:t>Process</a:t>
            </a:r>
          </a:p>
          <a:p>
            <a:pPr lvl="1"/>
            <a:r>
              <a:rPr lang="en-US" dirty="0" smtClean="0"/>
              <a:t>Board input</a:t>
            </a:r>
          </a:p>
          <a:p>
            <a:pPr lvl="1"/>
            <a:r>
              <a:rPr lang="en-US" dirty="0" smtClean="0"/>
              <a:t>Other funders’ input</a:t>
            </a:r>
          </a:p>
          <a:p>
            <a:pPr lvl="1"/>
            <a:r>
              <a:rPr lang="en-US" dirty="0" smtClean="0"/>
              <a:t>Web-based community needs assessment</a:t>
            </a:r>
          </a:p>
          <a:p>
            <a:pPr lvl="1"/>
            <a:r>
              <a:rPr lang="en-US" dirty="0" smtClean="0"/>
              <a:t>Convening sessions</a:t>
            </a:r>
          </a:p>
          <a:p>
            <a:pPr lvl="2"/>
            <a:r>
              <a:rPr lang="en-US" dirty="0" smtClean="0"/>
              <a:t>Educators</a:t>
            </a:r>
          </a:p>
          <a:p>
            <a:pPr lvl="2"/>
            <a:r>
              <a:rPr lang="en-US" dirty="0" smtClean="0"/>
              <a:t>Law enforcement</a:t>
            </a:r>
          </a:p>
          <a:p>
            <a:pPr lvl="2"/>
            <a:r>
              <a:rPr lang="en-US" dirty="0" smtClean="0"/>
              <a:t>Service-providing organizations</a:t>
            </a:r>
            <a:endParaRPr lang="en-US" dirty="0"/>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10</a:t>
            </a:fld>
            <a:endParaRPr lang="en-US" dirty="0">
              <a:solidFill>
                <a:prstClr val="black"/>
              </a:solidFill>
            </a:endParaRPr>
          </a:p>
        </p:txBody>
      </p:sp>
      <p:sp>
        <p:nvSpPr>
          <p:cNvPr id="5" name="Title 4"/>
          <p:cNvSpPr>
            <a:spLocks noGrp="1"/>
          </p:cNvSpPr>
          <p:nvPr>
            <p:ph type="title"/>
          </p:nvPr>
        </p:nvSpPr>
        <p:spPr>
          <a:xfrm>
            <a:off x="132736" y="264806"/>
            <a:ext cx="8229600" cy="1143000"/>
          </a:xfrm>
        </p:spPr>
        <p:txBody>
          <a:bodyPr/>
          <a:lstStyle/>
          <a:p>
            <a:r>
              <a:rPr lang="en-US" dirty="0" smtClean="0"/>
              <a:t>How can we make a difference</a:t>
            </a:r>
            <a:endParaRPr lang="en-US" dirty="0"/>
          </a:p>
        </p:txBody>
      </p:sp>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11</a:t>
            </a:fld>
            <a:endParaRPr lang="en-US" dirty="0">
              <a:solidFill>
                <a:prstClr val="black"/>
              </a:solidFill>
            </a:endParaRPr>
          </a:p>
        </p:txBody>
      </p:sp>
      <p:sp>
        <p:nvSpPr>
          <p:cNvPr id="5" name="Title 4"/>
          <p:cNvSpPr>
            <a:spLocks noGrp="1"/>
          </p:cNvSpPr>
          <p:nvPr>
            <p:ph type="title"/>
          </p:nvPr>
        </p:nvSpPr>
        <p:spPr/>
        <p:txBody>
          <a:bodyPr>
            <a:normAutofit/>
          </a:bodyPr>
          <a:lstStyle/>
          <a:p>
            <a:r>
              <a:rPr lang="en-US" dirty="0" smtClean="0"/>
              <a:t>What’s New - Community</a:t>
            </a:r>
            <a:endParaRPr lang="en-US" dirty="0"/>
          </a:p>
        </p:txBody>
      </p:sp>
      <p:pic>
        <p:nvPicPr>
          <p:cNvPr id="6" name="Picture 2"/>
          <p:cNvPicPr>
            <a:picLocks noGrp="1" noChangeAspect="1" noChangeArrowheads="1"/>
          </p:cNvPicPr>
          <p:nvPr>
            <p:ph idx="1"/>
          </p:nvPr>
        </p:nvPicPr>
        <p:blipFill>
          <a:blip r:embed="rId3" cstate="print"/>
          <a:stretch>
            <a:fillRect/>
          </a:stretch>
        </p:blipFill>
        <p:spPr>
          <a:xfrm>
            <a:off x="0" y="1462542"/>
            <a:ext cx="9144000" cy="5445640"/>
          </a:xfrm>
          <a:noFill/>
        </p:spPr>
      </p:pic>
      <p:sp>
        <p:nvSpPr>
          <p:cNvPr id="7" name="Footer Placeholder 6"/>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008" y="1481328"/>
            <a:ext cx="4067347" cy="4630714"/>
          </a:xfrm>
        </p:spPr>
        <p:txBody>
          <a:bodyPr>
            <a:normAutofit lnSpcReduction="10000"/>
          </a:bodyPr>
          <a:lstStyle/>
          <a:p>
            <a:r>
              <a:rPr lang="en-US" dirty="0" smtClean="0"/>
              <a:t>Innovative programs to address causes of</a:t>
            </a:r>
          </a:p>
          <a:p>
            <a:pPr lvl="1"/>
            <a:r>
              <a:rPr lang="en-US" dirty="0" smtClean="0"/>
              <a:t>Teen pregnancy</a:t>
            </a:r>
          </a:p>
          <a:p>
            <a:pPr lvl="1"/>
            <a:r>
              <a:rPr lang="en-US" dirty="0" smtClean="0"/>
              <a:t>Substance abuse</a:t>
            </a:r>
          </a:p>
          <a:p>
            <a:pPr lvl="1"/>
            <a:r>
              <a:rPr lang="en-US" dirty="0" smtClean="0"/>
              <a:t>Gang involvement</a:t>
            </a:r>
          </a:p>
          <a:p>
            <a:r>
              <a:rPr lang="en-US" dirty="0" smtClean="0"/>
              <a:t>Desired Outcomes</a:t>
            </a:r>
          </a:p>
          <a:p>
            <a:pPr lvl="1"/>
            <a:r>
              <a:rPr lang="en-US" dirty="0" smtClean="0"/>
              <a:t>Provide opportunities to:</a:t>
            </a:r>
          </a:p>
          <a:p>
            <a:pPr lvl="2"/>
            <a:r>
              <a:rPr lang="en-US" dirty="0" smtClean="0"/>
              <a:t>Graduate from high school</a:t>
            </a:r>
          </a:p>
          <a:p>
            <a:pPr lvl="2"/>
            <a:r>
              <a:rPr lang="en-US" dirty="0" smtClean="0"/>
              <a:t>Earn income, life skills and self-esteem</a:t>
            </a:r>
            <a:endParaRPr lang="en-US" dirty="0"/>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12</a:t>
            </a:fld>
            <a:endParaRPr lang="en-US" dirty="0">
              <a:solidFill>
                <a:prstClr val="black"/>
              </a:solidFill>
            </a:endParaRPr>
          </a:p>
        </p:txBody>
      </p:sp>
      <p:sp>
        <p:nvSpPr>
          <p:cNvPr id="5" name="Title 4"/>
          <p:cNvSpPr>
            <a:spLocks noGrp="1"/>
          </p:cNvSpPr>
          <p:nvPr>
            <p:ph type="title"/>
          </p:nvPr>
        </p:nvSpPr>
        <p:spPr/>
        <p:txBody>
          <a:bodyPr/>
          <a:lstStyle/>
          <a:p>
            <a:r>
              <a:rPr lang="en-US" dirty="0" smtClean="0"/>
              <a:t>Request for Proposal</a:t>
            </a:r>
            <a:endParaRPr lang="en-US" dirty="0"/>
          </a:p>
        </p:txBody>
      </p:sp>
      <p:pic>
        <p:nvPicPr>
          <p:cNvPr id="7" name="Picture 6" descr="_MG_0542.jpg"/>
          <p:cNvPicPr>
            <a:picLocks noChangeAspect="1"/>
          </p:cNvPicPr>
          <p:nvPr/>
        </p:nvPicPr>
        <p:blipFill>
          <a:blip r:embed="rId3" cstate="print"/>
          <a:stretch>
            <a:fillRect/>
          </a:stretch>
        </p:blipFill>
        <p:spPr>
          <a:xfrm>
            <a:off x="4515451" y="3657600"/>
            <a:ext cx="4503420" cy="3002280"/>
          </a:xfrm>
          <a:prstGeom prst="rect">
            <a:avLst/>
          </a:prstGeom>
        </p:spPr>
      </p:pic>
      <p:pic>
        <p:nvPicPr>
          <p:cNvPr id="8" name="Picture 7" descr="_MG_0558.jpg"/>
          <p:cNvPicPr>
            <a:picLocks noChangeAspect="1"/>
          </p:cNvPicPr>
          <p:nvPr/>
        </p:nvPicPr>
        <p:blipFill>
          <a:blip r:embed="rId4" cstate="print"/>
          <a:stretch>
            <a:fillRect/>
          </a:stretch>
        </p:blipFill>
        <p:spPr>
          <a:xfrm>
            <a:off x="6705598" y="0"/>
            <a:ext cx="2438401" cy="3657600"/>
          </a:xfrm>
          <a:prstGeom prst="rect">
            <a:avLst/>
          </a:prstGeom>
        </p:spPr>
      </p:pic>
      <p:sp>
        <p:nvSpPr>
          <p:cNvPr id="9" name="Footer Placeholder 8"/>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322" y="1856714"/>
            <a:ext cx="3537284" cy="4525963"/>
          </a:xfrm>
        </p:spPr>
        <p:txBody>
          <a:bodyPr>
            <a:normAutofit fontScale="85000" lnSpcReduction="20000"/>
          </a:bodyPr>
          <a:lstStyle/>
          <a:p>
            <a:pPr>
              <a:buNone/>
            </a:pPr>
            <a:endParaRPr lang="en-US" sz="2800" dirty="0" smtClean="0"/>
          </a:p>
          <a:p>
            <a:r>
              <a:rPr lang="en-US" sz="2800" dirty="0" smtClean="0"/>
              <a:t>$75,000 to Oakland High School</a:t>
            </a:r>
          </a:p>
          <a:p>
            <a:pPr lvl="1"/>
            <a:r>
              <a:rPr lang="en-US" sz="2400" dirty="0" smtClean="0"/>
              <a:t>Science discovery lab -“A community approach to science literacy”</a:t>
            </a:r>
          </a:p>
          <a:p>
            <a:pPr lvl="1"/>
            <a:endParaRPr lang="en-US" sz="1500" dirty="0" smtClean="0"/>
          </a:p>
          <a:p>
            <a:r>
              <a:rPr lang="en-US" sz="2800" dirty="0" smtClean="0"/>
              <a:t>$25,000 to Lyn Treece Boys and Girls Club</a:t>
            </a:r>
          </a:p>
          <a:p>
            <a:pPr lvl="1"/>
            <a:r>
              <a:rPr lang="en-US" sz="2400" dirty="0" smtClean="0"/>
              <a:t>Youth employment program partnering with local non-profits and employers</a:t>
            </a:r>
            <a:endParaRPr lang="en-US" sz="1500" dirty="0" smtClean="0"/>
          </a:p>
          <a:p>
            <a:endParaRPr lang="en-US" dirty="0"/>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13</a:t>
            </a:fld>
            <a:endParaRPr lang="en-US" dirty="0">
              <a:solidFill>
                <a:prstClr val="black"/>
              </a:solidFill>
            </a:endParaRPr>
          </a:p>
        </p:txBody>
      </p:sp>
      <p:sp>
        <p:nvSpPr>
          <p:cNvPr id="5" name="Title 4"/>
          <p:cNvSpPr>
            <a:spLocks noGrp="1"/>
          </p:cNvSpPr>
          <p:nvPr>
            <p:ph type="title"/>
          </p:nvPr>
        </p:nvSpPr>
        <p:spPr>
          <a:xfrm>
            <a:off x="322446" y="678900"/>
            <a:ext cx="5183204" cy="1143000"/>
          </a:xfrm>
        </p:spPr>
        <p:txBody>
          <a:bodyPr>
            <a:normAutofit fontScale="90000"/>
          </a:bodyPr>
          <a:lstStyle/>
          <a:p>
            <a:r>
              <a:rPr lang="en-US" sz="4400" dirty="0" smtClean="0"/>
              <a:t>Youth Building Request for Proposal</a:t>
            </a:r>
          </a:p>
        </p:txBody>
      </p:sp>
      <p:pic>
        <p:nvPicPr>
          <p:cNvPr id="7" name="Picture 6" descr="LARA Group3.jpg"/>
          <p:cNvPicPr>
            <a:picLocks noChangeAspect="1"/>
          </p:cNvPicPr>
          <p:nvPr/>
        </p:nvPicPr>
        <p:blipFill>
          <a:blip r:embed="rId3" cstate="print"/>
          <a:stretch>
            <a:fillRect/>
          </a:stretch>
        </p:blipFill>
        <p:spPr>
          <a:xfrm>
            <a:off x="5014762" y="960118"/>
            <a:ext cx="3965609" cy="2974208"/>
          </a:xfrm>
          <a:prstGeom prst="rect">
            <a:avLst/>
          </a:prstGeom>
        </p:spPr>
      </p:pic>
      <p:pic>
        <p:nvPicPr>
          <p:cNvPr id="8" name="Picture 7" descr="_MG_0578.jpg"/>
          <p:cNvPicPr>
            <a:picLocks noChangeAspect="1"/>
          </p:cNvPicPr>
          <p:nvPr/>
        </p:nvPicPr>
        <p:blipFill>
          <a:blip r:embed="rId4" cstate="print"/>
          <a:stretch>
            <a:fillRect/>
          </a:stretch>
        </p:blipFill>
        <p:spPr>
          <a:xfrm>
            <a:off x="4019749" y="3975232"/>
            <a:ext cx="4180975" cy="2787317"/>
          </a:xfrm>
          <a:prstGeom prst="rect">
            <a:avLst/>
          </a:prstGeom>
        </p:spPr>
      </p:pic>
      <p:sp>
        <p:nvSpPr>
          <p:cNvPr id="9" name="Footer Placeholder 8"/>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14</a:t>
            </a:fld>
            <a:endParaRPr lang="en-US" dirty="0">
              <a:solidFill>
                <a:prstClr val="black"/>
              </a:solidFill>
            </a:endParaRPr>
          </a:p>
        </p:txBody>
      </p:sp>
      <p:graphicFrame>
        <p:nvGraphicFramePr>
          <p:cNvPr id="144386" name="Object 2"/>
          <p:cNvGraphicFramePr>
            <a:graphicFrameLocks noChangeAspect="1"/>
          </p:cNvGraphicFramePr>
          <p:nvPr/>
        </p:nvGraphicFramePr>
        <p:xfrm>
          <a:off x="-1" y="989719"/>
          <a:ext cx="9144001" cy="5868282"/>
        </p:xfrm>
        <a:graphic>
          <a:graphicData uri="http://schemas.openxmlformats.org/presentationml/2006/ole">
            <p:oleObj spid="_x0000_s144386" name="Worksheet" r:id="rId4" imgW="7696200" imgH="5130800" progId="Excel.Sheet.8">
              <p:link updateAutomatic="1"/>
            </p:oleObj>
          </a:graphicData>
        </a:graphic>
      </p:graphicFrame>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15</a:t>
            </a:fld>
            <a:endParaRPr lang="en-US" dirty="0">
              <a:solidFill>
                <a:prstClr val="black"/>
              </a:solidFill>
            </a:endParaRPr>
          </a:p>
        </p:txBody>
      </p:sp>
      <p:graphicFrame>
        <p:nvGraphicFramePr>
          <p:cNvPr id="145411" name="Object 3"/>
          <p:cNvGraphicFramePr>
            <a:graphicFrameLocks noChangeAspect="1"/>
          </p:cNvGraphicFramePr>
          <p:nvPr/>
        </p:nvGraphicFramePr>
        <p:xfrm>
          <a:off x="-43416" y="1071648"/>
          <a:ext cx="9187416" cy="5775322"/>
        </p:xfrm>
        <a:graphic>
          <a:graphicData uri="http://schemas.openxmlformats.org/presentationml/2006/ole">
            <p:oleObj spid="_x0000_s145411" name="Worksheet" r:id="rId4" imgW="7620000" imgH="5105400" progId="Excel.Sheet.8">
              <p:link updateAutomatic="1"/>
            </p:oleObj>
          </a:graphicData>
        </a:graphic>
      </p:graphicFrame>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70117" name="Rectangle 5"/>
          <p:cNvSpPr>
            <a:spLocks noChangeArrowheads="1"/>
          </p:cNvSpPr>
          <p:nvPr/>
        </p:nvSpPr>
        <p:spPr bwMode="auto">
          <a:xfrm>
            <a:off x="0" y="0"/>
            <a:ext cx="9144000" cy="1736725"/>
          </a:xfrm>
          <a:prstGeom prst="rect">
            <a:avLst/>
          </a:prstGeom>
          <a:solidFill>
            <a:schemeClr val="accent2"/>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370118" name="Rectangle 6"/>
          <p:cNvSpPr>
            <a:spLocks noChangeArrowheads="1"/>
          </p:cNvSpPr>
          <p:nvPr/>
        </p:nvSpPr>
        <p:spPr bwMode="auto">
          <a:xfrm>
            <a:off x="0" y="1727200"/>
            <a:ext cx="9144000" cy="152400"/>
          </a:xfrm>
          <a:prstGeom prst="rect">
            <a:avLst/>
          </a:prstGeom>
          <a:solidFill>
            <a:schemeClr val="tx2">
              <a:alpha val="50000"/>
            </a:schemeClr>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24580" name="Text Box 9"/>
          <p:cNvSpPr txBox="1">
            <a:spLocks noChangeArrowheads="1"/>
          </p:cNvSpPr>
          <p:nvPr/>
        </p:nvSpPr>
        <p:spPr bwMode="auto">
          <a:xfrm>
            <a:off x="369888" y="227013"/>
            <a:ext cx="1755775" cy="420687"/>
          </a:xfrm>
          <a:prstGeom prst="rect">
            <a:avLst/>
          </a:prstGeom>
          <a:noFill/>
          <a:ln w="9525">
            <a:noFill/>
            <a:miter lim="800000"/>
            <a:headEnd/>
            <a:tailEnd/>
          </a:ln>
        </p:spPr>
        <p:txBody>
          <a:bodyPr wrap="none">
            <a:spAutoFit/>
          </a:bodyPr>
          <a:lstStyle/>
          <a:p>
            <a:pPr eaLnBrk="0" hangingPunct="0">
              <a:lnSpc>
                <a:spcPct val="90000"/>
              </a:lnSpc>
              <a:spcBef>
                <a:spcPct val="35000"/>
              </a:spcBef>
            </a:pPr>
            <a:r>
              <a:rPr lang="en-US" altLang="en-US" sz="2400" b="1" dirty="0">
                <a:solidFill>
                  <a:schemeClr val="bg1"/>
                </a:solidFill>
              </a:rPr>
              <a:t>foundation</a:t>
            </a:r>
            <a:endParaRPr lang="en-US" altLang="en-US" sz="2400" b="1" dirty="0">
              <a:solidFill>
                <a:srgbClr val="EA7D56"/>
              </a:solidFill>
            </a:endParaRPr>
          </a:p>
        </p:txBody>
      </p:sp>
      <p:sp>
        <p:nvSpPr>
          <p:cNvPr id="24581" name="Text Box 10"/>
          <p:cNvSpPr txBox="1">
            <a:spLocks noChangeArrowheads="1"/>
          </p:cNvSpPr>
          <p:nvPr/>
        </p:nvSpPr>
        <p:spPr bwMode="auto">
          <a:xfrm>
            <a:off x="317500" y="495300"/>
            <a:ext cx="1946275" cy="1025525"/>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6800" dirty="0">
                <a:solidFill>
                  <a:schemeClr val="bg1"/>
                </a:solidFill>
                <a:latin typeface="Times New Roman" pitchFamily="18" charset="0"/>
              </a:rPr>
              <a:t>facts</a:t>
            </a:r>
            <a:endParaRPr lang="en-US" altLang="en-US" sz="6800" b="1" dirty="0"/>
          </a:p>
        </p:txBody>
      </p:sp>
      <p:sp>
        <p:nvSpPr>
          <p:cNvPr id="1370123" name="Rectangle 11"/>
          <p:cNvSpPr>
            <a:spLocks noGrp="1" noChangeArrowheads="1"/>
          </p:cNvSpPr>
          <p:nvPr>
            <p:ph idx="1"/>
          </p:nvPr>
        </p:nvSpPr>
        <p:spPr>
          <a:xfrm>
            <a:off x="3725863" y="1906588"/>
            <a:ext cx="4975225" cy="2711450"/>
          </a:xfrm>
        </p:spPr>
        <p:txBody>
          <a:bodyPr/>
          <a:lstStyle/>
          <a:p>
            <a:pPr marL="177800" indent="-177800">
              <a:lnSpc>
                <a:spcPct val="95000"/>
              </a:lnSpc>
              <a:spcBef>
                <a:spcPct val="50000"/>
              </a:spcBef>
              <a:buFontTx/>
              <a:buNone/>
            </a:pPr>
            <a:r>
              <a:rPr lang="en-US" altLang="en-US" sz="1800" b="1" dirty="0" smtClean="0">
                <a:solidFill>
                  <a:srgbClr val="EA7D56"/>
                </a:solidFill>
              </a:rPr>
              <a:t>› Children and Youth </a:t>
            </a:r>
            <a:r>
              <a:rPr lang="en-US" sz="1800" dirty="0" smtClean="0"/>
              <a:t/>
            </a:r>
            <a:br>
              <a:rPr lang="en-US" sz="1800" dirty="0" smtClean="0"/>
            </a:br>
            <a:r>
              <a:rPr lang="en-US" sz="1800" dirty="0" smtClean="0"/>
              <a:t>Lyn Treece, Bauer, TCCC</a:t>
            </a:r>
          </a:p>
          <a:p>
            <a:pPr marL="177800" indent="-177800">
              <a:lnSpc>
                <a:spcPct val="95000"/>
              </a:lnSpc>
              <a:spcBef>
                <a:spcPct val="50000"/>
              </a:spcBef>
              <a:buFontTx/>
              <a:buNone/>
            </a:pPr>
            <a:r>
              <a:rPr lang="en-US" altLang="en-US" sz="1800" b="1" dirty="0" smtClean="0">
                <a:solidFill>
                  <a:srgbClr val="EA7D56"/>
                </a:solidFill>
              </a:rPr>
              <a:t>›</a:t>
            </a:r>
            <a:r>
              <a:rPr lang="en-US" altLang="en-US" sz="1800" b="1" dirty="0" smtClean="0">
                <a:solidFill>
                  <a:schemeClr val="accent1"/>
                </a:solidFill>
              </a:rPr>
              <a:t> </a:t>
            </a:r>
            <a:r>
              <a:rPr lang="en-US" altLang="en-US" sz="1800" b="1" dirty="0" smtClean="0">
                <a:solidFill>
                  <a:srgbClr val="EA7D56"/>
                </a:solidFill>
              </a:rPr>
              <a:t>	Arts &amp; Culture</a:t>
            </a:r>
            <a:r>
              <a:rPr lang="en-US" sz="1800" dirty="0" smtClean="0"/>
              <a:t/>
            </a:r>
            <a:br>
              <a:rPr lang="en-US" sz="1800" dirty="0" smtClean="0"/>
            </a:br>
            <a:r>
              <a:rPr lang="en-US" sz="1800" dirty="0" smtClean="0"/>
              <a:t> Civic Theatre, Long Center, TAF</a:t>
            </a:r>
          </a:p>
          <a:p>
            <a:pPr marL="177800" indent="-177800">
              <a:lnSpc>
                <a:spcPct val="95000"/>
              </a:lnSpc>
              <a:spcBef>
                <a:spcPct val="50000"/>
              </a:spcBef>
              <a:buFontTx/>
              <a:buNone/>
            </a:pPr>
            <a:r>
              <a:rPr lang="en-US" altLang="en-US" sz="1800" b="1" dirty="0" smtClean="0">
                <a:solidFill>
                  <a:srgbClr val="EA7D56"/>
                </a:solidFill>
              </a:rPr>
              <a:t>›</a:t>
            </a:r>
            <a:r>
              <a:rPr lang="en-US" altLang="en-US" sz="1800" b="1" dirty="0" smtClean="0">
                <a:solidFill>
                  <a:schemeClr val="accent1"/>
                </a:solidFill>
              </a:rPr>
              <a:t> </a:t>
            </a:r>
            <a:r>
              <a:rPr lang="en-US" sz="1800" dirty="0" smtClean="0"/>
              <a:t>	</a:t>
            </a:r>
            <a:r>
              <a:rPr lang="en-US" altLang="en-US" sz="1800" b="1" dirty="0" smtClean="0">
                <a:solidFill>
                  <a:srgbClr val="EA7D56"/>
                </a:solidFill>
              </a:rPr>
              <a:t>Community Partnerships</a:t>
            </a:r>
            <a:r>
              <a:rPr lang="en-US" sz="1800" dirty="0" smtClean="0"/>
              <a:t/>
            </a:r>
            <a:br>
              <a:rPr lang="en-US" sz="1800" dirty="0" smtClean="0"/>
            </a:br>
            <a:r>
              <a:rPr lang="en-US" sz="1800" dirty="0" smtClean="0"/>
              <a:t>Gold Star Mothers, LPD</a:t>
            </a:r>
          </a:p>
          <a:p>
            <a:pPr marL="177800" indent="-177800">
              <a:lnSpc>
                <a:spcPct val="95000"/>
              </a:lnSpc>
              <a:spcBef>
                <a:spcPct val="50000"/>
              </a:spcBef>
              <a:buFontTx/>
              <a:buNone/>
            </a:pPr>
            <a:r>
              <a:rPr lang="en-US" altLang="en-US" sz="1800" b="1" dirty="0" smtClean="0">
                <a:solidFill>
                  <a:srgbClr val="EA7D56"/>
                </a:solidFill>
              </a:rPr>
              <a:t>›</a:t>
            </a:r>
            <a:r>
              <a:rPr lang="en-US" altLang="en-US" sz="1800" b="1" dirty="0" smtClean="0">
                <a:solidFill>
                  <a:schemeClr val="accent1"/>
                </a:solidFill>
              </a:rPr>
              <a:t> </a:t>
            </a:r>
            <a:r>
              <a:rPr lang="en-US" sz="1800" dirty="0" smtClean="0"/>
              <a:t>	</a:t>
            </a:r>
            <a:r>
              <a:rPr lang="en-US" altLang="en-US" sz="1800" b="1" dirty="0" smtClean="0">
                <a:solidFill>
                  <a:srgbClr val="EA7D56"/>
                </a:solidFill>
              </a:rPr>
              <a:t>Scholarships</a:t>
            </a:r>
            <a:endParaRPr lang="en-US" sz="1800" dirty="0" smtClean="0"/>
          </a:p>
          <a:p>
            <a:pPr marL="177800" indent="-177800">
              <a:lnSpc>
                <a:spcPct val="95000"/>
              </a:lnSpc>
              <a:spcBef>
                <a:spcPct val="50000"/>
              </a:spcBef>
              <a:buFontTx/>
              <a:buNone/>
            </a:pPr>
            <a:endParaRPr lang="en-US" sz="1800" b="1" dirty="0" smtClean="0"/>
          </a:p>
        </p:txBody>
      </p:sp>
      <p:sp>
        <p:nvSpPr>
          <p:cNvPr id="24583" name="Rectangle 13"/>
          <p:cNvSpPr>
            <a:spLocks noChangeArrowheads="1"/>
          </p:cNvSpPr>
          <p:nvPr/>
        </p:nvSpPr>
        <p:spPr bwMode="auto">
          <a:xfrm>
            <a:off x="3919538" y="587375"/>
            <a:ext cx="3802062" cy="411163"/>
          </a:xfrm>
          <a:prstGeom prst="rect">
            <a:avLst/>
          </a:prstGeom>
          <a:noFill/>
          <a:ln w="9525">
            <a:noFill/>
            <a:miter lim="800000"/>
            <a:headEnd/>
            <a:tailEnd/>
          </a:ln>
        </p:spPr>
        <p:txBody>
          <a:bodyPr anchor="ctr"/>
          <a:lstStyle/>
          <a:p>
            <a:pPr eaLnBrk="0" hangingPunct="0">
              <a:lnSpc>
                <a:spcPct val="95000"/>
              </a:lnSpc>
            </a:pPr>
            <a:r>
              <a:rPr lang="en-US" altLang="en-US" sz="3200" i="1" dirty="0" smtClean="0">
                <a:solidFill>
                  <a:schemeClr val="bg1"/>
                </a:solidFill>
                <a:latin typeface="Times New Roman" pitchFamily="18" charset="0"/>
              </a:rPr>
              <a:t>Other grant </a:t>
            </a:r>
            <a:r>
              <a:rPr lang="en-US" altLang="en-US" sz="3200" i="1" dirty="0">
                <a:solidFill>
                  <a:schemeClr val="bg1"/>
                </a:solidFill>
                <a:latin typeface="Times New Roman" pitchFamily="18" charset="0"/>
              </a:rPr>
              <a:t>examples</a:t>
            </a:r>
          </a:p>
        </p:txBody>
      </p:sp>
      <p:pic>
        <p:nvPicPr>
          <p:cNvPr id="24584" name="Picture 17" descr="E006019 ppt"/>
          <p:cNvPicPr>
            <a:picLocks noChangeAspect="1" noChangeArrowheads="1"/>
          </p:cNvPicPr>
          <p:nvPr/>
        </p:nvPicPr>
        <p:blipFill>
          <a:blip r:embed="rId4" cstate="print">
            <a:lum bright="12000"/>
          </a:blip>
          <a:srcRect l="27708" t="5861" r="11000"/>
          <a:stretch>
            <a:fillRect/>
          </a:stretch>
        </p:blipFill>
        <p:spPr bwMode="auto">
          <a:xfrm>
            <a:off x="339725" y="4451350"/>
            <a:ext cx="1231900" cy="1260475"/>
          </a:xfrm>
          <a:prstGeom prst="rect">
            <a:avLst/>
          </a:prstGeom>
          <a:noFill/>
          <a:ln w="9525">
            <a:noFill/>
            <a:miter lim="800000"/>
            <a:headEnd/>
            <a:tailEnd/>
          </a:ln>
        </p:spPr>
      </p:pic>
      <p:sp>
        <p:nvSpPr>
          <p:cNvPr id="1370132" name="Rectangle 20"/>
          <p:cNvSpPr>
            <a:spLocks noChangeArrowheads="1"/>
          </p:cNvSpPr>
          <p:nvPr/>
        </p:nvSpPr>
        <p:spPr bwMode="auto">
          <a:xfrm>
            <a:off x="5851525" y="5399088"/>
            <a:ext cx="295275" cy="295275"/>
          </a:xfrm>
          <a:prstGeom prst="rect">
            <a:avLst/>
          </a:prstGeom>
          <a:noFill/>
          <a:ln w="12700">
            <a:solidFill>
              <a:schemeClr val="accent2"/>
            </a:solid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370134" name="Rectangle 22"/>
          <p:cNvSpPr>
            <a:spLocks noChangeArrowheads="1"/>
          </p:cNvSpPr>
          <p:nvPr/>
        </p:nvSpPr>
        <p:spPr bwMode="auto">
          <a:xfrm>
            <a:off x="5962650" y="5567363"/>
            <a:ext cx="644525" cy="644525"/>
          </a:xfrm>
          <a:prstGeom prst="rect">
            <a:avLst/>
          </a:prstGeom>
          <a:noFill/>
          <a:ln w="12700">
            <a:solidFill>
              <a:schemeClr val="hlink"/>
            </a:solid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370137" name="Rectangle 25"/>
          <p:cNvSpPr>
            <a:spLocks noChangeArrowheads="1"/>
          </p:cNvSpPr>
          <p:nvPr/>
        </p:nvSpPr>
        <p:spPr bwMode="auto">
          <a:xfrm>
            <a:off x="3468688" y="4356100"/>
            <a:ext cx="454025" cy="454025"/>
          </a:xfrm>
          <a:prstGeom prst="rect">
            <a:avLst/>
          </a:prstGeom>
          <a:noFill/>
          <a:ln w="12700">
            <a:solidFill>
              <a:schemeClr val="hlink"/>
            </a:solid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1370139" name="j0313991.jpg">
            <a:hlinkClick r:id="" action="ppaction://media"/>
          </p:cNvPr>
          <p:cNvPicPr/>
          <p:nvPr>
            <a:videoFile r:link="rId1"/>
          </p:nvPr>
        </p:nvPicPr>
        <p:blipFill>
          <a:blip r:embed="rId5" cstate="print"/>
          <a:srcRect/>
          <a:stretch>
            <a:fillRect/>
          </a:stretch>
        </p:blipFill>
        <p:spPr bwMode="auto">
          <a:xfrm>
            <a:off x="2168525" y="4906963"/>
            <a:ext cx="1828800" cy="1828800"/>
          </a:xfrm>
          <a:prstGeom prst="rect">
            <a:avLst/>
          </a:prstGeom>
          <a:noFill/>
          <a:ln w="9525">
            <a:noFill/>
            <a:miter lim="800000"/>
            <a:headEnd/>
            <a:tailEnd/>
          </a:ln>
        </p:spPr>
      </p:pic>
      <p:pic>
        <p:nvPicPr>
          <p:cNvPr id="24589" name="Picture 17" descr="Tree Fund Arbor Day 2008 art of living purdue.JPG"/>
          <p:cNvPicPr>
            <a:picLocks noChangeAspect="1"/>
          </p:cNvPicPr>
          <p:nvPr/>
        </p:nvPicPr>
        <p:blipFill>
          <a:blip r:embed="rId6" cstate="print"/>
          <a:srcRect/>
          <a:stretch>
            <a:fillRect/>
          </a:stretch>
        </p:blipFill>
        <p:spPr bwMode="auto">
          <a:xfrm>
            <a:off x="247650" y="1998663"/>
            <a:ext cx="3005138" cy="2252662"/>
          </a:xfrm>
          <a:prstGeom prst="rect">
            <a:avLst/>
          </a:prstGeom>
          <a:noFill/>
          <a:ln w="9525">
            <a:noFill/>
            <a:miter lim="800000"/>
            <a:headEnd/>
            <a:tailEnd/>
          </a:ln>
        </p:spPr>
      </p:pic>
      <p:pic>
        <p:nvPicPr>
          <p:cNvPr id="24590" name="Picture 18" descr="WLanding9b.jpg"/>
          <p:cNvPicPr>
            <a:picLocks noChangeAspect="1"/>
          </p:cNvPicPr>
          <p:nvPr/>
        </p:nvPicPr>
        <p:blipFill>
          <a:blip r:embed="rId7" cstate="print"/>
          <a:srcRect/>
          <a:stretch>
            <a:fillRect/>
          </a:stretch>
        </p:blipFill>
        <p:spPr bwMode="auto">
          <a:xfrm>
            <a:off x="4713288" y="4552950"/>
            <a:ext cx="4252912" cy="2166938"/>
          </a:xfrm>
          <a:prstGeom prst="rect">
            <a:avLst/>
          </a:prstGeom>
          <a:noFill/>
          <a:ln w="9525">
            <a:noFill/>
            <a:miter lim="800000"/>
            <a:headEnd/>
            <a:tailEnd/>
          </a:ln>
        </p:spPr>
      </p:pic>
      <p:sp>
        <p:nvSpPr>
          <p:cNvPr id="15" name="Slide Number Placeholder 14"/>
          <p:cNvSpPr>
            <a:spLocks noGrp="1"/>
          </p:cNvSpPr>
          <p:nvPr>
            <p:ph type="sldNum" sz="quarter" idx="10"/>
          </p:nvPr>
        </p:nvSpPr>
        <p:spPr/>
        <p:txBody>
          <a:bodyPr/>
          <a:lstStyle/>
          <a:p>
            <a:pPr>
              <a:defRPr/>
            </a:pPr>
            <a:fld id="{F81A0CB1-EDC4-46A6-9710-99D98B7B184E}" type="slidenum">
              <a:rPr lang="en-US" altLang="en-US" smtClean="0"/>
              <a:pPr>
                <a:defRPr/>
              </a:pPr>
              <a:t>16</a:t>
            </a:fld>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0123">
                                            <p:txEl>
                                              <p:pRg st="0" end="0"/>
                                            </p:txEl>
                                          </p:spTgt>
                                        </p:tgtEl>
                                        <p:attrNameLst>
                                          <p:attrName>style.visibility</p:attrName>
                                        </p:attrNameLst>
                                      </p:cBhvr>
                                      <p:to>
                                        <p:strVal val="visible"/>
                                      </p:to>
                                    </p:set>
                                    <p:animEffect transition="in" filter="wipe(left)">
                                      <p:cBhvr>
                                        <p:cTn id="7" dur="500"/>
                                        <p:tgtEl>
                                          <p:spTgt spid="13701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0123">
                                            <p:txEl>
                                              <p:pRg st="1" end="1"/>
                                            </p:txEl>
                                          </p:spTgt>
                                        </p:tgtEl>
                                        <p:attrNameLst>
                                          <p:attrName>style.visibility</p:attrName>
                                        </p:attrNameLst>
                                      </p:cBhvr>
                                      <p:to>
                                        <p:strVal val="visible"/>
                                      </p:to>
                                    </p:set>
                                    <p:animEffect transition="in" filter="wipe(left)">
                                      <p:cBhvr>
                                        <p:cTn id="11" dur="500"/>
                                        <p:tgtEl>
                                          <p:spTgt spid="137012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70123">
                                            <p:txEl>
                                              <p:pRg st="2" end="2"/>
                                            </p:txEl>
                                          </p:spTgt>
                                        </p:tgtEl>
                                        <p:attrNameLst>
                                          <p:attrName>style.visibility</p:attrName>
                                        </p:attrNameLst>
                                      </p:cBhvr>
                                      <p:to>
                                        <p:strVal val="visible"/>
                                      </p:to>
                                    </p:set>
                                    <p:animEffect transition="in" filter="wipe(left)">
                                      <p:cBhvr>
                                        <p:cTn id="15" dur="500"/>
                                        <p:tgtEl>
                                          <p:spTgt spid="137012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70123">
                                            <p:txEl>
                                              <p:pRg st="3" end="3"/>
                                            </p:txEl>
                                          </p:spTgt>
                                        </p:tgtEl>
                                        <p:attrNameLst>
                                          <p:attrName>style.visibility</p:attrName>
                                        </p:attrNameLst>
                                      </p:cBhvr>
                                      <p:to>
                                        <p:strVal val="visible"/>
                                      </p:to>
                                    </p:set>
                                    <p:animEffect transition="in" filter="wipe(left)">
                                      <p:cBhvr>
                                        <p:cTn id="19" dur="500"/>
                                        <p:tgtEl>
                                          <p:spTgt spid="1370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37013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370139"/>
                                        </p:tgtEl>
                                      </p:cBhvr>
                                    </p:cmd>
                                  </p:childTnLst>
                                </p:cTn>
                              </p:par>
                            </p:childTnLst>
                          </p:cTn>
                        </p:par>
                      </p:childTnLst>
                    </p:cTn>
                  </p:par>
                </p:childTnLst>
              </p:cTn>
              <p:nextCondLst>
                <p:cond evt="onClick" delay="0">
                  <p:tgtEl>
                    <p:spTgt spid="1370139"/>
                  </p:tgtEl>
                </p:cond>
              </p:nextCondLst>
            </p:seq>
            <p:video>
              <p:cMediaNode>
                <p:cTn id="25" fill="hold" display="0">
                  <p:stCondLst>
                    <p:cond delay="indefinite"/>
                  </p:stCondLst>
                  <p:endCondLst>
                    <p:cond evt="onNext" delay="0">
                      <p:tgtEl>
                        <p:sldTgt/>
                      </p:tgtEl>
                    </p:cond>
                    <p:cond evt="onPrev" delay="0">
                      <p:tgtEl>
                        <p:sldTgt/>
                      </p:tgtEl>
                    </p:cond>
                  </p:endCondLst>
                </p:cTn>
                <p:tgtEl>
                  <p:spTgt spid="1370139"/>
                </p:tgtEl>
              </p:cMediaNode>
            </p:video>
          </p:childTnLst>
        </p:cTn>
      </p:par>
    </p:tnLst>
    <p:bldLst>
      <p:bldP spid="1370123" grpId="0" build="p" autoUpdateAnimBg="0" advAuto="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a:bodyPr>
          <a:lstStyle/>
          <a:p>
            <a:r>
              <a:rPr lang="en-US" dirty="0" smtClean="0"/>
              <a:t>Eberle Board Governance Series</a:t>
            </a:r>
          </a:p>
          <a:p>
            <a:pPr lvl="1"/>
            <a:r>
              <a:rPr lang="en-US" sz="2100" dirty="0" smtClean="0"/>
              <a:t>Build knowledge about responsible oversight and governance</a:t>
            </a:r>
          </a:p>
          <a:p>
            <a:pPr lvl="1"/>
            <a:r>
              <a:rPr lang="en-US" sz="2100" dirty="0" smtClean="0"/>
              <a:t>Designed for Board Volunteers and Executive Directors </a:t>
            </a:r>
          </a:p>
          <a:p>
            <a:r>
              <a:rPr lang="en-US" dirty="0" smtClean="0"/>
              <a:t>Coaching Series</a:t>
            </a:r>
          </a:p>
          <a:p>
            <a:pPr lvl="1"/>
            <a:r>
              <a:rPr lang="en-US" sz="2100" dirty="0" smtClean="0"/>
              <a:t>A series of one-hour brown bag seminars for staff and volunteers</a:t>
            </a:r>
          </a:p>
          <a:p>
            <a:pPr lvl="1"/>
            <a:r>
              <a:rPr lang="en-US" sz="2100" dirty="0" smtClean="0"/>
              <a:t>Drill down on governance concepts and receive implementation steps to improve board effectiveness</a:t>
            </a:r>
          </a:p>
          <a:p>
            <a:r>
              <a:rPr lang="en-US" dirty="0" smtClean="0"/>
              <a:t>Financial Series</a:t>
            </a:r>
          </a:p>
          <a:p>
            <a:pPr lvl="1"/>
            <a:r>
              <a:rPr lang="en-US" sz="2000" dirty="0" smtClean="0"/>
              <a:t>A series of one-hour brown bag seminars for staff and volunteers</a:t>
            </a:r>
          </a:p>
          <a:p>
            <a:pPr lvl="1"/>
            <a:r>
              <a:rPr lang="en-US" sz="2000" dirty="0" smtClean="0"/>
              <a:t>Practical financial and accounting information you can use in organizational oversight activities</a:t>
            </a:r>
          </a:p>
          <a:p>
            <a:pPr lvl="1"/>
            <a:endParaRPr lang="en-US" sz="2100" dirty="0"/>
          </a:p>
        </p:txBody>
      </p:sp>
      <p:sp>
        <p:nvSpPr>
          <p:cNvPr id="3" name="Title 2"/>
          <p:cNvSpPr>
            <a:spLocks noGrp="1"/>
          </p:cNvSpPr>
          <p:nvPr>
            <p:ph type="title"/>
          </p:nvPr>
        </p:nvSpPr>
        <p:spPr/>
        <p:txBody>
          <a:bodyPr/>
          <a:lstStyle/>
          <a:p>
            <a:r>
              <a:rPr lang="en-US" dirty="0" smtClean="0"/>
              <a:t>Leading Others</a:t>
            </a:r>
            <a:endParaRPr lang="en-US" dirty="0"/>
          </a:p>
        </p:txBody>
      </p:sp>
      <p:sp>
        <p:nvSpPr>
          <p:cNvPr id="4" name="Date Placeholder 3"/>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F81A0CB1-EDC4-46A6-9710-99D98B7B184E}" type="slidenum">
              <a:rPr lang="en-US" altLang="en-US" smtClean="0">
                <a:solidFill>
                  <a:prstClr val="black"/>
                </a:solidFill>
              </a:rPr>
              <a:pPr>
                <a:defRPr/>
              </a:pPr>
              <a:t>17</a:t>
            </a:fld>
            <a:endParaRPr lang="en-US" alt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4230688"/>
            <a:ext cx="9144000" cy="2874962"/>
            <a:chOff x="0" y="2665"/>
            <a:chExt cx="5760" cy="1811"/>
          </a:xfrm>
        </p:grpSpPr>
        <p:sp>
          <p:nvSpPr>
            <p:cNvPr id="1428483" name="Rectangle 3"/>
            <p:cNvSpPr>
              <a:spLocks noChangeArrowheads="1"/>
            </p:cNvSpPr>
            <p:nvPr/>
          </p:nvSpPr>
          <p:spPr bwMode="auto">
            <a:xfrm>
              <a:off x="0" y="2873"/>
              <a:ext cx="5760" cy="1448"/>
            </a:xfrm>
            <a:prstGeom prst="rect">
              <a:avLst/>
            </a:prstGeom>
            <a:solidFill>
              <a:schemeClr val="accent2"/>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grpSp>
          <p:nvGrpSpPr>
            <p:cNvPr id="25618" name="Group 4"/>
            <p:cNvGrpSpPr>
              <a:grpSpLocks/>
            </p:cNvGrpSpPr>
            <p:nvPr/>
          </p:nvGrpSpPr>
          <p:grpSpPr bwMode="auto">
            <a:xfrm>
              <a:off x="1513" y="2665"/>
              <a:ext cx="4137" cy="1811"/>
              <a:chOff x="-616" y="2665"/>
              <a:chExt cx="4137" cy="1821"/>
            </a:xfrm>
          </p:grpSpPr>
          <p:sp>
            <p:nvSpPr>
              <p:cNvPr id="25619" name="Text Box 5"/>
              <p:cNvSpPr txBox="1">
                <a:spLocks noChangeArrowheads="1"/>
              </p:cNvSpPr>
              <p:nvPr/>
            </p:nvSpPr>
            <p:spPr bwMode="auto">
              <a:xfrm>
                <a:off x="1275" y="2682"/>
                <a:ext cx="1599" cy="1796"/>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0000" dirty="0">
                    <a:solidFill>
                      <a:srgbClr val="808080"/>
                    </a:solidFill>
                    <a:latin typeface="Times New Roman" pitchFamily="18" charset="0"/>
                  </a:rPr>
                  <a:t>e</a:t>
                </a:r>
              </a:p>
            </p:txBody>
          </p:sp>
          <p:sp>
            <p:nvSpPr>
              <p:cNvPr id="25620" name="Text Box 6"/>
              <p:cNvSpPr txBox="1">
                <a:spLocks noChangeArrowheads="1"/>
              </p:cNvSpPr>
              <p:nvPr/>
            </p:nvSpPr>
            <p:spPr bwMode="auto">
              <a:xfrm>
                <a:off x="1922" y="2690"/>
                <a:ext cx="1599" cy="1796"/>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0000" dirty="0">
                    <a:solidFill>
                      <a:srgbClr val="808080"/>
                    </a:solidFill>
                    <a:latin typeface="Times New Roman" pitchFamily="18" charset="0"/>
                  </a:rPr>
                  <a:t>e</a:t>
                </a:r>
              </a:p>
            </p:txBody>
          </p:sp>
          <p:sp>
            <p:nvSpPr>
              <p:cNvPr id="25621" name="Text Box 7"/>
              <p:cNvSpPr txBox="1">
                <a:spLocks noChangeArrowheads="1"/>
              </p:cNvSpPr>
              <p:nvPr/>
            </p:nvSpPr>
            <p:spPr bwMode="auto">
              <a:xfrm>
                <a:off x="-616" y="2665"/>
                <a:ext cx="1691" cy="1796"/>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0000" dirty="0">
                    <a:solidFill>
                      <a:srgbClr val="808080"/>
                    </a:solidFill>
                    <a:latin typeface="Times New Roman" pitchFamily="18" charset="0"/>
                  </a:rPr>
                  <a:t>t</a:t>
                </a:r>
              </a:p>
            </p:txBody>
          </p:sp>
          <p:sp>
            <p:nvSpPr>
              <p:cNvPr id="25622" name="Text Box 8"/>
              <p:cNvSpPr txBox="1">
                <a:spLocks noChangeArrowheads="1"/>
              </p:cNvSpPr>
              <p:nvPr/>
            </p:nvSpPr>
            <p:spPr bwMode="auto">
              <a:xfrm>
                <a:off x="731" y="2666"/>
                <a:ext cx="1599" cy="1796"/>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0000" dirty="0">
                    <a:solidFill>
                      <a:srgbClr val="808080"/>
                    </a:solidFill>
                    <a:latin typeface="Times New Roman" pitchFamily="18" charset="0"/>
                  </a:rPr>
                  <a:t>r</a:t>
                </a:r>
              </a:p>
            </p:txBody>
          </p:sp>
          <p:sp>
            <p:nvSpPr>
              <p:cNvPr id="25623" name="Text Box 9"/>
              <p:cNvSpPr txBox="1">
                <a:spLocks noChangeArrowheads="1"/>
              </p:cNvSpPr>
              <p:nvPr/>
            </p:nvSpPr>
            <p:spPr bwMode="auto">
              <a:xfrm>
                <a:off x="37" y="2666"/>
                <a:ext cx="1599" cy="1796"/>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0000" dirty="0" smtClean="0">
                    <a:solidFill>
                      <a:srgbClr val="808080"/>
                    </a:solidFill>
                    <a:latin typeface="Times New Roman" pitchFamily="18" charset="0"/>
                  </a:rPr>
                  <a:t>h</a:t>
                </a:r>
                <a:endParaRPr lang="en-US" altLang="en-US" sz="20000" dirty="0">
                  <a:solidFill>
                    <a:srgbClr val="808080"/>
                  </a:solidFill>
                  <a:latin typeface="Times New Roman" pitchFamily="18" charset="0"/>
                </a:endParaRPr>
              </a:p>
            </p:txBody>
          </p:sp>
        </p:grpSp>
      </p:grpSp>
      <p:sp>
        <p:nvSpPr>
          <p:cNvPr id="1428491" name="Rectangle 11"/>
          <p:cNvSpPr>
            <a:spLocks noChangeArrowheads="1"/>
          </p:cNvSpPr>
          <p:nvPr/>
        </p:nvSpPr>
        <p:spPr bwMode="auto">
          <a:xfrm>
            <a:off x="0" y="2276475"/>
            <a:ext cx="9144000" cy="2257425"/>
          </a:xfrm>
          <a:prstGeom prst="rect">
            <a:avLst/>
          </a:prstGeom>
          <a:solidFill>
            <a:schemeClr val="tx2"/>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grpSp>
        <p:nvGrpSpPr>
          <p:cNvPr id="25604" name="Group 12"/>
          <p:cNvGrpSpPr>
            <a:grpSpLocks/>
          </p:cNvGrpSpPr>
          <p:nvPr/>
        </p:nvGrpSpPr>
        <p:grpSpPr bwMode="auto">
          <a:xfrm>
            <a:off x="2363788" y="1649413"/>
            <a:ext cx="4306887" cy="3111500"/>
            <a:chOff x="1593" y="1039"/>
            <a:chExt cx="2713" cy="1951"/>
          </a:xfrm>
        </p:grpSpPr>
        <p:sp>
          <p:nvSpPr>
            <p:cNvPr id="25614" name="Text Box 13"/>
            <p:cNvSpPr txBox="1">
              <a:spLocks noChangeArrowheads="1"/>
            </p:cNvSpPr>
            <p:nvPr/>
          </p:nvSpPr>
          <p:spPr bwMode="auto">
            <a:xfrm>
              <a:off x="1593" y="1039"/>
              <a:ext cx="923" cy="1950"/>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altLang="en-US" sz="22000" dirty="0">
                  <a:solidFill>
                    <a:schemeClr val="accent2"/>
                  </a:solidFill>
                  <a:effectLst>
                    <a:outerShdw blurRad="38100" dist="38100" dir="2700000" algn="tl">
                      <a:srgbClr val="000000">
                        <a:alpha val="43137"/>
                      </a:srgbClr>
                    </a:outerShdw>
                  </a:effectLst>
                  <a:latin typeface="Times New Roman" pitchFamily="18" charset="0"/>
                </a:rPr>
                <a:t>t</a:t>
              </a:r>
            </a:p>
          </p:txBody>
        </p:sp>
        <p:sp>
          <p:nvSpPr>
            <p:cNvPr id="25615" name="Text Box 14"/>
            <p:cNvSpPr txBox="1">
              <a:spLocks noChangeArrowheads="1"/>
            </p:cNvSpPr>
            <p:nvPr/>
          </p:nvSpPr>
          <p:spPr bwMode="auto">
            <a:xfrm>
              <a:off x="3219" y="1040"/>
              <a:ext cx="1087" cy="1950"/>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altLang="en-US" sz="22000" dirty="0">
                  <a:solidFill>
                    <a:schemeClr val="accent2"/>
                  </a:solidFill>
                  <a:effectLst>
                    <a:outerShdw blurRad="38100" dist="38100" dir="2700000" algn="tl">
                      <a:srgbClr val="000000">
                        <a:alpha val="43137"/>
                      </a:srgbClr>
                    </a:outerShdw>
                  </a:effectLst>
                  <a:latin typeface="Times New Roman" pitchFamily="18" charset="0"/>
                </a:rPr>
                <a:t>o</a:t>
              </a:r>
            </a:p>
          </p:txBody>
        </p:sp>
        <p:sp>
          <p:nvSpPr>
            <p:cNvPr id="25616" name="Text Box 15"/>
            <p:cNvSpPr txBox="1">
              <a:spLocks noChangeArrowheads="1"/>
            </p:cNvSpPr>
            <p:nvPr/>
          </p:nvSpPr>
          <p:spPr bwMode="auto">
            <a:xfrm>
              <a:off x="2101" y="1040"/>
              <a:ext cx="1415" cy="1950"/>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altLang="en-US" sz="22000" dirty="0">
                  <a:solidFill>
                    <a:schemeClr val="accent2"/>
                  </a:solidFill>
                  <a:effectLst>
                    <a:outerShdw blurRad="38100" dist="38100" dir="2700000" algn="tl">
                      <a:srgbClr val="000000">
                        <a:alpha val="43137"/>
                      </a:srgbClr>
                    </a:outerShdw>
                  </a:effectLst>
                  <a:latin typeface="Times New Roman" pitchFamily="18" charset="0"/>
                </a:rPr>
                <a:t>w</a:t>
              </a:r>
            </a:p>
          </p:txBody>
        </p:sp>
      </p:grpSp>
      <p:grpSp>
        <p:nvGrpSpPr>
          <p:cNvPr id="5" name="Group 16"/>
          <p:cNvGrpSpPr>
            <a:grpSpLocks/>
          </p:cNvGrpSpPr>
          <p:nvPr/>
        </p:nvGrpSpPr>
        <p:grpSpPr bwMode="auto">
          <a:xfrm>
            <a:off x="0" y="-769938"/>
            <a:ext cx="9144000" cy="3111501"/>
            <a:chOff x="0" y="-485"/>
            <a:chExt cx="5760" cy="1960"/>
          </a:xfrm>
        </p:grpSpPr>
        <p:sp>
          <p:nvSpPr>
            <p:cNvPr id="1428497" name="Rectangle 17"/>
            <p:cNvSpPr>
              <a:spLocks noChangeArrowheads="1"/>
            </p:cNvSpPr>
            <p:nvPr/>
          </p:nvSpPr>
          <p:spPr bwMode="auto">
            <a:xfrm>
              <a:off x="0" y="0"/>
              <a:ext cx="5760" cy="1416"/>
            </a:xfrm>
            <a:prstGeom prst="rect">
              <a:avLst/>
            </a:prstGeom>
            <a:solidFill>
              <a:schemeClr val="accent2"/>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grpSp>
          <p:nvGrpSpPr>
            <p:cNvPr id="25610" name="Group 18"/>
            <p:cNvGrpSpPr>
              <a:grpSpLocks/>
            </p:cNvGrpSpPr>
            <p:nvPr/>
          </p:nvGrpSpPr>
          <p:grpSpPr bwMode="auto">
            <a:xfrm>
              <a:off x="437" y="-485"/>
              <a:ext cx="2563" cy="1960"/>
              <a:chOff x="266" y="-485"/>
              <a:chExt cx="2563" cy="1960"/>
            </a:xfrm>
          </p:grpSpPr>
          <p:sp>
            <p:nvSpPr>
              <p:cNvPr id="25611" name="Text Box 19"/>
              <p:cNvSpPr txBox="1">
                <a:spLocks noChangeArrowheads="1"/>
              </p:cNvSpPr>
              <p:nvPr/>
            </p:nvSpPr>
            <p:spPr bwMode="auto">
              <a:xfrm>
                <a:off x="266" y="-485"/>
                <a:ext cx="923" cy="1959"/>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2000" dirty="0" smtClean="0">
                    <a:solidFill>
                      <a:srgbClr val="808080"/>
                    </a:solidFill>
                    <a:latin typeface="Times New Roman" pitchFamily="18" charset="0"/>
                  </a:rPr>
                  <a:t>o</a:t>
                </a:r>
                <a:endParaRPr lang="en-US" altLang="en-US" sz="22000" dirty="0">
                  <a:solidFill>
                    <a:srgbClr val="808080"/>
                  </a:solidFill>
                  <a:latin typeface="Times New Roman" pitchFamily="18" charset="0"/>
                </a:endParaRPr>
              </a:p>
            </p:txBody>
          </p:sp>
          <p:sp>
            <p:nvSpPr>
              <p:cNvPr id="25612" name="Text Box 20"/>
              <p:cNvSpPr txBox="1">
                <a:spLocks noChangeArrowheads="1"/>
              </p:cNvSpPr>
              <p:nvPr/>
            </p:nvSpPr>
            <p:spPr bwMode="auto">
              <a:xfrm>
                <a:off x="1598" y="-484"/>
                <a:ext cx="1231" cy="1959"/>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2000" dirty="0">
                    <a:solidFill>
                      <a:srgbClr val="808080"/>
                    </a:solidFill>
                    <a:latin typeface="Times New Roman" pitchFamily="18" charset="0"/>
                  </a:rPr>
                  <a:t>e</a:t>
                </a:r>
              </a:p>
            </p:txBody>
          </p:sp>
          <p:sp>
            <p:nvSpPr>
              <p:cNvPr id="25613" name="Text Box 21"/>
              <p:cNvSpPr txBox="1">
                <a:spLocks noChangeArrowheads="1"/>
              </p:cNvSpPr>
              <p:nvPr/>
            </p:nvSpPr>
            <p:spPr bwMode="auto">
              <a:xfrm>
                <a:off x="892" y="-484"/>
                <a:ext cx="1263" cy="1959"/>
              </a:xfrm>
              <a:prstGeom prst="rect">
                <a:avLst/>
              </a:prstGeom>
              <a:noFill/>
              <a:ln w="38100">
                <a:noFill/>
                <a:miter lim="800000"/>
                <a:headEnd/>
                <a:tailEnd/>
              </a:ln>
            </p:spPr>
            <p:txBody>
              <a:bodyPr anchor="ctr">
                <a:spAutoFit/>
              </a:bodyPr>
              <a:lstStyle/>
              <a:p>
                <a:pPr algn="ctr" eaLnBrk="0" hangingPunct="0">
                  <a:lnSpc>
                    <a:spcPct val="90000"/>
                  </a:lnSpc>
                  <a:spcBef>
                    <a:spcPct val="50000"/>
                  </a:spcBef>
                </a:pPr>
                <a:r>
                  <a:rPr lang="en-US" altLang="en-US" sz="22000" dirty="0" smtClean="0">
                    <a:solidFill>
                      <a:srgbClr val="808080"/>
                    </a:solidFill>
                    <a:latin typeface="Times New Roman" pitchFamily="18" charset="0"/>
                  </a:rPr>
                  <a:t>n</a:t>
                </a:r>
                <a:endParaRPr lang="en-US" altLang="en-US" sz="22000" dirty="0">
                  <a:solidFill>
                    <a:srgbClr val="808080"/>
                  </a:solidFill>
                  <a:latin typeface="Times New Roman" pitchFamily="18" charset="0"/>
                </a:endParaRPr>
              </a:p>
            </p:txBody>
          </p:sp>
        </p:grpSp>
      </p:grpSp>
      <p:sp>
        <p:nvSpPr>
          <p:cNvPr id="30" name="TextBox 29"/>
          <p:cNvSpPr txBox="1"/>
          <p:nvPr/>
        </p:nvSpPr>
        <p:spPr>
          <a:xfrm>
            <a:off x="330200" y="990600"/>
            <a:ext cx="8551153" cy="646331"/>
          </a:xfrm>
          <a:prstGeom prst="rect">
            <a:avLst/>
          </a:prstGeom>
          <a:noFill/>
        </p:spPr>
        <p:txBody>
          <a:bodyPr wrap="square">
            <a:spAutoFit/>
          </a:bodyPr>
          <a:lstStyle/>
          <a:p>
            <a:pPr>
              <a:defRPr/>
            </a:pPr>
            <a:r>
              <a:rPr lang="en-US" sz="3600" dirty="0" smtClean="0">
                <a:solidFill>
                  <a:schemeClr val="bg1"/>
                </a:solidFill>
                <a:effectLst>
                  <a:outerShdw blurRad="38100" dist="38100" dir="2700000" algn="tl">
                    <a:srgbClr val="000000">
                      <a:alpha val="43137"/>
                    </a:srgbClr>
                  </a:outerShdw>
                </a:effectLst>
              </a:rPr>
              <a:t>Relationship and Fund  </a:t>
            </a:r>
            <a:r>
              <a:rPr lang="en-US" sz="3600" dirty="0">
                <a:solidFill>
                  <a:schemeClr val="bg1"/>
                </a:solidFill>
                <a:effectLst>
                  <a:outerShdw blurRad="38100" dist="38100" dir="2700000" algn="tl">
                    <a:srgbClr val="000000">
                      <a:alpha val="43137"/>
                    </a:srgbClr>
                  </a:outerShdw>
                </a:effectLst>
              </a:rPr>
              <a:t>Development</a:t>
            </a:r>
          </a:p>
        </p:txBody>
      </p:sp>
      <p:sp>
        <p:nvSpPr>
          <p:cNvPr id="31" name="TextBox 30"/>
          <p:cNvSpPr txBox="1"/>
          <p:nvPr/>
        </p:nvSpPr>
        <p:spPr>
          <a:xfrm>
            <a:off x="1885360" y="3422945"/>
            <a:ext cx="6193412" cy="646331"/>
          </a:xfrm>
          <a:prstGeom prst="rect">
            <a:avLst/>
          </a:prstGeom>
          <a:noFill/>
        </p:spPr>
        <p:txBody>
          <a:bodyPr wrap="square">
            <a:spAutoFit/>
          </a:bodyPr>
          <a:lstStyle/>
          <a:p>
            <a:pPr algn="r">
              <a:defRPr/>
            </a:pPr>
            <a:r>
              <a:rPr lang="en-US" sz="3600" dirty="0" smtClean="0">
                <a:solidFill>
                  <a:schemeClr val="bg1"/>
                </a:solidFill>
                <a:effectLst>
                  <a:outerShdw blurRad="38100" dist="38100" dir="2700000" algn="tl">
                    <a:srgbClr val="000000">
                      <a:alpha val="43137"/>
                    </a:srgbClr>
                  </a:outerShdw>
                </a:effectLst>
              </a:rPr>
              <a:t>Community Leadership</a:t>
            </a:r>
            <a:endParaRPr lang="en-US" sz="3600"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2224088" y="5816600"/>
            <a:ext cx="6769083" cy="646113"/>
          </a:xfrm>
          <a:prstGeom prst="rect">
            <a:avLst/>
          </a:prstGeom>
          <a:noFill/>
        </p:spPr>
        <p:txBody>
          <a:bodyPr wrap="square">
            <a:spAutoFit/>
          </a:bodyPr>
          <a:lstStyle/>
          <a:p>
            <a:pPr algn="r">
              <a:defRPr/>
            </a:pPr>
            <a:r>
              <a:rPr lang="en-US" altLang="en-US" sz="3600" dirty="0" smtClean="0">
                <a:solidFill>
                  <a:schemeClr val="bg1"/>
                </a:solidFill>
                <a:effectLst>
                  <a:outerShdw blurRad="38100" dist="38100" dir="2700000" algn="tl">
                    <a:srgbClr val="000000"/>
                  </a:outerShdw>
                </a:effectLst>
              </a:rPr>
              <a:t>Grantmaking</a:t>
            </a:r>
            <a:endParaRPr lang="en-US" sz="3600" dirty="0">
              <a:solidFill>
                <a:schemeClr val="bg1"/>
              </a:solidFill>
              <a:effectLst>
                <a:outerShdw blurRad="38100" dist="38100" dir="2700000" algn="tl">
                  <a:srgbClr val="000000">
                    <a:alpha val="43137"/>
                  </a:srgbClr>
                </a:outerShdw>
              </a:effectLst>
            </a:endParaRPr>
          </a:p>
        </p:txBody>
      </p:sp>
      <p:sp>
        <p:nvSpPr>
          <p:cNvPr id="24" name="Slide Number Placeholder 23"/>
          <p:cNvSpPr>
            <a:spLocks noGrp="1"/>
          </p:cNvSpPr>
          <p:nvPr>
            <p:ph type="sldNum" sz="quarter" idx="10"/>
          </p:nvPr>
        </p:nvSpPr>
        <p:spPr/>
        <p:txBody>
          <a:bodyPr/>
          <a:lstStyle/>
          <a:p>
            <a:pPr>
              <a:defRPr/>
            </a:pPr>
            <a:fld id="{87D65D04-748E-4C07-8804-8A65DBEB2623}" type="slidenum">
              <a:rPr lang="en-US" altLang="en-US" smtClean="0"/>
              <a:pPr>
                <a:defRPr/>
              </a:pPr>
              <a:t>18</a:t>
            </a:fld>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991600" cy="4614672"/>
          </a:xfrm>
        </p:spPr>
        <p:txBody>
          <a:bodyPr>
            <a:noAutofit/>
          </a:bodyPr>
          <a:lstStyle/>
          <a:p>
            <a:r>
              <a:rPr lang="en-US" sz="2800" b="1" dirty="0" smtClean="0">
                <a:solidFill>
                  <a:srgbClr val="00B050"/>
                </a:solidFill>
              </a:rPr>
              <a:t>Gifts to the Community Foundation are gifts to the Community</a:t>
            </a:r>
          </a:p>
          <a:p>
            <a:endParaRPr lang="en-US" sz="2800" b="1" dirty="0" smtClean="0">
              <a:solidFill>
                <a:srgbClr val="00B050"/>
              </a:solidFill>
            </a:endParaRPr>
          </a:p>
          <a:p>
            <a:r>
              <a:rPr lang="en-US" sz="2800" b="1" dirty="0" smtClean="0">
                <a:solidFill>
                  <a:srgbClr val="00B050"/>
                </a:solidFill>
              </a:rPr>
              <a:t>We don’t build funds for us</a:t>
            </a:r>
          </a:p>
          <a:p>
            <a:endParaRPr lang="en-US" sz="2800" b="1" dirty="0" smtClean="0">
              <a:solidFill>
                <a:srgbClr val="00B050"/>
              </a:solidFill>
            </a:endParaRPr>
          </a:p>
          <a:p>
            <a:r>
              <a:rPr lang="en-US" sz="2800" b="1" dirty="0" smtClean="0">
                <a:solidFill>
                  <a:srgbClr val="00B050"/>
                </a:solidFill>
              </a:rPr>
              <a:t>We build funds for things that matter </a:t>
            </a:r>
          </a:p>
          <a:p>
            <a:pPr lvl="1"/>
            <a:r>
              <a:rPr lang="en-US" sz="2800" b="1" dirty="0" smtClean="0">
                <a:solidFill>
                  <a:srgbClr val="00B050"/>
                </a:solidFill>
              </a:rPr>
              <a:t>By working with people who care about Greater Lafayette</a:t>
            </a:r>
          </a:p>
          <a:p>
            <a:endParaRPr lang="en-US" sz="2800" b="1" dirty="0" smtClean="0">
              <a:solidFill>
                <a:srgbClr val="00B050"/>
              </a:solidFill>
            </a:endParaRPr>
          </a:p>
          <a:p>
            <a:pPr algn="r"/>
            <a:r>
              <a:rPr lang="en-US" sz="2800" b="1" dirty="0" smtClean="0">
                <a:solidFill>
                  <a:srgbClr val="00B050"/>
                </a:solidFill>
              </a:rPr>
              <a:t>Trust – stability – community </a:t>
            </a:r>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19</a:t>
            </a:fld>
            <a:endParaRPr lang="en-US" dirty="0">
              <a:solidFill>
                <a:prstClr val="black"/>
              </a:solidFill>
            </a:endParaRPr>
          </a:p>
        </p:txBody>
      </p:sp>
      <p:sp>
        <p:nvSpPr>
          <p:cNvPr id="5" name="Title 4"/>
          <p:cNvSpPr>
            <a:spLocks noGrp="1"/>
          </p:cNvSpPr>
          <p:nvPr>
            <p:ph type="title"/>
          </p:nvPr>
        </p:nvSpPr>
        <p:spPr/>
        <p:txBody>
          <a:bodyPr>
            <a:normAutofit/>
          </a:bodyPr>
          <a:lstStyle/>
          <a:p>
            <a:r>
              <a:rPr lang="en-US" dirty="0" smtClean="0"/>
              <a:t>Thought for the Day</a:t>
            </a:r>
            <a:endParaRPr lang="en-US" dirty="0"/>
          </a:p>
        </p:txBody>
      </p:sp>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Rotary Youth Building Update</a:t>
            </a:r>
            <a:endParaRPr lang="en-US" dirty="0"/>
          </a:p>
        </p:txBody>
      </p:sp>
      <p:sp>
        <p:nvSpPr>
          <p:cNvPr id="3" name="Content Placeholder 2"/>
          <p:cNvSpPr>
            <a:spLocks noGrp="1"/>
          </p:cNvSpPr>
          <p:nvPr>
            <p:ph idx="1"/>
          </p:nvPr>
        </p:nvSpPr>
        <p:spPr>
          <a:xfrm>
            <a:off x="657225" y="1114426"/>
            <a:ext cx="8229600" cy="4687888"/>
          </a:xfrm>
        </p:spPr>
        <p:txBody>
          <a:bodyPr/>
          <a:lstStyle/>
          <a:p>
            <a:r>
              <a:rPr lang="en-US" dirty="0" smtClean="0"/>
              <a:t>Rotary Youth Leadership Awards </a:t>
            </a:r>
          </a:p>
          <a:p>
            <a:pPr lvl="1"/>
            <a:r>
              <a:rPr lang="en-US" dirty="0" smtClean="0">
                <a:hlinkClick r:id="rId3"/>
              </a:rPr>
              <a:t>http://ryla6560.weebly.com/</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r>
              <a:rPr lang="en-US" dirty="0" smtClean="0"/>
              <a:t>Scholarship </a:t>
            </a:r>
            <a:r>
              <a:rPr lang="en-US" smtClean="0"/>
              <a:t>Applications (40!)</a:t>
            </a:r>
            <a:endParaRPr lang="en-US" dirty="0" smtClean="0"/>
          </a:p>
        </p:txBody>
      </p:sp>
      <p:sp>
        <p:nvSpPr>
          <p:cNvPr id="4" name="Date Placeholder 3"/>
          <p:cNvSpPr>
            <a:spLocks noGrp="1"/>
          </p:cNvSpPr>
          <p:nvPr>
            <p:ph type="dt" sz="half" idx="10"/>
          </p:nvPr>
        </p:nvSpPr>
        <p:spPr/>
        <p:txBody>
          <a:body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p>
            <a:pPr>
              <a:defRPr/>
            </a:pPr>
            <a:r>
              <a:rPr lang="en-US" smtClean="0"/>
              <a:t>Community Foundation of Greater Lafayette</a:t>
            </a:r>
            <a:endParaRPr lang="en-US" dirty="0"/>
          </a:p>
        </p:txBody>
      </p:sp>
      <p:sp>
        <p:nvSpPr>
          <p:cNvPr id="6" name="Slide Number Placeholder 5"/>
          <p:cNvSpPr>
            <a:spLocks noGrp="1"/>
          </p:cNvSpPr>
          <p:nvPr>
            <p:ph type="sldNum" sz="quarter" idx="12"/>
          </p:nvPr>
        </p:nvSpPr>
        <p:spPr/>
        <p:txBody>
          <a:bodyPr/>
          <a:lstStyle/>
          <a:p>
            <a:pPr>
              <a:defRPr/>
            </a:pPr>
            <a:fld id="{FDD08F63-E1FB-4EB7-8D86-7750DA7E2D08}" type="slidenum">
              <a:rPr lang="en-US" smtClean="0"/>
              <a:pPr>
                <a:defRPr/>
              </a:pPr>
              <a:t>2</a:t>
            </a:fld>
            <a:endParaRPr lang="en-US" dirty="0"/>
          </a:p>
        </p:txBody>
      </p:sp>
      <p:pic>
        <p:nvPicPr>
          <p:cNvPr id="7" name="Picture 6" descr="RYLA-2012.jpg"/>
          <p:cNvPicPr>
            <a:picLocks noChangeAspect="1"/>
          </p:cNvPicPr>
          <p:nvPr/>
        </p:nvPicPr>
        <p:blipFill>
          <a:blip r:embed="rId4" cstate="print"/>
          <a:stretch>
            <a:fillRect/>
          </a:stretch>
        </p:blipFill>
        <p:spPr>
          <a:xfrm>
            <a:off x="0" y="2552700"/>
            <a:ext cx="9144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 to="" calcmode="lin" valueType="num">
                                      <p:cBhvr>
                                        <p:cTn id="18"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01097" name="Rectangle 9"/>
          <p:cNvSpPr>
            <a:spLocks noChangeArrowheads="1"/>
          </p:cNvSpPr>
          <p:nvPr/>
        </p:nvSpPr>
        <p:spPr bwMode="auto">
          <a:xfrm>
            <a:off x="0" y="0"/>
            <a:ext cx="9144000" cy="3386138"/>
          </a:xfrm>
          <a:prstGeom prst="rect">
            <a:avLst/>
          </a:prstGeom>
          <a:solidFill>
            <a:schemeClr val="accent2"/>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601092" name="Rectangle 4"/>
          <p:cNvSpPr>
            <a:spLocks noChangeArrowheads="1"/>
          </p:cNvSpPr>
          <p:nvPr/>
        </p:nvSpPr>
        <p:spPr bwMode="auto">
          <a:xfrm>
            <a:off x="0" y="3409950"/>
            <a:ext cx="9144000" cy="3448050"/>
          </a:xfrm>
          <a:prstGeom prst="rect">
            <a:avLst/>
          </a:prstGeom>
          <a:solidFill>
            <a:schemeClr val="bg1"/>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27652" name="Text Box 7"/>
          <p:cNvSpPr txBox="1">
            <a:spLocks noChangeArrowheads="1"/>
          </p:cNvSpPr>
          <p:nvPr/>
        </p:nvSpPr>
        <p:spPr bwMode="auto">
          <a:xfrm>
            <a:off x="0" y="6135688"/>
            <a:ext cx="9144000" cy="584775"/>
          </a:xfrm>
          <a:prstGeom prst="rect">
            <a:avLst/>
          </a:prstGeom>
          <a:noFill/>
          <a:ln w="38100">
            <a:noFill/>
            <a:miter lim="800000"/>
            <a:headEnd/>
            <a:tailEnd/>
          </a:ln>
        </p:spPr>
        <p:txBody>
          <a:bodyPr wrap="square" anchor="ctr">
            <a:spAutoFit/>
          </a:bodyPr>
          <a:lstStyle/>
          <a:p>
            <a:pPr algn="ctr" eaLnBrk="0" hangingPunct="0"/>
            <a:r>
              <a:rPr lang="en-US" altLang="en-US" sz="1800" dirty="0"/>
              <a:t>To learn more about us, call 765/742-9078 </a:t>
            </a:r>
            <a:r>
              <a:rPr lang="en-US" sz="1800" dirty="0"/>
              <a:t>or contact us at www.cfglaf.org</a:t>
            </a:r>
          </a:p>
          <a:p>
            <a:pPr algn="ctr" eaLnBrk="0" hangingPunct="0"/>
            <a:endParaRPr lang="en-US" altLang="en-US" sz="1400" dirty="0"/>
          </a:p>
        </p:txBody>
      </p:sp>
      <p:grpSp>
        <p:nvGrpSpPr>
          <p:cNvPr id="27653" name="Group 13"/>
          <p:cNvGrpSpPr>
            <a:grpSpLocks/>
          </p:cNvGrpSpPr>
          <p:nvPr/>
        </p:nvGrpSpPr>
        <p:grpSpPr bwMode="auto">
          <a:xfrm>
            <a:off x="1778000" y="728663"/>
            <a:ext cx="5894388" cy="2019300"/>
            <a:chOff x="1120" y="729"/>
            <a:chExt cx="3713" cy="1272"/>
          </a:xfrm>
        </p:grpSpPr>
        <p:sp>
          <p:nvSpPr>
            <p:cNvPr id="27659" name="Text Box 14"/>
            <p:cNvSpPr txBox="1">
              <a:spLocks noChangeArrowheads="1"/>
            </p:cNvSpPr>
            <p:nvPr/>
          </p:nvSpPr>
          <p:spPr bwMode="auto">
            <a:xfrm>
              <a:off x="1120" y="729"/>
              <a:ext cx="3519" cy="1272"/>
            </a:xfrm>
            <a:prstGeom prst="rect">
              <a:avLst/>
            </a:prstGeom>
            <a:noFill/>
            <a:ln w="38100">
              <a:noFill/>
              <a:miter lim="800000"/>
              <a:headEnd/>
              <a:tailEnd/>
            </a:ln>
          </p:spPr>
          <p:txBody>
            <a:bodyPr wrap="none" anchor="ctr">
              <a:spAutoFit/>
            </a:bodyPr>
            <a:lstStyle/>
            <a:p>
              <a:pPr algn="ctr" eaLnBrk="0" hangingPunct="0">
                <a:lnSpc>
                  <a:spcPct val="90000"/>
                </a:lnSpc>
                <a:spcBef>
                  <a:spcPct val="50000"/>
                </a:spcBef>
              </a:pPr>
              <a:r>
                <a:rPr lang="en-US" sz="5500" i="1" dirty="0">
                  <a:solidFill>
                    <a:schemeClr val="bg1"/>
                  </a:solidFill>
                </a:rPr>
                <a:t>Helping you help</a:t>
              </a:r>
              <a:r>
                <a:rPr lang="en-US" sz="5500" dirty="0">
                  <a:solidFill>
                    <a:schemeClr val="bg1"/>
                  </a:solidFill>
                </a:rPr>
                <a:t> </a:t>
              </a:r>
            </a:p>
            <a:p>
              <a:pPr algn="ctr" eaLnBrk="0" hangingPunct="0">
                <a:lnSpc>
                  <a:spcPct val="90000"/>
                </a:lnSpc>
                <a:spcBef>
                  <a:spcPct val="50000"/>
                </a:spcBef>
              </a:pPr>
              <a:r>
                <a:rPr lang="en-US" sz="5500" dirty="0">
                  <a:solidFill>
                    <a:schemeClr val="bg1"/>
                  </a:solidFill>
                </a:rPr>
                <a:t>your community</a:t>
              </a:r>
              <a:endParaRPr lang="en-US" sz="5500" b="1" dirty="0">
                <a:solidFill>
                  <a:schemeClr val="bg1"/>
                </a:solidFill>
              </a:endParaRPr>
            </a:p>
          </p:txBody>
        </p:sp>
        <p:sp>
          <p:nvSpPr>
            <p:cNvPr id="601103" name="Text Box 15"/>
            <p:cNvSpPr txBox="1">
              <a:spLocks noChangeArrowheads="1"/>
            </p:cNvSpPr>
            <p:nvPr/>
          </p:nvSpPr>
          <p:spPr bwMode="auto">
            <a:xfrm>
              <a:off x="4717" y="1152"/>
              <a:ext cx="116" cy="283"/>
            </a:xfrm>
            <a:prstGeom prst="rect">
              <a:avLst/>
            </a:prstGeom>
            <a:noFill/>
            <a:ln w="38100">
              <a:noFill/>
              <a:miter lim="800000"/>
              <a:headEnd/>
              <a:tailEnd/>
            </a:ln>
            <a:effectLst/>
          </p:spPr>
          <p:txBody>
            <a:bodyPr wrap="none" anchor="ctr">
              <a:spAutoFit/>
            </a:bodyPr>
            <a:lstStyle/>
            <a:p>
              <a:pPr eaLnBrk="0" hangingPunct="0">
                <a:lnSpc>
                  <a:spcPct val="90000"/>
                </a:lnSpc>
                <a:spcBef>
                  <a:spcPct val="50000"/>
                </a:spcBef>
                <a:defRPr/>
              </a:pPr>
              <a:endParaRPr lang="en-US" dirty="0">
                <a:effectLst>
                  <a:outerShdw blurRad="38100" dist="38100" dir="2700000" algn="tl">
                    <a:srgbClr val="C0C0C0"/>
                  </a:outerShdw>
                </a:effectLst>
                <a:cs typeface="+mn-cs"/>
              </a:endParaRPr>
            </a:p>
          </p:txBody>
        </p:sp>
      </p:grpSp>
      <p:sp>
        <p:nvSpPr>
          <p:cNvPr id="601106" name="Rectangle 18"/>
          <p:cNvSpPr>
            <a:spLocks noChangeArrowheads="1"/>
          </p:cNvSpPr>
          <p:nvPr/>
        </p:nvSpPr>
        <p:spPr bwMode="auto">
          <a:xfrm>
            <a:off x="0" y="6627168"/>
            <a:ext cx="9144000" cy="230832"/>
          </a:xfrm>
          <a:prstGeom prst="rect">
            <a:avLst/>
          </a:prstGeom>
          <a:noFill/>
          <a:ln w="9525">
            <a:noFill/>
            <a:miter lim="800000"/>
            <a:headEnd/>
            <a:tailEnd/>
          </a:ln>
          <a:effectLst/>
        </p:spPr>
        <p:txBody>
          <a:bodyPr wrap="square">
            <a:spAutoFit/>
          </a:bodyPr>
          <a:lstStyle/>
          <a:p>
            <a:pPr algn="ctr" eaLnBrk="0" hangingPunct="0">
              <a:lnSpc>
                <a:spcPct val="90000"/>
              </a:lnSpc>
              <a:spcBef>
                <a:spcPct val="60000"/>
              </a:spcBef>
              <a:defRPr/>
            </a:pPr>
            <a:r>
              <a:rPr lang="en-US" sz="1000" dirty="0">
                <a:cs typeface="+mn-cs"/>
              </a:rPr>
              <a:t>© 2010 </a:t>
            </a:r>
            <a:r>
              <a:rPr lang="en-US" sz="1000" dirty="0" smtClean="0">
                <a:cs typeface="+mn-cs"/>
              </a:rPr>
              <a:t>Community Foundation of Greater Lafayette, Council </a:t>
            </a:r>
            <a:r>
              <a:rPr lang="en-US" sz="1000" dirty="0">
                <a:cs typeface="+mn-cs"/>
              </a:rPr>
              <a:t>on Foundations and Community Foundations of America</a:t>
            </a:r>
            <a:endParaRPr lang="en-US" dirty="0">
              <a:effectLst>
                <a:outerShdw blurRad="38100" dist="38100" dir="2700000" algn="tl">
                  <a:srgbClr val="C0C0C0"/>
                </a:outerShdw>
              </a:effectLst>
              <a:cs typeface="+mn-cs"/>
            </a:endParaRPr>
          </a:p>
        </p:txBody>
      </p:sp>
      <p:pic>
        <p:nvPicPr>
          <p:cNvPr id="27655" name="Picture 10" descr="CFGL_w_ps2.jpg"/>
          <p:cNvPicPr>
            <a:picLocks noChangeAspect="1"/>
          </p:cNvPicPr>
          <p:nvPr/>
        </p:nvPicPr>
        <p:blipFill>
          <a:blip r:embed="rId3" cstate="print"/>
          <a:srcRect/>
          <a:stretch>
            <a:fillRect/>
          </a:stretch>
        </p:blipFill>
        <p:spPr bwMode="auto">
          <a:xfrm>
            <a:off x="3000375" y="3551238"/>
            <a:ext cx="3290888" cy="2193925"/>
          </a:xfrm>
          <a:prstGeom prst="rect">
            <a:avLst/>
          </a:prstGeom>
          <a:noFill/>
          <a:ln w="9525">
            <a:noFill/>
            <a:miter lim="800000"/>
            <a:headEnd/>
            <a:tailEnd/>
          </a:ln>
        </p:spPr>
      </p:pic>
      <p:sp>
        <p:nvSpPr>
          <p:cNvPr id="13" name="Rectangle 12"/>
          <p:cNvSpPr/>
          <p:nvPr/>
        </p:nvSpPr>
        <p:spPr bwMode="auto">
          <a:xfrm>
            <a:off x="2873375" y="3489325"/>
            <a:ext cx="3527425" cy="2435225"/>
          </a:xfrm>
          <a:prstGeom prst="rect">
            <a:avLst/>
          </a:prstGeom>
          <a:noFill/>
          <a:ln w="38100" cap="flat" cmpd="sng" algn="ctr">
            <a:solidFill>
              <a:srgbClr val="333333"/>
            </a:solidFill>
            <a:prstDash val="solid"/>
            <a:round/>
            <a:headEnd type="none" w="med" len="med"/>
            <a:tailEnd type="none" w="med" len="me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pic>
        <p:nvPicPr>
          <p:cNvPr id="27658" name="Picture 13" descr="Tree Fund Arbor Day 2008 045 (3).JPG"/>
          <p:cNvPicPr>
            <a:picLocks noChangeAspect="1"/>
          </p:cNvPicPr>
          <p:nvPr/>
        </p:nvPicPr>
        <p:blipFill>
          <a:blip r:embed="rId4" cstate="print"/>
          <a:srcRect/>
          <a:stretch>
            <a:fillRect/>
          </a:stretch>
        </p:blipFill>
        <p:spPr bwMode="auto">
          <a:xfrm>
            <a:off x="6407151" y="3473163"/>
            <a:ext cx="2736849" cy="2229724"/>
          </a:xfrm>
          <a:prstGeom prst="rect">
            <a:avLst/>
          </a:prstGeom>
          <a:noFill/>
          <a:ln w="9525">
            <a:noFill/>
            <a:miter lim="800000"/>
            <a:headEnd/>
            <a:tailEnd/>
          </a:ln>
        </p:spPr>
      </p:pic>
      <p:pic>
        <p:nvPicPr>
          <p:cNvPr id="16" name="Picture 15" descr="Kelley's.jpg"/>
          <p:cNvPicPr>
            <a:picLocks noChangeAspect="1"/>
          </p:cNvPicPr>
          <p:nvPr/>
        </p:nvPicPr>
        <p:blipFill>
          <a:blip r:embed="rId5" cstate="print"/>
          <a:stretch>
            <a:fillRect/>
          </a:stretch>
        </p:blipFill>
        <p:spPr>
          <a:xfrm>
            <a:off x="0" y="3472872"/>
            <a:ext cx="2875540" cy="1911928"/>
          </a:xfrm>
          <a:prstGeom prst="rect">
            <a:avLst/>
          </a:prstGeom>
        </p:spPr>
      </p:pic>
      <p:sp>
        <p:nvSpPr>
          <p:cNvPr id="14" name="Slide Number Placeholder 13"/>
          <p:cNvSpPr>
            <a:spLocks noGrp="1"/>
          </p:cNvSpPr>
          <p:nvPr>
            <p:ph type="sldNum" sz="quarter" idx="10"/>
          </p:nvPr>
        </p:nvSpPr>
        <p:spPr/>
        <p:txBody>
          <a:bodyPr/>
          <a:lstStyle/>
          <a:p>
            <a:pPr>
              <a:defRPr/>
            </a:pPr>
            <a:fld id="{F81A0CB1-EDC4-46A6-9710-99D98B7B184E}" type="slidenum">
              <a:rPr lang="en-US" altLang="en-US" smtClean="0"/>
              <a:pPr>
                <a:defRPr/>
              </a:pPr>
              <a:t>20</a:t>
            </a:fld>
            <a:endParaRPr lang="en-US" alt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640"/>
          </a:xfrm>
        </p:spPr>
        <p:txBody>
          <a:bodyPr/>
          <a:lstStyle/>
          <a:p>
            <a:r>
              <a:rPr lang="en-US" dirty="0" smtClean="0"/>
              <a:t>Giving USA 2010 Survey</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p>
            <a:pPr>
              <a:defRPr/>
            </a:pPr>
            <a:r>
              <a:rPr lang="en-US" smtClean="0"/>
              <a:t>Community Foundation of Greater Lafayette</a:t>
            </a:r>
            <a:endParaRPr lang="en-US" dirty="0"/>
          </a:p>
        </p:txBody>
      </p:sp>
      <p:sp>
        <p:nvSpPr>
          <p:cNvPr id="6" name="Slide Number Placeholder 5"/>
          <p:cNvSpPr>
            <a:spLocks noGrp="1"/>
          </p:cNvSpPr>
          <p:nvPr>
            <p:ph type="sldNum" sz="quarter" idx="12"/>
          </p:nvPr>
        </p:nvSpPr>
        <p:spPr/>
        <p:txBody>
          <a:bodyPr/>
          <a:lstStyle/>
          <a:p>
            <a:pPr>
              <a:defRPr/>
            </a:pPr>
            <a:fld id="{FDD08F63-E1FB-4EB7-8D86-7750DA7E2D08}" type="slidenum">
              <a:rPr lang="en-US" smtClean="0"/>
              <a:pPr>
                <a:defRPr/>
              </a:pPr>
              <a:t>3</a:t>
            </a:fld>
            <a:endParaRPr lang="en-US" dirty="0"/>
          </a:p>
        </p:txBody>
      </p:sp>
      <p:graphicFrame>
        <p:nvGraphicFramePr>
          <p:cNvPr id="78850" name="Object 2"/>
          <p:cNvGraphicFramePr>
            <a:graphicFrameLocks noChangeAspect="1"/>
          </p:cNvGraphicFramePr>
          <p:nvPr/>
        </p:nvGraphicFramePr>
        <p:xfrm>
          <a:off x="0" y="1185863"/>
          <a:ext cx="9143999" cy="5674340"/>
        </p:xfrm>
        <a:graphic>
          <a:graphicData uri="http://schemas.openxmlformats.org/presentationml/2006/ole">
            <p:oleObj spid="_x0000_s78850" name="Worksheet" r:id="rId4" imgW="9652000" imgH="5994400" progId="Excel.Sheet.8">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640"/>
          </a:xfrm>
        </p:spPr>
        <p:txBody>
          <a:bodyPr/>
          <a:lstStyle/>
          <a:p>
            <a:r>
              <a:rPr lang="en-US" dirty="0" smtClean="0"/>
              <a:t>Giving USA 2010 Survey</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p>
            <a:pPr>
              <a:defRPr/>
            </a:pPr>
            <a:r>
              <a:rPr lang="en-US" smtClean="0"/>
              <a:t>Community Foundation of Greater Lafayette</a:t>
            </a:r>
            <a:endParaRPr lang="en-US" dirty="0"/>
          </a:p>
        </p:txBody>
      </p:sp>
      <p:sp>
        <p:nvSpPr>
          <p:cNvPr id="6" name="Slide Number Placeholder 5"/>
          <p:cNvSpPr>
            <a:spLocks noGrp="1"/>
          </p:cNvSpPr>
          <p:nvPr>
            <p:ph type="sldNum" sz="quarter" idx="12"/>
          </p:nvPr>
        </p:nvSpPr>
        <p:spPr/>
        <p:txBody>
          <a:bodyPr/>
          <a:lstStyle/>
          <a:p>
            <a:pPr>
              <a:defRPr/>
            </a:pPr>
            <a:fld id="{FDD08F63-E1FB-4EB7-8D86-7750DA7E2D08}" type="slidenum">
              <a:rPr lang="en-US" smtClean="0"/>
              <a:pPr>
                <a:defRPr/>
              </a:pPr>
              <a:t>4</a:t>
            </a:fld>
            <a:endParaRPr lang="en-US" dirty="0"/>
          </a:p>
        </p:txBody>
      </p:sp>
      <p:graphicFrame>
        <p:nvGraphicFramePr>
          <p:cNvPr id="79875" name="Object 3"/>
          <p:cNvGraphicFramePr>
            <a:graphicFrameLocks noChangeAspect="1"/>
          </p:cNvGraphicFramePr>
          <p:nvPr/>
        </p:nvGraphicFramePr>
        <p:xfrm>
          <a:off x="142875" y="1438275"/>
          <a:ext cx="9001125" cy="5419725"/>
        </p:xfrm>
        <a:graphic>
          <a:graphicData uri="http://schemas.openxmlformats.org/presentationml/2006/ole">
            <p:oleObj spid="_x0000_s79875" name="Worksheet" r:id="rId4" imgW="12014200" imgH="7239000" progId="Excel.Sheet.8">
              <p:link updateAutomatic="1"/>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Charity Quiz</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 of pre-tax profits given by corporations</a:t>
            </a:r>
          </a:p>
          <a:p>
            <a:pPr lvl="1">
              <a:buNone/>
            </a:pPr>
            <a:r>
              <a:rPr lang="en-US" dirty="0" smtClean="0"/>
              <a:t>		</a:t>
            </a:r>
            <a:r>
              <a:rPr lang="en-US" sz="3200" dirty="0" smtClean="0"/>
              <a:t>.09%		3.4%		5.1%		7.2%</a:t>
            </a:r>
          </a:p>
          <a:p>
            <a:r>
              <a:rPr lang="en-US" dirty="0" smtClean="0"/>
              <a:t>% of household income given by individuals</a:t>
            </a:r>
          </a:p>
          <a:p>
            <a:pPr>
              <a:buNone/>
            </a:pPr>
            <a:r>
              <a:rPr lang="en-US" dirty="0" smtClean="0"/>
              <a:t>		.05%		1.9%		3.6%		8.5%	</a:t>
            </a:r>
          </a:p>
          <a:p>
            <a:r>
              <a:rPr lang="en-US" dirty="0" smtClean="0"/>
              <a:t># of nonprofit organizations</a:t>
            </a:r>
          </a:p>
          <a:p>
            <a:pPr lvl="1"/>
            <a:r>
              <a:rPr lang="en-US" dirty="0" smtClean="0"/>
              <a:t>U.S. (2009): 1.4 million </a:t>
            </a:r>
            <a:r>
              <a:rPr lang="en-US" sz="1800" dirty="0" smtClean="0"/>
              <a:t>(source:  Wall St. Journal)</a:t>
            </a:r>
          </a:p>
          <a:p>
            <a:pPr lvl="1"/>
            <a:r>
              <a:rPr lang="en-US" dirty="0" smtClean="0"/>
              <a:t>Indiana (2010):  12,693 </a:t>
            </a:r>
            <a:r>
              <a:rPr lang="en-US" sz="1800" dirty="0" smtClean="0"/>
              <a:t>(source:  Foundation Center)</a:t>
            </a:r>
          </a:p>
          <a:p>
            <a:pPr lvl="1"/>
            <a:r>
              <a:rPr lang="en-US" dirty="0" smtClean="0"/>
              <a:t>Tippecanoe County: (2010): ~ 300 </a:t>
            </a:r>
            <a:r>
              <a:rPr lang="en-US" sz="1800" dirty="0" smtClean="0"/>
              <a:t>(source:  Foundation Center)</a:t>
            </a:r>
            <a:endParaRPr lang="en-US" dirty="0" smtClean="0"/>
          </a:p>
        </p:txBody>
      </p:sp>
      <p:sp>
        <p:nvSpPr>
          <p:cNvPr id="4" name="Date Placeholder 3"/>
          <p:cNvSpPr>
            <a:spLocks noGrp="1"/>
          </p:cNvSpPr>
          <p:nvPr>
            <p:ph type="dt" sz="half" idx="10"/>
          </p:nvPr>
        </p:nvSpPr>
        <p:spPr/>
        <p:txBody>
          <a:bodyPr/>
          <a:lstStyle/>
          <a:p>
            <a:pPr>
              <a:defRPr/>
            </a:pPr>
            <a:r>
              <a:rPr lang="en-US" smtClean="0"/>
              <a:t>March 27, 2012</a:t>
            </a:r>
            <a:endParaRPr lang="en-US" dirty="0"/>
          </a:p>
        </p:txBody>
      </p:sp>
      <p:sp>
        <p:nvSpPr>
          <p:cNvPr id="5" name="Footer Placeholder 4"/>
          <p:cNvSpPr>
            <a:spLocks noGrp="1"/>
          </p:cNvSpPr>
          <p:nvPr>
            <p:ph type="ftr" sz="quarter" idx="11"/>
          </p:nvPr>
        </p:nvSpPr>
        <p:spPr/>
        <p:txBody>
          <a:bodyPr/>
          <a:lstStyle/>
          <a:p>
            <a:pPr>
              <a:defRPr/>
            </a:pPr>
            <a:r>
              <a:rPr lang="en-US" smtClean="0"/>
              <a:t>Community Foundation of Greater Lafayette</a:t>
            </a:r>
            <a:endParaRPr lang="en-US" dirty="0"/>
          </a:p>
        </p:txBody>
      </p:sp>
      <p:sp>
        <p:nvSpPr>
          <p:cNvPr id="6" name="Slide Number Placeholder 5"/>
          <p:cNvSpPr>
            <a:spLocks noGrp="1"/>
          </p:cNvSpPr>
          <p:nvPr>
            <p:ph type="sldNum" sz="quarter" idx="12"/>
          </p:nvPr>
        </p:nvSpPr>
        <p:spPr/>
        <p:txBody>
          <a:bodyPr/>
          <a:lstStyle/>
          <a:p>
            <a:pPr>
              <a:defRPr/>
            </a:pPr>
            <a:fld id="{FDD08F63-E1FB-4EB7-8D86-7750DA7E2D08}" type="slidenum">
              <a:rPr lang="en-US" smtClean="0"/>
              <a:pPr>
                <a:defRPr/>
              </a:pPr>
              <a:t>5</a:t>
            </a:fld>
            <a:endParaRPr lang="en-US" dirty="0"/>
          </a:p>
        </p:txBody>
      </p:sp>
      <p:sp>
        <p:nvSpPr>
          <p:cNvPr id="7" name="Oval 6"/>
          <p:cNvSpPr/>
          <p:nvPr/>
        </p:nvSpPr>
        <p:spPr>
          <a:xfrm>
            <a:off x="1419226" y="2105025"/>
            <a:ext cx="857250" cy="828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67076" y="3181350"/>
            <a:ext cx="857250" cy="828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to="" calcmode="lin" valueType="num">
                                      <p:cBhvr>
                                        <p:cTn id="20" dur="1" fill="hold"/>
                                        <p:tgtEl>
                                          <p:spTgt spid="3">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to="" calcmode="lin" valueType="num">
                                      <p:cBhvr>
                                        <p:cTn id="33" dur="1" fill="hold"/>
                                        <p:tgtEl>
                                          <p:spTgt spid="3">
                                            <p:txEl>
                                              <p:pRg st="4" end="4"/>
                                            </p:txEl>
                                          </p:spTgt>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to="" calcmode="lin" valueType="num">
                                      <p:cBhvr>
                                        <p:cTn id="36" dur="1" fill="hold"/>
                                        <p:tgtEl>
                                          <p:spTgt spid="3">
                                            <p:txEl>
                                              <p:pRg st="5" end="5"/>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to="" calcmode="lin" valueType="num">
                                      <p:cBhvr>
                                        <p:cTn id="39" dur="1" fill="hold"/>
                                        <p:tgtEl>
                                          <p:spTgt spid="3">
                                            <p:txEl>
                                              <p:pRg st="6" end="6"/>
                                            </p:txEl>
                                          </p:spTgt>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83081" name="Rectangle 1065"/>
          <p:cNvSpPr>
            <a:spLocks noChangeArrowheads="1"/>
          </p:cNvSpPr>
          <p:nvPr/>
        </p:nvSpPr>
        <p:spPr bwMode="auto">
          <a:xfrm>
            <a:off x="0" y="0"/>
            <a:ext cx="9144000" cy="4254500"/>
          </a:xfrm>
          <a:prstGeom prst="rect">
            <a:avLst/>
          </a:prstGeom>
          <a:solidFill>
            <a:schemeClr val="bg1"/>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983044" name="Rectangle 1028"/>
          <p:cNvSpPr>
            <a:spLocks noChangeArrowheads="1"/>
          </p:cNvSpPr>
          <p:nvPr/>
        </p:nvSpPr>
        <p:spPr bwMode="auto">
          <a:xfrm>
            <a:off x="0" y="4241800"/>
            <a:ext cx="9144000" cy="2616200"/>
          </a:xfrm>
          <a:prstGeom prst="rect">
            <a:avLst/>
          </a:prstGeom>
          <a:solidFill>
            <a:schemeClr val="accent2"/>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grpSp>
        <p:nvGrpSpPr>
          <p:cNvPr id="2" name="Group 1054"/>
          <p:cNvGrpSpPr>
            <a:grpSpLocks/>
          </p:cNvGrpSpPr>
          <p:nvPr/>
        </p:nvGrpSpPr>
        <p:grpSpPr bwMode="auto">
          <a:xfrm>
            <a:off x="0" y="949325"/>
            <a:ext cx="9155113" cy="2452688"/>
            <a:chOff x="0" y="605"/>
            <a:chExt cx="5767" cy="1545"/>
          </a:xfrm>
        </p:grpSpPr>
        <p:pic>
          <p:nvPicPr>
            <p:cNvPr id="9223" name="Picture 1049" descr="AA006035 ppt"/>
            <p:cNvPicPr>
              <a:picLocks noChangeAspect="1" noChangeArrowheads="1"/>
            </p:cNvPicPr>
            <p:nvPr/>
          </p:nvPicPr>
          <p:blipFill>
            <a:blip r:embed="rId3" cstate="print">
              <a:lum bright="12000"/>
            </a:blip>
            <a:srcRect l="8205" t="389"/>
            <a:stretch>
              <a:fillRect/>
            </a:stretch>
          </p:blipFill>
          <p:spPr bwMode="auto">
            <a:xfrm>
              <a:off x="3619" y="608"/>
              <a:ext cx="2148" cy="1536"/>
            </a:xfrm>
            <a:prstGeom prst="rect">
              <a:avLst/>
            </a:prstGeom>
            <a:noFill/>
            <a:ln w="9525">
              <a:solidFill>
                <a:schemeClr val="bg1"/>
              </a:solidFill>
              <a:miter lim="800000"/>
              <a:headEnd/>
              <a:tailEnd/>
            </a:ln>
          </p:spPr>
        </p:pic>
        <p:pic>
          <p:nvPicPr>
            <p:cNvPr id="9224" name="Picture 1046" descr="AA033813 ppt"/>
            <p:cNvPicPr>
              <a:picLocks noChangeAspect="1" noChangeArrowheads="1"/>
            </p:cNvPicPr>
            <p:nvPr/>
          </p:nvPicPr>
          <p:blipFill>
            <a:blip r:embed="rId4" cstate="print"/>
            <a:srcRect t="3250" b="24001"/>
            <a:stretch>
              <a:fillRect/>
            </a:stretch>
          </p:blipFill>
          <p:spPr bwMode="auto">
            <a:xfrm>
              <a:off x="0" y="605"/>
              <a:ext cx="765" cy="759"/>
            </a:xfrm>
            <a:prstGeom prst="rect">
              <a:avLst/>
            </a:prstGeom>
            <a:noFill/>
            <a:ln w="9525">
              <a:solidFill>
                <a:schemeClr val="bg1"/>
              </a:solidFill>
              <a:miter lim="800000"/>
              <a:headEnd/>
              <a:tailEnd/>
            </a:ln>
          </p:spPr>
        </p:pic>
        <p:pic>
          <p:nvPicPr>
            <p:cNvPr id="9225" name="Picture 1050" descr="AA041334 ppt"/>
            <p:cNvPicPr>
              <a:picLocks noChangeAspect="1" noChangeArrowheads="1"/>
            </p:cNvPicPr>
            <p:nvPr/>
          </p:nvPicPr>
          <p:blipFill>
            <a:blip r:embed="rId5" cstate="print"/>
            <a:srcRect l="8749" t="520" r="25000"/>
            <a:stretch>
              <a:fillRect/>
            </a:stretch>
          </p:blipFill>
          <p:spPr bwMode="auto">
            <a:xfrm>
              <a:off x="0" y="1379"/>
              <a:ext cx="764" cy="765"/>
            </a:xfrm>
            <a:prstGeom prst="rect">
              <a:avLst/>
            </a:prstGeom>
            <a:noFill/>
            <a:ln w="9525">
              <a:solidFill>
                <a:schemeClr val="bg1"/>
              </a:solidFill>
              <a:miter lim="800000"/>
              <a:headEnd/>
              <a:tailEnd/>
            </a:ln>
          </p:spPr>
        </p:pic>
        <p:pic>
          <p:nvPicPr>
            <p:cNvPr id="9226" name="Picture 1047" descr="AA013220 ppt"/>
            <p:cNvPicPr>
              <a:picLocks noChangeAspect="1" noChangeArrowheads="1"/>
            </p:cNvPicPr>
            <p:nvPr/>
          </p:nvPicPr>
          <p:blipFill>
            <a:blip r:embed="rId6" cstate="print"/>
            <a:srcRect t="780"/>
            <a:stretch>
              <a:fillRect/>
            </a:stretch>
          </p:blipFill>
          <p:spPr bwMode="auto">
            <a:xfrm>
              <a:off x="2833" y="608"/>
              <a:ext cx="765" cy="763"/>
            </a:xfrm>
            <a:prstGeom prst="rect">
              <a:avLst/>
            </a:prstGeom>
            <a:noFill/>
            <a:ln w="9525">
              <a:solidFill>
                <a:schemeClr val="bg1"/>
              </a:solidFill>
              <a:miter lim="800000"/>
              <a:headEnd/>
              <a:tailEnd/>
            </a:ln>
          </p:spPr>
        </p:pic>
        <p:pic>
          <p:nvPicPr>
            <p:cNvPr id="9227" name="Picture 1051" descr="AA038950"/>
            <p:cNvPicPr>
              <a:picLocks noChangeAspect="1" noChangeArrowheads="1"/>
            </p:cNvPicPr>
            <p:nvPr/>
          </p:nvPicPr>
          <p:blipFill>
            <a:blip r:embed="rId7" cstate="print"/>
            <a:srcRect l="5640" r="10622" b="3427"/>
            <a:stretch>
              <a:fillRect/>
            </a:stretch>
          </p:blipFill>
          <p:spPr bwMode="auto">
            <a:xfrm>
              <a:off x="783" y="605"/>
              <a:ext cx="2034" cy="1545"/>
            </a:xfrm>
            <a:prstGeom prst="rect">
              <a:avLst/>
            </a:prstGeom>
            <a:noFill/>
            <a:ln w="9525">
              <a:solidFill>
                <a:schemeClr val="bg1"/>
              </a:solidFill>
              <a:miter lim="800000"/>
              <a:headEnd/>
              <a:tailEnd/>
            </a:ln>
          </p:spPr>
        </p:pic>
        <p:pic>
          <p:nvPicPr>
            <p:cNvPr id="9228" name="Picture 1048" descr="AA029162 ppt"/>
            <p:cNvPicPr>
              <a:picLocks noChangeAspect="1" noChangeArrowheads="1"/>
            </p:cNvPicPr>
            <p:nvPr/>
          </p:nvPicPr>
          <p:blipFill>
            <a:blip r:embed="rId8" cstate="print"/>
            <a:srcRect l="20641" t="517" r="14024" b="1035"/>
            <a:stretch>
              <a:fillRect/>
            </a:stretch>
          </p:blipFill>
          <p:spPr bwMode="auto">
            <a:xfrm>
              <a:off x="2836" y="1388"/>
              <a:ext cx="762" cy="761"/>
            </a:xfrm>
            <a:prstGeom prst="rect">
              <a:avLst/>
            </a:prstGeom>
            <a:noFill/>
            <a:ln w="9525">
              <a:solidFill>
                <a:schemeClr val="bg1"/>
              </a:solidFill>
              <a:miter lim="800000"/>
              <a:headEnd/>
              <a:tailEnd/>
            </a:ln>
          </p:spPr>
        </p:pic>
      </p:grpSp>
      <p:sp>
        <p:nvSpPr>
          <p:cNvPr id="983079" name="Text Box 1063"/>
          <p:cNvSpPr txBox="1">
            <a:spLocks noChangeArrowheads="1"/>
          </p:cNvSpPr>
          <p:nvPr/>
        </p:nvSpPr>
        <p:spPr bwMode="auto">
          <a:xfrm>
            <a:off x="692728" y="3509674"/>
            <a:ext cx="7813963" cy="677108"/>
          </a:xfrm>
          <a:prstGeom prst="rect">
            <a:avLst/>
          </a:prstGeom>
          <a:noFill/>
          <a:ln w="38100">
            <a:noFill/>
            <a:miter lim="800000"/>
            <a:headEnd/>
            <a:tailEnd/>
          </a:ln>
        </p:spPr>
        <p:txBody>
          <a:bodyPr wrap="square" anchor="ctr">
            <a:spAutoFit/>
          </a:bodyPr>
          <a:lstStyle/>
          <a:p>
            <a:pPr algn="ctr" eaLnBrk="0" hangingPunct="0">
              <a:lnSpc>
                <a:spcPct val="95000"/>
              </a:lnSpc>
              <a:spcBef>
                <a:spcPct val="50000"/>
              </a:spcBef>
            </a:pPr>
            <a:r>
              <a:rPr lang="en-US" altLang="en-US" sz="2000" b="1" dirty="0">
                <a:solidFill>
                  <a:schemeClr val="accent2"/>
                </a:solidFill>
                <a:effectLst>
                  <a:outerShdw blurRad="38100" dist="38100" dir="2700000" algn="tl">
                    <a:srgbClr val="000000">
                      <a:alpha val="43137"/>
                    </a:srgbClr>
                  </a:outerShdw>
                </a:effectLst>
              </a:rPr>
              <a:t>We are a tax-exempt public charity created by and for</a:t>
            </a:r>
            <a:br>
              <a:rPr lang="en-US" altLang="en-US" sz="2000" b="1" dirty="0">
                <a:solidFill>
                  <a:schemeClr val="accent2"/>
                </a:solidFill>
                <a:effectLst>
                  <a:outerShdw blurRad="38100" dist="38100" dir="2700000" algn="tl">
                    <a:srgbClr val="000000">
                      <a:alpha val="43137"/>
                    </a:srgbClr>
                  </a:outerShdw>
                </a:effectLst>
              </a:rPr>
            </a:br>
            <a:r>
              <a:rPr lang="en-US" altLang="en-US" sz="2000" b="1" u="sng" dirty="0">
                <a:solidFill>
                  <a:schemeClr val="accent2"/>
                </a:solidFill>
                <a:effectLst>
                  <a:outerShdw blurRad="38100" dist="38100" dir="2700000" algn="tl">
                    <a:srgbClr val="000000">
                      <a:alpha val="43137"/>
                    </a:srgbClr>
                  </a:outerShdw>
                </a:effectLst>
              </a:rPr>
              <a:t>the people of Greater Lafayette</a:t>
            </a:r>
          </a:p>
        </p:txBody>
      </p:sp>
      <p:sp>
        <p:nvSpPr>
          <p:cNvPr id="983080" name="Text Box 1064"/>
          <p:cNvSpPr txBox="1">
            <a:spLocks noChangeArrowheads="1"/>
          </p:cNvSpPr>
          <p:nvPr/>
        </p:nvSpPr>
        <p:spPr bwMode="auto">
          <a:xfrm>
            <a:off x="596900" y="4545674"/>
            <a:ext cx="7886700" cy="1938992"/>
          </a:xfrm>
          <a:prstGeom prst="rect">
            <a:avLst/>
          </a:prstGeom>
          <a:noFill/>
          <a:ln w="38100">
            <a:noFill/>
            <a:miter lim="800000"/>
            <a:headEnd/>
            <a:tailEnd/>
          </a:ln>
        </p:spPr>
        <p:txBody>
          <a:bodyPr wrap="square" anchor="ctr">
            <a:spAutoFit/>
          </a:bodyPr>
          <a:lstStyle/>
          <a:p>
            <a:pPr algn="ctr"/>
            <a:r>
              <a:rPr lang="en-US" altLang="en-US" sz="2400" b="1" dirty="0" smtClean="0">
                <a:solidFill>
                  <a:schemeClr val="folHlink"/>
                </a:solidFill>
                <a:effectLst>
                  <a:outerShdw blurRad="38100" dist="38100" dir="2700000" algn="tl">
                    <a:srgbClr val="000000">
                      <a:alpha val="43137"/>
                    </a:srgbClr>
                  </a:outerShdw>
                </a:effectLst>
              </a:rPr>
              <a:t>The </a:t>
            </a:r>
            <a:r>
              <a:rPr lang="en-US" altLang="en-US" sz="2400" b="1" dirty="0">
                <a:solidFill>
                  <a:schemeClr val="folHlink"/>
                </a:solidFill>
                <a:effectLst>
                  <a:outerShdw blurRad="38100" dist="38100" dir="2700000" algn="tl">
                    <a:srgbClr val="000000">
                      <a:alpha val="43137"/>
                    </a:srgbClr>
                  </a:outerShdw>
                </a:effectLst>
              </a:rPr>
              <a:t>mission of The Community Foundation of Greater Lafayette is to </a:t>
            </a:r>
            <a:endParaRPr lang="en-US" altLang="en-US" sz="2400" b="1" dirty="0" smtClean="0">
              <a:solidFill>
                <a:schemeClr val="folHlink"/>
              </a:solidFill>
              <a:effectLst>
                <a:outerShdw blurRad="38100" dist="38100" dir="2700000" algn="tl">
                  <a:srgbClr val="000000">
                    <a:alpha val="43137"/>
                  </a:srgbClr>
                </a:outerShdw>
              </a:effectLst>
            </a:endParaRPr>
          </a:p>
          <a:p>
            <a:pPr algn="ctr"/>
            <a:r>
              <a:rPr lang="en-US" altLang="en-US" sz="2400" b="1" i="1" dirty="0" smtClean="0">
                <a:solidFill>
                  <a:schemeClr val="folHlink"/>
                </a:solidFill>
                <a:effectLst>
                  <a:outerShdw blurRad="38100" dist="38100" dir="2700000" algn="tl">
                    <a:srgbClr val="000000">
                      <a:alpha val="43137"/>
                    </a:srgbClr>
                  </a:outerShdw>
                </a:effectLst>
              </a:rPr>
              <a:t>inspire</a:t>
            </a:r>
            <a:r>
              <a:rPr lang="en-US" altLang="en-US" sz="2400" b="1" i="1" dirty="0">
                <a:solidFill>
                  <a:schemeClr val="folHlink"/>
                </a:solidFill>
                <a:effectLst>
                  <a:outerShdw blurRad="38100" dist="38100" dir="2700000" algn="tl">
                    <a:srgbClr val="000000">
                      <a:alpha val="43137"/>
                    </a:srgbClr>
                  </a:outerShdw>
                </a:effectLst>
              </a:rPr>
              <a:t>, nurture, and practice </a:t>
            </a:r>
            <a:endParaRPr lang="en-US" altLang="en-US" sz="2400" b="1" i="1" dirty="0" smtClean="0">
              <a:solidFill>
                <a:schemeClr val="folHlink"/>
              </a:solidFill>
              <a:effectLst>
                <a:outerShdw blurRad="38100" dist="38100" dir="2700000" algn="tl">
                  <a:srgbClr val="000000">
                    <a:alpha val="43137"/>
                  </a:srgbClr>
                </a:outerShdw>
              </a:effectLst>
            </a:endParaRPr>
          </a:p>
          <a:p>
            <a:pPr algn="ctr"/>
            <a:r>
              <a:rPr lang="en-US" altLang="en-US" sz="2400" b="1" u="sng" dirty="0" smtClean="0">
                <a:solidFill>
                  <a:schemeClr val="folHlink"/>
                </a:solidFill>
                <a:effectLst>
                  <a:outerShdw blurRad="38100" dist="38100" dir="2700000" algn="tl">
                    <a:srgbClr val="000000">
                      <a:alpha val="43137"/>
                    </a:srgbClr>
                  </a:outerShdw>
                </a:effectLst>
              </a:rPr>
              <a:t>philanthropy</a:t>
            </a:r>
            <a:r>
              <a:rPr lang="en-US" altLang="en-US" sz="2400" b="1" u="sng" dirty="0">
                <a:solidFill>
                  <a:schemeClr val="folHlink"/>
                </a:solidFill>
                <a:effectLst>
                  <a:outerShdw blurRad="38100" dist="38100" dir="2700000" algn="tl">
                    <a:srgbClr val="000000">
                      <a:alpha val="43137"/>
                    </a:srgbClr>
                  </a:outerShdw>
                </a:effectLst>
              </a:rPr>
              <a:t>, stewardship, and leadership </a:t>
            </a:r>
            <a:endParaRPr lang="en-US" altLang="en-US" sz="2400" b="1" u="sng" dirty="0" smtClean="0">
              <a:solidFill>
                <a:schemeClr val="folHlink"/>
              </a:solidFill>
              <a:effectLst>
                <a:outerShdw blurRad="38100" dist="38100" dir="2700000" algn="tl">
                  <a:srgbClr val="000000">
                    <a:alpha val="43137"/>
                  </a:srgbClr>
                </a:outerShdw>
              </a:effectLst>
            </a:endParaRPr>
          </a:p>
          <a:p>
            <a:pPr algn="ctr"/>
            <a:r>
              <a:rPr lang="en-US" altLang="en-US" sz="2400" b="1" dirty="0" smtClean="0">
                <a:solidFill>
                  <a:schemeClr val="folHlink"/>
                </a:solidFill>
                <a:effectLst>
                  <a:outerShdw blurRad="38100" dist="38100" dir="2700000" algn="tl">
                    <a:srgbClr val="000000">
                      <a:alpha val="43137"/>
                    </a:srgbClr>
                  </a:outerShdw>
                </a:effectLst>
              </a:rPr>
              <a:t>in </a:t>
            </a:r>
            <a:r>
              <a:rPr lang="en-US" altLang="en-US" sz="2400" b="1" dirty="0">
                <a:solidFill>
                  <a:schemeClr val="folHlink"/>
                </a:solidFill>
                <a:effectLst>
                  <a:outerShdw blurRad="38100" dist="38100" dir="2700000" algn="tl">
                    <a:srgbClr val="000000">
                      <a:alpha val="43137"/>
                    </a:srgbClr>
                  </a:outerShdw>
                </a:effectLst>
              </a:rPr>
              <a:t>the communities we serve</a:t>
            </a:r>
            <a:r>
              <a:rPr lang="en-US" altLang="en-US" sz="2400" b="1" dirty="0" smtClean="0">
                <a:solidFill>
                  <a:schemeClr val="folHlink"/>
                </a:solidFill>
                <a:effectLst>
                  <a:outerShdw blurRad="38100" dist="38100" dir="2700000" algn="tl">
                    <a:srgbClr val="000000">
                      <a:alpha val="43137"/>
                    </a:srgbClr>
                  </a:outerShdw>
                </a:effectLst>
              </a:rPr>
              <a:t>.</a:t>
            </a:r>
            <a:endParaRPr lang="en-US" altLang="en-US" sz="2400" b="1" dirty="0">
              <a:solidFill>
                <a:schemeClr val="folHlink"/>
              </a:solidFill>
              <a:effectLst>
                <a:outerShdw blurRad="38100" dist="38100" dir="2700000" algn="tl">
                  <a:srgbClr val="000000">
                    <a:alpha val="43137"/>
                  </a:srgbClr>
                </a:outerShdw>
              </a:effectLst>
            </a:endParaRPr>
          </a:p>
        </p:txBody>
      </p:sp>
      <p:pic>
        <p:nvPicPr>
          <p:cNvPr id="13" name="Picture 12" descr="C in Community alone.JPG"/>
          <p:cNvPicPr>
            <a:picLocks noChangeAspect="1"/>
          </p:cNvPicPr>
          <p:nvPr/>
        </p:nvPicPr>
        <p:blipFill>
          <a:blip r:embed="rId9" cstate="print"/>
          <a:stretch>
            <a:fillRect/>
          </a:stretch>
        </p:blipFill>
        <p:spPr>
          <a:xfrm>
            <a:off x="0" y="0"/>
            <a:ext cx="858982" cy="907017"/>
          </a:xfrm>
          <a:prstGeom prst="rect">
            <a:avLst/>
          </a:prstGeom>
        </p:spPr>
      </p:pic>
      <p:sp>
        <p:nvSpPr>
          <p:cNvPr id="14" name="Slide Number Placeholder 13"/>
          <p:cNvSpPr>
            <a:spLocks noGrp="1"/>
          </p:cNvSpPr>
          <p:nvPr>
            <p:ph type="sldNum" sz="quarter" idx="10"/>
          </p:nvPr>
        </p:nvSpPr>
        <p:spPr/>
        <p:txBody>
          <a:bodyPr/>
          <a:lstStyle/>
          <a:p>
            <a:pPr>
              <a:defRPr/>
            </a:pPr>
            <a:fld id="{F81A0CB1-EDC4-46A6-9710-99D98B7B184E}" type="slidenum">
              <a:rPr lang="en-US" altLang="en-US" smtClean="0"/>
              <a:pPr>
                <a:defRPr/>
              </a:pPr>
              <a:t>6</a:t>
            </a:fld>
            <a:endParaRPr lang="en-US" alt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983079"/>
                                        </p:tgtEl>
                                        <p:attrNameLst>
                                          <p:attrName>style.visibility</p:attrName>
                                        </p:attrNameLst>
                                      </p:cBhvr>
                                      <p:to>
                                        <p:strVal val="visible"/>
                                      </p:to>
                                    </p:set>
                                    <p:animEffect transition="in" filter="dissolve">
                                      <p:cBhvr>
                                        <p:cTn id="11" dur="500"/>
                                        <p:tgtEl>
                                          <p:spTgt spid="983079"/>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983080"/>
                                        </p:tgtEl>
                                        <p:attrNameLst>
                                          <p:attrName>style.visibility</p:attrName>
                                        </p:attrNameLst>
                                      </p:cBhvr>
                                      <p:to>
                                        <p:strVal val="visible"/>
                                      </p:to>
                                    </p:set>
                                    <p:animEffect transition="in" filter="dissolve">
                                      <p:cBhvr>
                                        <p:cTn id="15" dur="500"/>
                                        <p:tgtEl>
                                          <p:spTgt spid="98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9" grpId="0" autoUpdateAnimBg="0"/>
      <p:bldP spid="983080"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87140" name="Rectangle 4"/>
          <p:cNvSpPr>
            <a:spLocks noGrp="1" noChangeArrowheads="1"/>
          </p:cNvSpPr>
          <p:nvPr>
            <p:ph idx="1"/>
          </p:nvPr>
        </p:nvSpPr>
        <p:spPr>
          <a:xfrm>
            <a:off x="3427413" y="2327275"/>
            <a:ext cx="5540375" cy="2085975"/>
          </a:xfrm>
        </p:spPr>
        <p:txBody>
          <a:bodyPr/>
          <a:lstStyle/>
          <a:p>
            <a:pPr marL="177800" indent="-177800">
              <a:lnSpc>
                <a:spcPct val="95000"/>
              </a:lnSpc>
              <a:spcBef>
                <a:spcPct val="65000"/>
              </a:spcBef>
              <a:buFontTx/>
              <a:buNone/>
            </a:pPr>
            <a:r>
              <a:rPr lang="en-US" altLang="en-US" sz="2000" b="1" dirty="0" smtClean="0">
                <a:solidFill>
                  <a:schemeClr val="accent1"/>
                </a:solidFill>
              </a:rPr>
              <a:t>› </a:t>
            </a:r>
            <a:r>
              <a:rPr lang="en-US" altLang="en-US" sz="2000" dirty="0" smtClean="0"/>
              <a:t>Celebrating </a:t>
            </a:r>
            <a:r>
              <a:rPr lang="en-US" altLang="en-US" sz="2000" b="1" dirty="0" smtClean="0">
                <a:solidFill>
                  <a:schemeClr val="accent2"/>
                </a:solidFill>
                <a:effectLst>
                  <a:outerShdw blurRad="38100" dist="38100" dir="2700000" algn="tl">
                    <a:srgbClr val="000000">
                      <a:alpha val="43137"/>
                    </a:srgbClr>
                  </a:outerShdw>
                </a:effectLst>
              </a:rPr>
              <a:t>42</a:t>
            </a:r>
            <a:r>
              <a:rPr lang="en-US" altLang="en-US" sz="2000" dirty="0" smtClean="0"/>
              <a:t> years of operation in 2012</a:t>
            </a:r>
            <a:endParaRPr lang="en-US" sz="2000" dirty="0" smtClean="0"/>
          </a:p>
          <a:p>
            <a:pPr marL="177800" indent="-177800">
              <a:lnSpc>
                <a:spcPct val="95000"/>
              </a:lnSpc>
              <a:spcBef>
                <a:spcPct val="65000"/>
              </a:spcBef>
              <a:buFontTx/>
              <a:buNone/>
            </a:pPr>
            <a:r>
              <a:rPr lang="en-US" altLang="en-US" sz="2000" b="1" dirty="0" smtClean="0">
                <a:solidFill>
                  <a:schemeClr val="accent1"/>
                </a:solidFill>
              </a:rPr>
              <a:t>› </a:t>
            </a:r>
            <a:r>
              <a:rPr lang="en-US" sz="2000" dirty="0" smtClean="0"/>
              <a:t>More than </a:t>
            </a:r>
            <a:r>
              <a:rPr lang="en-US" altLang="en-US" sz="2000" b="1" dirty="0" smtClean="0">
                <a:solidFill>
                  <a:schemeClr val="accent2"/>
                </a:solidFill>
                <a:effectLst>
                  <a:outerShdw blurRad="38100" dist="38100" dir="2700000" algn="tl">
                    <a:srgbClr val="000000">
                      <a:alpha val="43137"/>
                    </a:srgbClr>
                  </a:outerShdw>
                </a:effectLst>
              </a:rPr>
              <a:t>150 </a:t>
            </a:r>
            <a:r>
              <a:rPr lang="en-US" sz="2000" dirty="0" smtClean="0"/>
              <a:t>funds and trusts</a:t>
            </a:r>
          </a:p>
          <a:p>
            <a:pPr marL="177800" indent="-177800">
              <a:lnSpc>
                <a:spcPct val="95000"/>
              </a:lnSpc>
              <a:spcBef>
                <a:spcPct val="65000"/>
              </a:spcBef>
              <a:buFontTx/>
              <a:buNone/>
            </a:pPr>
            <a:r>
              <a:rPr lang="en-US" altLang="en-US" sz="2000" b="1" dirty="0" smtClean="0">
                <a:solidFill>
                  <a:schemeClr val="accent1"/>
                </a:solidFill>
              </a:rPr>
              <a:t>›</a:t>
            </a:r>
            <a:r>
              <a:rPr lang="en-US" altLang="en-US" sz="2000" b="1" dirty="0" smtClean="0">
                <a:solidFill>
                  <a:srgbClr val="FF0000"/>
                </a:solidFill>
              </a:rPr>
              <a:t> </a:t>
            </a:r>
            <a:r>
              <a:rPr lang="en-US" sz="2000" dirty="0" smtClean="0">
                <a:solidFill>
                  <a:srgbClr val="FF0000"/>
                </a:solidFill>
              </a:rPr>
              <a:t>	</a:t>
            </a:r>
            <a:r>
              <a:rPr lang="en-US" altLang="en-US" sz="2000" b="1" dirty="0" smtClean="0">
                <a:solidFill>
                  <a:schemeClr val="accent2"/>
                </a:solidFill>
                <a:effectLst>
                  <a:outerShdw blurRad="38100" dist="38100" dir="2700000" algn="tl">
                    <a:srgbClr val="000000">
                      <a:alpha val="43137"/>
                    </a:srgbClr>
                  </a:outerShdw>
                </a:effectLst>
              </a:rPr>
              <a:t>$33 Million </a:t>
            </a:r>
            <a:r>
              <a:rPr lang="en-US" sz="2000" dirty="0" smtClean="0"/>
              <a:t>in managed assets</a:t>
            </a:r>
          </a:p>
          <a:p>
            <a:pPr marL="177800" indent="-177800">
              <a:lnSpc>
                <a:spcPct val="95000"/>
              </a:lnSpc>
              <a:spcBef>
                <a:spcPct val="65000"/>
              </a:spcBef>
              <a:buFontTx/>
              <a:buNone/>
            </a:pPr>
            <a:r>
              <a:rPr lang="en-US" altLang="en-US" sz="2000" b="1" dirty="0" smtClean="0">
                <a:solidFill>
                  <a:schemeClr val="accent1"/>
                </a:solidFill>
              </a:rPr>
              <a:t>› </a:t>
            </a:r>
            <a:r>
              <a:rPr lang="en-US" sz="2000" dirty="0" smtClean="0"/>
              <a:t>	</a:t>
            </a:r>
            <a:r>
              <a:rPr lang="en-US" altLang="en-US" sz="2000" b="1" dirty="0" smtClean="0">
                <a:solidFill>
                  <a:schemeClr val="accent2"/>
                </a:solidFill>
                <a:effectLst>
                  <a:outerShdw blurRad="38100" dist="38100" dir="2700000" algn="tl">
                    <a:srgbClr val="000000">
                      <a:alpha val="43137"/>
                    </a:srgbClr>
                  </a:outerShdw>
                </a:effectLst>
              </a:rPr>
              <a:t>$869,564 </a:t>
            </a:r>
            <a:r>
              <a:rPr lang="en-US" sz="2000" dirty="0" smtClean="0"/>
              <a:t>in 2011 grants</a:t>
            </a:r>
          </a:p>
          <a:p>
            <a:pPr marL="177800" indent="-177800">
              <a:lnSpc>
                <a:spcPct val="95000"/>
              </a:lnSpc>
              <a:spcBef>
                <a:spcPct val="65000"/>
              </a:spcBef>
              <a:buFontTx/>
              <a:buNone/>
            </a:pPr>
            <a:r>
              <a:rPr lang="en-US" altLang="en-US" sz="2000" b="1" dirty="0" smtClean="0">
                <a:solidFill>
                  <a:schemeClr val="accent1"/>
                </a:solidFill>
              </a:rPr>
              <a:t>› </a:t>
            </a:r>
            <a:r>
              <a:rPr lang="en-US" sz="2000" dirty="0" smtClean="0"/>
              <a:t>	</a:t>
            </a:r>
            <a:r>
              <a:rPr lang="en-US" altLang="en-US" sz="2000" b="1" dirty="0" smtClean="0">
                <a:solidFill>
                  <a:schemeClr val="accent2"/>
                </a:solidFill>
                <a:effectLst>
                  <a:outerShdw blurRad="38100" dist="38100" dir="2700000" algn="tl">
                    <a:srgbClr val="000000">
                      <a:alpha val="43137"/>
                    </a:srgbClr>
                  </a:outerShdw>
                </a:effectLst>
              </a:rPr>
              <a:t>$13.8 Million </a:t>
            </a:r>
            <a:r>
              <a:rPr lang="en-US" altLang="en-US" sz="2000" dirty="0" smtClean="0"/>
              <a:t>c</a:t>
            </a:r>
            <a:r>
              <a:rPr lang="en-US" sz="2000" dirty="0" smtClean="0"/>
              <a:t>umulative grants </a:t>
            </a:r>
          </a:p>
          <a:p>
            <a:pPr marL="177800" indent="-177800">
              <a:lnSpc>
                <a:spcPct val="95000"/>
              </a:lnSpc>
              <a:spcBef>
                <a:spcPct val="65000"/>
              </a:spcBef>
              <a:buFontTx/>
              <a:buNone/>
            </a:pPr>
            <a:r>
              <a:rPr lang="en-US" altLang="en-US" sz="2000" b="1" dirty="0" smtClean="0">
                <a:solidFill>
                  <a:schemeClr val="accent1"/>
                </a:solidFill>
              </a:rPr>
              <a:t>›  </a:t>
            </a:r>
            <a:r>
              <a:rPr lang="en-US" altLang="en-US" sz="2000" b="1" dirty="0" smtClean="0">
                <a:solidFill>
                  <a:schemeClr val="accent2"/>
                </a:solidFill>
                <a:effectLst>
                  <a:outerShdw blurRad="38100" dist="38100" dir="2700000" algn="tl">
                    <a:srgbClr val="000000">
                      <a:alpha val="43137"/>
                    </a:srgbClr>
                  </a:outerShdw>
                </a:effectLst>
              </a:rPr>
              <a:t>7.1% - </a:t>
            </a:r>
            <a:r>
              <a:rPr lang="en-US" altLang="en-US" sz="2000" dirty="0" smtClean="0"/>
              <a:t>20 year investment return </a:t>
            </a:r>
            <a:endParaRPr lang="en-US" altLang="en-US" sz="2000" b="1" dirty="0" smtClean="0">
              <a:solidFill>
                <a:schemeClr val="accent2"/>
              </a:solidFill>
              <a:effectLst>
                <a:outerShdw blurRad="38100" dist="38100" dir="2700000" algn="tl">
                  <a:srgbClr val="000000">
                    <a:alpha val="43137"/>
                  </a:srgbClr>
                </a:outerShdw>
              </a:effectLst>
            </a:endParaRPr>
          </a:p>
          <a:p>
            <a:pPr marL="177800" indent="-177800">
              <a:lnSpc>
                <a:spcPct val="95000"/>
              </a:lnSpc>
              <a:spcBef>
                <a:spcPct val="65000"/>
              </a:spcBef>
              <a:buFontTx/>
              <a:buNone/>
            </a:pPr>
            <a:r>
              <a:rPr lang="en-US" altLang="en-US" sz="2000" b="1" dirty="0" smtClean="0">
                <a:solidFill>
                  <a:schemeClr val="accent1"/>
                </a:solidFill>
              </a:rPr>
              <a:t>›  </a:t>
            </a:r>
            <a:r>
              <a:rPr lang="en-US" altLang="en-US" sz="2000" dirty="0" smtClean="0"/>
              <a:t>White County affiliate</a:t>
            </a:r>
          </a:p>
          <a:p>
            <a:pPr marL="177800" indent="-177800">
              <a:lnSpc>
                <a:spcPct val="95000"/>
              </a:lnSpc>
              <a:spcBef>
                <a:spcPct val="65000"/>
              </a:spcBef>
              <a:buFontTx/>
              <a:buNone/>
            </a:pPr>
            <a:endParaRPr lang="en-US" altLang="en-US" sz="2000" dirty="0" smtClean="0"/>
          </a:p>
          <a:p>
            <a:pPr marL="177800" indent="-177800">
              <a:lnSpc>
                <a:spcPct val="95000"/>
              </a:lnSpc>
              <a:spcBef>
                <a:spcPct val="65000"/>
              </a:spcBef>
              <a:buFontTx/>
              <a:buNone/>
            </a:pPr>
            <a:endParaRPr lang="en-US" altLang="en-US" sz="2000" b="1" dirty="0" smtClean="0">
              <a:solidFill>
                <a:srgbClr val="00B050"/>
              </a:solidFill>
            </a:endParaRPr>
          </a:p>
        </p:txBody>
      </p:sp>
      <p:sp>
        <p:nvSpPr>
          <p:cNvPr id="987143" name="Rectangle 7"/>
          <p:cNvSpPr>
            <a:spLocks noChangeArrowheads="1"/>
          </p:cNvSpPr>
          <p:nvPr/>
        </p:nvSpPr>
        <p:spPr bwMode="auto">
          <a:xfrm>
            <a:off x="0" y="0"/>
            <a:ext cx="9144000" cy="1736725"/>
          </a:xfrm>
          <a:prstGeom prst="rect">
            <a:avLst/>
          </a:prstGeom>
          <a:solidFill>
            <a:schemeClr val="accent2"/>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987148" name="Rectangle 12"/>
          <p:cNvSpPr>
            <a:spLocks noChangeArrowheads="1"/>
          </p:cNvSpPr>
          <p:nvPr/>
        </p:nvSpPr>
        <p:spPr bwMode="auto">
          <a:xfrm>
            <a:off x="0" y="1727200"/>
            <a:ext cx="9144000" cy="152400"/>
          </a:xfrm>
          <a:prstGeom prst="rect">
            <a:avLst/>
          </a:prstGeom>
          <a:solidFill>
            <a:schemeClr val="bg1">
              <a:lumMod val="75000"/>
              <a:alpha val="50000"/>
            </a:schemeClr>
          </a:solidFill>
          <a:ln w="38100">
            <a:no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2293" name="Text Box 17"/>
          <p:cNvSpPr txBox="1">
            <a:spLocks noChangeArrowheads="1"/>
          </p:cNvSpPr>
          <p:nvPr/>
        </p:nvSpPr>
        <p:spPr bwMode="auto">
          <a:xfrm>
            <a:off x="369888" y="227013"/>
            <a:ext cx="1755775" cy="420687"/>
          </a:xfrm>
          <a:prstGeom prst="rect">
            <a:avLst/>
          </a:prstGeom>
          <a:noFill/>
          <a:ln w="9525">
            <a:noFill/>
            <a:miter lim="800000"/>
            <a:headEnd/>
            <a:tailEnd/>
          </a:ln>
        </p:spPr>
        <p:txBody>
          <a:bodyPr wrap="none">
            <a:spAutoFit/>
          </a:bodyPr>
          <a:lstStyle/>
          <a:p>
            <a:pPr eaLnBrk="0" hangingPunct="0">
              <a:lnSpc>
                <a:spcPct val="90000"/>
              </a:lnSpc>
              <a:spcBef>
                <a:spcPct val="35000"/>
              </a:spcBef>
            </a:pPr>
            <a:r>
              <a:rPr lang="en-US" altLang="en-US" sz="2400" b="1" dirty="0">
                <a:solidFill>
                  <a:schemeClr val="bg1"/>
                </a:solidFill>
              </a:rPr>
              <a:t>foundation</a:t>
            </a:r>
          </a:p>
        </p:txBody>
      </p:sp>
      <p:sp>
        <p:nvSpPr>
          <p:cNvPr id="12294" name="Text Box 19"/>
          <p:cNvSpPr txBox="1">
            <a:spLocks noChangeArrowheads="1"/>
          </p:cNvSpPr>
          <p:nvPr/>
        </p:nvSpPr>
        <p:spPr bwMode="auto">
          <a:xfrm>
            <a:off x="317500" y="495300"/>
            <a:ext cx="1946275" cy="1025525"/>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6800" dirty="0">
                <a:solidFill>
                  <a:schemeClr val="bg1"/>
                </a:solidFill>
                <a:latin typeface="Times New Roman" pitchFamily="18" charset="0"/>
              </a:rPr>
              <a:t>facts</a:t>
            </a:r>
            <a:endParaRPr lang="en-US" altLang="en-US" sz="6800" b="1" dirty="0">
              <a:solidFill>
                <a:schemeClr val="bg1"/>
              </a:solidFill>
            </a:endParaRPr>
          </a:p>
        </p:txBody>
      </p:sp>
      <p:sp>
        <p:nvSpPr>
          <p:cNvPr id="12295" name="Rectangle 25"/>
          <p:cNvSpPr>
            <a:spLocks noChangeArrowheads="1"/>
          </p:cNvSpPr>
          <p:nvPr/>
        </p:nvSpPr>
        <p:spPr bwMode="auto">
          <a:xfrm>
            <a:off x="3914775" y="590550"/>
            <a:ext cx="3802063" cy="411163"/>
          </a:xfrm>
          <a:prstGeom prst="rect">
            <a:avLst/>
          </a:prstGeom>
          <a:noFill/>
          <a:ln w="9525">
            <a:noFill/>
            <a:miter lim="800000"/>
            <a:headEnd/>
            <a:tailEnd/>
          </a:ln>
        </p:spPr>
        <p:txBody>
          <a:bodyPr anchor="ctr"/>
          <a:lstStyle/>
          <a:p>
            <a:pPr eaLnBrk="0" hangingPunct="0">
              <a:lnSpc>
                <a:spcPct val="95000"/>
              </a:lnSpc>
            </a:pPr>
            <a:r>
              <a:rPr lang="en-US" altLang="en-US" b="1" i="1" dirty="0">
                <a:solidFill>
                  <a:schemeClr val="bg1"/>
                </a:solidFill>
                <a:latin typeface="Times New Roman" pitchFamily="18" charset="0"/>
              </a:rPr>
              <a:t>Our vital statistics</a:t>
            </a:r>
          </a:p>
        </p:txBody>
      </p:sp>
      <p:sp>
        <p:nvSpPr>
          <p:cNvPr id="987170" name="Rectangle 34"/>
          <p:cNvSpPr>
            <a:spLocks noChangeArrowheads="1"/>
          </p:cNvSpPr>
          <p:nvPr/>
        </p:nvSpPr>
        <p:spPr bwMode="auto">
          <a:xfrm>
            <a:off x="6788150" y="5184775"/>
            <a:ext cx="1031875" cy="1031875"/>
          </a:xfrm>
          <a:prstGeom prst="rect">
            <a:avLst/>
          </a:prstGeom>
          <a:noFill/>
          <a:ln w="12700">
            <a:solidFill>
              <a:schemeClr val="bg2"/>
            </a:solid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987171" name="Rectangle 35"/>
          <p:cNvSpPr>
            <a:spLocks noChangeArrowheads="1"/>
          </p:cNvSpPr>
          <p:nvPr/>
        </p:nvSpPr>
        <p:spPr bwMode="auto">
          <a:xfrm>
            <a:off x="7496175" y="5784850"/>
            <a:ext cx="690563" cy="690563"/>
          </a:xfrm>
          <a:prstGeom prst="rect">
            <a:avLst/>
          </a:prstGeom>
          <a:noFill/>
          <a:ln w="12700">
            <a:solidFill>
              <a:srgbClr val="EA7D56"/>
            </a:solid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987172" name="Rectangle 36"/>
          <p:cNvSpPr>
            <a:spLocks noChangeArrowheads="1"/>
          </p:cNvSpPr>
          <p:nvPr/>
        </p:nvSpPr>
        <p:spPr bwMode="auto">
          <a:xfrm>
            <a:off x="6577013" y="5507038"/>
            <a:ext cx="288925" cy="288925"/>
          </a:xfrm>
          <a:prstGeom prst="rect">
            <a:avLst/>
          </a:prstGeom>
          <a:noFill/>
          <a:ln w="12700">
            <a:solidFill>
              <a:schemeClr val="hlink"/>
            </a:solidFill>
            <a:miter lim="800000"/>
            <a:headEnd/>
            <a:tailEnd/>
          </a:ln>
          <a:effectLst/>
        </p:spPr>
        <p:txBody>
          <a:bodyPr wrap="none" anchor="ctr"/>
          <a:lstStyle/>
          <a:p>
            <a:pPr algn="ctr" eaLnBrk="0" hangingPunct="0">
              <a:lnSpc>
                <a:spcPct val="90000"/>
              </a:lnSpc>
              <a:spcBef>
                <a:spcPct val="60000"/>
              </a:spcBef>
              <a:defRPr/>
            </a:pPr>
            <a:endParaRPr lang="en-US" dirty="0">
              <a:effectLst>
                <a:outerShdw blurRad="38100" dist="38100" dir="2700000" algn="tl">
                  <a:srgbClr val="000000">
                    <a:alpha val="43137"/>
                  </a:srgbClr>
                </a:outerShdw>
              </a:effectLst>
              <a:cs typeface="+mn-cs"/>
            </a:endParaRPr>
          </a:p>
        </p:txBody>
      </p:sp>
      <p:sp>
        <p:nvSpPr>
          <p:cNvPr id="12299" name="Text Box 37"/>
          <p:cNvSpPr txBox="1">
            <a:spLocks noChangeArrowheads="1"/>
          </p:cNvSpPr>
          <p:nvPr/>
        </p:nvSpPr>
        <p:spPr bwMode="auto">
          <a:xfrm>
            <a:off x="3373438" y="1933575"/>
            <a:ext cx="5148262" cy="341313"/>
          </a:xfrm>
          <a:prstGeom prst="rect">
            <a:avLst/>
          </a:prstGeom>
          <a:noFill/>
          <a:ln w="38100">
            <a:noFill/>
            <a:miter lim="800000"/>
            <a:headEnd/>
            <a:tailEnd/>
          </a:ln>
        </p:spPr>
        <p:txBody>
          <a:bodyPr wrap="none" anchor="ctr">
            <a:spAutoFit/>
          </a:bodyPr>
          <a:lstStyle/>
          <a:p>
            <a:pPr eaLnBrk="0" hangingPunct="0">
              <a:lnSpc>
                <a:spcPct val="90000"/>
              </a:lnSpc>
              <a:spcBef>
                <a:spcPct val="35000"/>
              </a:spcBef>
            </a:pPr>
            <a:r>
              <a:rPr lang="en-US" sz="1800" b="1" u="sng" dirty="0"/>
              <a:t>Community  Foundation of Greater Lafayette </a:t>
            </a:r>
          </a:p>
        </p:txBody>
      </p:sp>
      <p:pic>
        <p:nvPicPr>
          <p:cNvPr id="987174" name="j0262967.jpg">
            <a:hlinkClick r:id="" action="ppaction://media"/>
          </p:cNvPr>
          <p:cNvPicPr/>
          <p:nvPr>
            <a:videoFile r:link="rId1"/>
          </p:nvPr>
        </p:nvPicPr>
        <p:blipFill>
          <a:blip r:embed="rId4" cstate="print"/>
          <a:srcRect/>
          <a:stretch>
            <a:fillRect/>
          </a:stretch>
        </p:blipFill>
        <p:spPr bwMode="auto">
          <a:xfrm>
            <a:off x="0" y="1873250"/>
            <a:ext cx="3249613" cy="4984750"/>
          </a:xfrm>
          <a:prstGeom prst="rect">
            <a:avLst/>
          </a:prstGeom>
          <a:noFill/>
          <a:ln w="9525">
            <a:noFill/>
            <a:miter lim="800000"/>
            <a:headEnd/>
            <a:tailEnd/>
          </a:ln>
        </p:spPr>
      </p:pic>
      <p:sp>
        <p:nvSpPr>
          <p:cNvPr id="13" name="Slide Number Placeholder 12"/>
          <p:cNvSpPr>
            <a:spLocks noGrp="1"/>
          </p:cNvSpPr>
          <p:nvPr>
            <p:ph type="sldNum" sz="quarter" idx="10"/>
          </p:nvPr>
        </p:nvSpPr>
        <p:spPr/>
        <p:txBody>
          <a:bodyPr/>
          <a:lstStyle/>
          <a:p>
            <a:pPr>
              <a:defRPr/>
            </a:pPr>
            <a:fld id="{F81A0CB1-EDC4-46A6-9710-99D98B7B184E}" type="slidenum">
              <a:rPr lang="en-US" altLang="en-US" smtClean="0"/>
              <a:pPr>
                <a:defRPr/>
              </a:pPr>
              <a:t>7</a:t>
            </a:fld>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500"/>
                                        <p:tgtEl>
                                          <p:spTgt spid="98714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87140">
                                            <p:txEl>
                                              <p:pRg st="1" end="1"/>
                                            </p:txEl>
                                          </p:spTgt>
                                        </p:tgtEl>
                                        <p:attrNameLst>
                                          <p:attrName>style.visibility</p:attrName>
                                        </p:attrNameLst>
                                      </p:cBhvr>
                                      <p:to>
                                        <p:strVal val="visible"/>
                                      </p:to>
                                    </p:set>
                                    <p:animEffect transition="in" filter="wipe(left)">
                                      <p:cBhvr>
                                        <p:cTn id="11" dur="500"/>
                                        <p:tgtEl>
                                          <p:spTgt spid="987140">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7140">
                                            <p:txEl>
                                              <p:pRg st="2" end="2"/>
                                            </p:txEl>
                                          </p:spTgt>
                                        </p:tgtEl>
                                        <p:attrNameLst>
                                          <p:attrName>style.visibility</p:attrName>
                                        </p:attrNameLst>
                                      </p:cBhvr>
                                      <p:to>
                                        <p:strVal val="visible"/>
                                      </p:to>
                                    </p:set>
                                    <p:animEffect transition="in" filter="wipe(left)">
                                      <p:cBhvr>
                                        <p:cTn id="15" dur="500"/>
                                        <p:tgtEl>
                                          <p:spTgt spid="987140">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87140">
                                            <p:txEl>
                                              <p:pRg st="3" end="3"/>
                                            </p:txEl>
                                          </p:spTgt>
                                        </p:tgtEl>
                                        <p:attrNameLst>
                                          <p:attrName>style.visibility</p:attrName>
                                        </p:attrNameLst>
                                      </p:cBhvr>
                                      <p:to>
                                        <p:strVal val="visible"/>
                                      </p:to>
                                    </p:set>
                                    <p:animEffect transition="in" filter="wipe(left)">
                                      <p:cBhvr>
                                        <p:cTn id="19" dur="500"/>
                                        <p:tgtEl>
                                          <p:spTgt spid="987140">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87140">
                                            <p:txEl>
                                              <p:pRg st="4" end="4"/>
                                            </p:txEl>
                                          </p:spTgt>
                                        </p:tgtEl>
                                        <p:attrNameLst>
                                          <p:attrName>style.visibility</p:attrName>
                                        </p:attrNameLst>
                                      </p:cBhvr>
                                      <p:to>
                                        <p:strVal val="visible"/>
                                      </p:to>
                                    </p:set>
                                    <p:animEffect transition="in" filter="wipe(left)">
                                      <p:cBhvr>
                                        <p:cTn id="23" dur="500"/>
                                        <p:tgtEl>
                                          <p:spTgt spid="987140">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87140">
                                            <p:txEl>
                                              <p:pRg st="5" end="5"/>
                                            </p:txEl>
                                          </p:spTgt>
                                        </p:tgtEl>
                                        <p:attrNameLst>
                                          <p:attrName>style.visibility</p:attrName>
                                        </p:attrNameLst>
                                      </p:cBhvr>
                                      <p:to>
                                        <p:strVal val="visible"/>
                                      </p:to>
                                    </p:set>
                                    <p:animEffect transition="in" filter="wipe(left)">
                                      <p:cBhvr>
                                        <p:cTn id="27" dur="500"/>
                                        <p:tgtEl>
                                          <p:spTgt spid="987140">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87140">
                                            <p:txEl>
                                              <p:pRg st="6" end="6"/>
                                            </p:txEl>
                                          </p:spTgt>
                                        </p:tgtEl>
                                        <p:attrNameLst>
                                          <p:attrName>style.visibility</p:attrName>
                                        </p:attrNameLst>
                                      </p:cBhvr>
                                      <p:to>
                                        <p:strVal val="visible"/>
                                      </p:to>
                                    </p:set>
                                    <p:animEffect transition="in" filter="wipe(left)">
                                      <p:cBhvr>
                                        <p:cTn id="31" dur="500"/>
                                        <p:tgtEl>
                                          <p:spTgt spid="9871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987174"/>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987174"/>
                                        </p:tgtEl>
                                      </p:cBhvr>
                                    </p:cmd>
                                  </p:childTnLst>
                                </p:cTn>
                              </p:par>
                            </p:childTnLst>
                          </p:cTn>
                        </p:par>
                      </p:childTnLst>
                    </p:cTn>
                  </p:par>
                </p:childTnLst>
              </p:cTn>
              <p:nextCondLst>
                <p:cond evt="onClick" delay="0">
                  <p:tgtEl>
                    <p:spTgt spid="987174"/>
                  </p:tgtEl>
                </p:cond>
              </p:nextCondLst>
            </p:seq>
            <p:video>
              <p:cMediaNode>
                <p:cTn id="37" fill="hold" display="0">
                  <p:stCondLst>
                    <p:cond delay="indefinite"/>
                  </p:stCondLst>
                  <p:endCondLst>
                    <p:cond evt="onNext" delay="0">
                      <p:tgtEl>
                        <p:sldTgt/>
                      </p:tgtEl>
                    </p:cond>
                    <p:cond evt="onPrev" delay="0">
                      <p:tgtEl>
                        <p:sldTgt/>
                      </p:tgtEl>
                    </p:cond>
                  </p:endCondLst>
                </p:cTn>
                <p:tgtEl>
                  <p:spTgt spid="987174"/>
                </p:tgtEl>
              </p:cMediaNode>
            </p:video>
          </p:childTnLst>
        </p:cTn>
      </p:par>
    </p:tnLst>
    <p:bldLst>
      <p:bldP spid="987140" grpId="0" build="p" autoUpdateAnimBg="0"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991600" cy="4614672"/>
          </a:xfrm>
        </p:spPr>
        <p:txBody>
          <a:bodyPr>
            <a:normAutofit/>
          </a:bodyPr>
          <a:lstStyle/>
          <a:p>
            <a:r>
              <a:rPr lang="en-US" b="1" dirty="0" smtClean="0">
                <a:solidFill>
                  <a:srgbClr val="00B050"/>
                </a:solidFill>
              </a:rPr>
              <a:t>Matching Grant:  $500,000</a:t>
            </a:r>
          </a:p>
          <a:p>
            <a:pPr lvl="1"/>
            <a:r>
              <a:rPr lang="en-US" b="1" dirty="0" smtClean="0">
                <a:solidFill>
                  <a:srgbClr val="00B050"/>
                </a:solidFill>
              </a:rPr>
              <a:t>Maximum; $50,000/agency</a:t>
            </a:r>
          </a:p>
          <a:p>
            <a:r>
              <a:rPr lang="en-US" b="1" dirty="0" smtClean="0"/>
              <a:t>Match Ratio:</a:t>
            </a:r>
          </a:p>
          <a:p>
            <a:pPr lvl="1"/>
            <a:r>
              <a:rPr lang="en-US" dirty="0" smtClean="0"/>
              <a:t>1 TO 4; Not-for-profit (NPO) raises $4 in new gifts; CFGL will match $1</a:t>
            </a:r>
          </a:p>
          <a:p>
            <a:r>
              <a:rPr lang="en-US" b="1" dirty="0" smtClean="0">
                <a:solidFill>
                  <a:srgbClr val="00B050"/>
                </a:solidFill>
              </a:rPr>
              <a:t>Participation – 16 agencies</a:t>
            </a:r>
          </a:p>
          <a:p>
            <a:pPr lvl="1"/>
            <a:r>
              <a:rPr lang="en-US" b="1" dirty="0" smtClean="0">
                <a:solidFill>
                  <a:srgbClr val="00B050"/>
                </a:solidFill>
              </a:rPr>
              <a:t>9 new endowments</a:t>
            </a:r>
          </a:p>
          <a:p>
            <a:r>
              <a:rPr lang="en-US" b="1" dirty="0" smtClean="0"/>
              <a:t>Next critical dates</a:t>
            </a:r>
          </a:p>
          <a:p>
            <a:pPr lvl="1"/>
            <a:r>
              <a:rPr lang="en-US" b="1" dirty="0" smtClean="0"/>
              <a:t>April 2: 10% of campaign goal due</a:t>
            </a:r>
          </a:p>
          <a:p>
            <a:pPr lvl="1"/>
            <a:r>
              <a:rPr lang="en-US" b="1" dirty="0" smtClean="0"/>
              <a:t>April 30: Campaign Kick-Off Event at Lafayette Country Club</a:t>
            </a:r>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8</a:t>
            </a:fld>
            <a:endParaRPr lang="en-US" dirty="0">
              <a:solidFill>
                <a:prstClr val="black"/>
              </a:solidFill>
            </a:endParaRPr>
          </a:p>
        </p:txBody>
      </p:sp>
      <p:sp>
        <p:nvSpPr>
          <p:cNvPr id="5" name="Title 4"/>
          <p:cNvSpPr>
            <a:spLocks noGrp="1"/>
          </p:cNvSpPr>
          <p:nvPr>
            <p:ph type="title"/>
          </p:nvPr>
        </p:nvSpPr>
        <p:spPr>
          <a:xfrm>
            <a:off x="457200" y="274638"/>
            <a:ext cx="7733071" cy="1143000"/>
          </a:xfrm>
        </p:spPr>
        <p:txBody>
          <a:bodyPr>
            <a:normAutofit fontScale="90000"/>
          </a:bodyPr>
          <a:lstStyle/>
          <a:p>
            <a:r>
              <a:rPr lang="en-US" dirty="0" smtClean="0"/>
              <a:t>What’s New – Agency Endowment Matching Campaign!</a:t>
            </a:r>
            <a:endParaRPr lang="en-US" dirty="0"/>
          </a:p>
        </p:txBody>
      </p:sp>
      <p:sp>
        <p:nvSpPr>
          <p:cNvPr id="6" name="Footer Placeholder 5"/>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991600" cy="4614672"/>
          </a:xfrm>
        </p:spPr>
        <p:txBody>
          <a:bodyPr>
            <a:normAutofit/>
          </a:bodyPr>
          <a:lstStyle/>
          <a:p>
            <a:endParaRPr lang="en-US" b="1" dirty="0" smtClean="0">
              <a:solidFill>
                <a:srgbClr val="00B050"/>
              </a:solidFill>
            </a:endParaRPr>
          </a:p>
        </p:txBody>
      </p:sp>
      <p:sp>
        <p:nvSpPr>
          <p:cNvPr id="3" name="Date Placeholder 2"/>
          <p:cNvSpPr>
            <a:spLocks noGrp="1"/>
          </p:cNvSpPr>
          <p:nvPr>
            <p:ph type="dt" sz="half" idx="10"/>
          </p:nvPr>
        </p:nvSpPr>
        <p:spPr/>
        <p:txBody>
          <a:bodyPr/>
          <a:lstStyle/>
          <a:p>
            <a:r>
              <a:rPr lang="en-US" smtClean="0">
                <a:solidFill>
                  <a:prstClr val="black"/>
                </a:solidFill>
              </a:rPr>
              <a:t>March 27, 2012</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18E6340C-A248-4893-9304-18163C2490D6}" type="slidenum">
              <a:rPr lang="en-US" smtClean="0">
                <a:solidFill>
                  <a:prstClr val="black"/>
                </a:solidFill>
              </a:rPr>
              <a:pPr/>
              <a:t>9</a:t>
            </a:fld>
            <a:endParaRPr lang="en-US" dirty="0">
              <a:solidFill>
                <a:prstClr val="black"/>
              </a:solidFill>
            </a:endParaRPr>
          </a:p>
        </p:txBody>
      </p:sp>
      <p:sp>
        <p:nvSpPr>
          <p:cNvPr id="5" name="Title 4"/>
          <p:cNvSpPr>
            <a:spLocks noGrp="1"/>
          </p:cNvSpPr>
          <p:nvPr>
            <p:ph type="title"/>
          </p:nvPr>
        </p:nvSpPr>
        <p:spPr/>
        <p:txBody>
          <a:bodyPr>
            <a:normAutofit/>
          </a:bodyPr>
          <a:lstStyle/>
          <a:p>
            <a:r>
              <a:rPr lang="en-US" dirty="0" smtClean="0"/>
              <a:t>Endowment Accounting 101</a:t>
            </a:r>
            <a:endParaRPr lang="en-US" dirty="0"/>
          </a:p>
        </p:txBody>
      </p:sp>
      <p:graphicFrame>
        <p:nvGraphicFramePr>
          <p:cNvPr id="80898" name="Object 2"/>
          <p:cNvGraphicFramePr>
            <a:graphicFrameLocks noChangeAspect="1"/>
          </p:cNvGraphicFramePr>
          <p:nvPr/>
        </p:nvGraphicFramePr>
        <p:xfrm>
          <a:off x="0" y="1374708"/>
          <a:ext cx="9134552" cy="5151220"/>
        </p:xfrm>
        <a:graphic>
          <a:graphicData uri="http://schemas.openxmlformats.org/presentationml/2006/ole">
            <p:oleObj spid="_x0000_s80898" name="Worksheet" r:id="rId4" imgW="11137900" imgH="6286500" progId="Excel.Sheet.8">
              <p:link updateAutomatic="1"/>
            </p:oleObj>
          </a:graphicData>
        </a:graphic>
      </p:graphicFrame>
      <p:sp>
        <p:nvSpPr>
          <p:cNvPr id="7" name="Footer Placeholder 6"/>
          <p:cNvSpPr>
            <a:spLocks noGrp="1"/>
          </p:cNvSpPr>
          <p:nvPr>
            <p:ph type="ftr" sz="quarter" idx="11"/>
          </p:nvPr>
        </p:nvSpPr>
        <p:spPr/>
        <p:txBody>
          <a:bodyPr/>
          <a:lstStyle/>
          <a:p>
            <a:r>
              <a:rPr lang="en-US" smtClean="0">
                <a:solidFill>
                  <a:prstClr val="black"/>
                </a:solidFill>
              </a:rPr>
              <a:t>Community Foundation of Greater Lafayette</a:t>
            </a:r>
            <a:endParaRPr lang="en-US" dirty="0">
              <a:solidFill>
                <a:prstClr val="black"/>
              </a:solidFill>
            </a:endParaRPr>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
      <a:dk1>
        <a:srgbClr val="000000"/>
      </a:dk1>
      <a:lt1>
        <a:srgbClr val="FFFFFF"/>
      </a:lt1>
      <a:dk2>
        <a:srgbClr val="93887B"/>
      </a:dk2>
      <a:lt2>
        <a:srgbClr val="2A548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7D56"/>
        </a:solidFill>
        <a:ln w="381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EA7D56"/>
        </a:solidFill>
        <a:ln w="381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93887B"/>
      </a:dk2>
      <a:lt2>
        <a:srgbClr val="2A548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7D56"/>
        </a:solidFill>
        <a:ln w="381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EA7D56"/>
        </a:solidFill>
        <a:ln w="381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20364</TotalTime>
  <Words>2458</Words>
  <Application>Microsoft Macintosh PowerPoint</Application>
  <PresentationFormat>On-screen Show (4:3)</PresentationFormat>
  <Paragraphs>279</Paragraphs>
  <Slides>20</Slides>
  <Notes>20</Notes>
  <HiddenSlides>0</HiddenSlides>
  <MMClips>2</MMClips>
  <ScaleCrop>false</ScaleCrop>
  <HeadingPairs>
    <vt:vector size="8" baseType="variant">
      <vt:variant>
        <vt:lpstr>Fonts Used</vt:lpstr>
      </vt:variant>
      <vt:variant>
        <vt:i4>8</vt:i4>
      </vt:variant>
      <vt:variant>
        <vt:lpstr>Design Template</vt:lpstr>
      </vt:variant>
      <vt:variant>
        <vt:i4>6</vt:i4>
      </vt:variant>
      <vt:variant>
        <vt:lpstr>Links</vt:lpstr>
      </vt:variant>
      <vt:variant>
        <vt:i4>5</vt:i4>
      </vt:variant>
      <vt:variant>
        <vt:lpstr>Slide Titles</vt:lpstr>
      </vt:variant>
      <vt:variant>
        <vt:i4>20</vt:i4>
      </vt:variant>
    </vt:vector>
  </HeadingPairs>
  <TitlesOfParts>
    <vt:vector size="39" baseType="lpstr">
      <vt:lpstr>Calibri</vt:lpstr>
      <vt:lpstr>Arial Narrow</vt:lpstr>
      <vt:lpstr>Lucida Sans Unicode</vt:lpstr>
      <vt:lpstr>Wingdings 3</vt:lpstr>
      <vt:lpstr>Verdana</vt:lpstr>
      <vt:lpstr>Wingdings 2</vt:lpstr>
      <vt:lpstr>Arial Black</vt:lpstr>
      <vt:lpstr>Trebuchet MS</vt:lpstr>
      <vt:lpstr>Blank Presentation</vt:lpstr>
      <vt:lpstr>1_Blank Presentation</vt:lpstr>
      <vt:lpstr>Office Theme</vt:lpstr>
      <vt:lpstr>Concourse</vt:lpstr>
      <vt:lpstr>1_Concourse</vt:lpstr>
      <vt:lpstr>2_Concourse</vt:lpstr>
      <vt:lpstr>Book1!Sheet1![Book1]Sheet1 Chart 1</vt:lpstr>
      <vt:lpstr>\\Glcfsrv01\VAULT\USERS\Greg\Speeches\Giving USA 2010.xlsx!Sheet1![Giving USA 2010.xlsx]Sheet1 Chart 2</vt:lpstr>
      <vt:lpstr>\\Glcfsrv01\VAULT\USERS\Greg\Speeches\Endowment_projection_ROTARY.xlsx!Initial projection![Endowment_projection_ROTARY.xlsx]Initial projection Chart 1</vt:lpstr>
      <vt:lpstr>\\Glcfsrv01\VAULT\USERS\Cheryl\Cheryl's GLCF\Grants\History\Tracking &amp; history\2011\2011_grants_report_for_board-gk-v1.xlsx!charts and data 2011![2011_grants_report_for_board-gk-v1.xlsx]charts and data 2011 Chart 3</vt:lpstr>
      <vt:lpstr>\\Glcfsrv01\VAULT\USERS\Cheryl\Cheryl's GLCF\Grants\History\Tracking &amp; history\2011\2011_grants_report_for_board-gk-v1.xlsx!charts and data 2011![2011_grants_report_for_board-gk-v1.xlsx]charts and data 2011 Chart 7</vt:lpstr>
      <vt:lpstr>Slide 1</vt:lpstr>
      <vt:lpstr>Rotary Youth Building Update</vt:lpstr>
      <vt:lpstr>Giving USA 2010 Survey</vt:lpstr>
      <vt:lpstr>Giving USA 2010 Survey</vt:lpstr>
      <vt:lpstr>Charity Quiz</vt:lpstr>
      <vt:lpstr>Slide 6</vt:lpstr>
      <vt:lpstr>Slide 7</vt:lpstr>
      <vt:lpstr>What’s New – Agency Endowment Matching Campaign!</vt:lpstr>
      <vt:lpstr>Endowment Accounting 101</vt:lpstr>
      <vt:lpstr>How can we make a difference</vt:lpstr>
      <vt:lpstr>What’s New - Community</vt:lpstr>
      <vt:lpstr>Request for Proposal</vt:lpstr>
      <vt:lpstr>Youth Building Request for Proposal</vt:lpstr>
      <vt:lpstr>Slide 14</vt:lpstr>
      <vt:lpstr>Slide 15</vt:lpstr>
      <vt:lpstr>Slide 16</vt:lpstr>
      <vt:lpstr>Leading Others</vt:lpstr>
      <vt:lpstr>Slide 18</vt:lpstr>
      <vt:lpstr>Thought for the Day</vt:lpstr>
      <vt:lpstr>Slide 20</vt:lpstr>
    </vt:vector>
  </TitlesOfParts>
  <Company>Williams Marketing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Foundations</dc:title>
  <dc:creator>Williams Marketing Services</dc:creator>
  <cp:lastModifiedBy>William Fuller</cp:lastModifiedBy>
  <cp:revision>1514</cp:revision>
  <cp:lastPrinted>2001-11-07T21:22:01Z</cp:lastPrinted>
  <dcterms:created xsi:type="dcterms:W3CDTF">2012-03-27T19:08:38Z</dcterms:created>
  <dcterms:modified xsi:type="dcterms:W3CDTF">2012-03-27T19:10:19Z</dcterms:modified>
</cp:coreProperties>
</file>