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59" r:id="rId4"/>
    <p:sldId id="260" r:id="rId5"/>
    <p:sldId id="262" r:id="rId6"/>
    <p:sldId id="263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F33B14-BF27-47D3-8175-F16E0342C0DF}" v="179" dt="2024-06-09T23:36:29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45448-6280-4BDC-B837-2A83BD80FE16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B8B78-4213-4B5A-8AA8-390B429430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1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B8B78-4213-4B5A-8AA8-390B429430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1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C6D7-CF54-52A3-7D9E-1EDA11E24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3C5B1-DAD0-6AD5-08B0-47C874D4F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E6F29-F305-BD5D-0B6B-5C79A7349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28579-8065-0016-EF36-9C989930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2DA86-3BD8-6D35-FF24-3B2EC8BF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2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6FBC-BD74-3E1B-1F16-D9D431A4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CB1D4-86B7-5E4A-A261-D57207EA2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3517C-0ECD-D956-30FF-DCE4F6DA4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5B2F0-76A1-7323-0027-241B38D7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2A8B8-FCD1-4162-6186-1951C8492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2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57BA02-32CD-8173-45A0-8D1BBBCB9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B38D7-378F-E8AE-556F-76DB6E512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E123D-50BB-5D14-3BB5-DF252794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171EC-0157-BF39-6522-9FABB809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EF3D8-47B9-0771-7744-1B5CA936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5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C953-2C96-6B84-6329-909BB6C6C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2580B-EDC3-5507-978C-4B2C99B07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E9E8B-E7FD-B16C-89D6-669DE255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D2D2E-B795-B08F-3BA1-6B7BCE4A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47FA-2FD2-0008-D415-002F0A74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64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FFE95-321A-5028-162F-02438828F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83893-4D28-2D94-7868-FF48A15F0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B01F-50B9-B56B-B4F1-E95DF6596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B00D0-C97D-F63F-3928-C68771A1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A0FE-11D5-5A7B-A514-E22072EC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F332-BCE4-323B-49F5-50ECA598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FBD1C-8780-D987-543E-B5CC80EAF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A49BB-DE78-5B73-EC6F-1002861A1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90DBD-8AE6-55FF-B3F7-F6FC985A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4DFC6-BCE5-58F8-B4E7-2CDBFA06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E523E-21FE-8F3A-4F18-D11299E9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4A45-6DE4-8BA3-3AF9-756E948E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15BFA-0CCE-6ED1-258F-661ED758F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12727-C234-A161-83DB-B6D4F3B80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117BA-0191-AFB4-D641-3E38B0DC9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E52A1-9478-3295-E050-80CA97CD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00A66-5B0A-AFA8-1D63-3FCF87C0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E59E8-D05E-2008-711C-4B401F44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48ACA9-708A-3406-DA9C-1CC5B78F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8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1823D-4184-16B5-CB52-C28AA423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60E0F-FEDA-303E-DD4F-2CBA9281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8B7DC-7365-88CC-23A3-DAE32F48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D38DC-974B-59CC-96A6-A363F8B1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7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6511D0-90BB-A09F-D6CE-72AE8F32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49677-8E89-2F04-326C-A7978489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82792-2FE9-0509-6B18-9ACFA098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1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E5F46-D4B7-380E-8880-CD173C579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43E1-6CDE-5544-7258-7908FB6AA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CD1A-59ED-331B-C7D8-DAAEE749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89C3E-FA6C-21BB-BEB0-D64C6929A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86212-D5B1-A5C9-B943-67EC685F2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FBB85-64D8-8B7F-2E60-59BFCE7B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3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EE38-C914-3F6E-6AB3-A0F69B21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5446BD-69B7-AB3C-D6BD-A49AC6FEC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B8FED-EF4F-0C25-0497-A51432733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4F9EB-4896-1D72-313C-DF0DB6D8E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2ACCD-96C2-98FE-E834-C1D94947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D4D2A-6FD3-5047-86AD-A7A864989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0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42EB46-7774-B521-3A51-3F5C01EB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01CAC-E7ED-8B38-F06E-FD2079CA0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1DEDE-2BDB-C7D2-B4DC-BF780428A5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791290-2D8D-4DCC-AFEB-A043912615B4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0327A-93BF-8FEB-D9B8-3073FB2F9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4472D-1408-EB38-FAAD-3F84B0D28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32B870-E99C-4BF5-9193-611D9CDAB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3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emf"/><Relationship Id="rId3" Type="http://schemas.openxmlformats.org/officeDocument/2006/relationships/image" Target="../media/image5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emf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Video 4" descr="Swirling Pattern">
            <a:extLst>
              <a:ext uri="{FF2B5EF4-FFF2-40B4-BE49-F238E27FC236}">
                <a16:creationId xmlns:a16="http://schemas.microsoft.com/office/drawing/2014/main" id="{322FFA9B-869E-7739-089E-E96E58DA5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370D5-C2FB-77B0-3F10-4989D1E3B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Recognition of 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Long-Term ERC Members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4708C-FAF9-D53D-4F44-FB94063F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270" y="4728394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July 9, 2024</a:t>
            </a:r>
          </a:p>
        </p:txBody>
      </p:sp>
    </p:spTree>
    <p:extLst>
      <p:ext uri="{BB962C8B-B14F-4D97-AF65-F5344CB8AC3E}">
        <p14:creationId xmlns:p14="http://schemas.microsoft.com/office/powerpoint/2010/main" val="34965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video>
              <p:cMediaNode vol="4898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A0A6E-F099-BA77-A1EB-95840C1D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Membership Recruiting and Retention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9ED5C-5397-1A30-63CF-9B1295430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Recruiting and retaining club members is an important aspect of all Rotary Clubs.</a:t>
            </a:r>
          </a:p>
          <a:p>
            <a:r>
              <a:rPr lang="en-US" dirty="0"/>
              <a:t>Membership has been falling faster than the traditional 14 to 15% average.</a:t>
            </a:r>
          </a:p>
          <a:p>
            <a:r>
              <a:rPr lang="en-US" dirty="0"/>
              <a:t>While some resignations may be caused by disputes or lack of vibrancy in a club, business and life changes are by far the major reason members leave. </a:t>
            </a:r>
          </a:p>
          <a:p>
            <a:r>
              <a:rPr lang="en-US" dirty="0"/>
              <a:t>Members of long-term bring a sense of tradition to any club and they benefit from being part of the club.  </a:t>
            </a:r>
          </a:p>
        </p:txBody>
      </p:sp>
    </p:spTree>
    <p:extLst>
      <p:ext uri="{BB962C8B-B14F-4D97-AF65-F5344CB8AC3E}">
        <p14:creationId xmlns:p14="http://schemas.microsoft.com/office/powerpoint/2010/main" val="321726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A4691-5375-511E-7E3A-9717F025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2" y="206942"/>
            <a:ext cx="7155774" cy="1335420"/>
          </a:xfrm>
        </p:spPr>
        <p:txBody>
          <a:bodyPr anchor="b">
            <a:normAutofit/>
          </a:bodyPr>
          <a:lstStyle/>
          <a:p>
            <a:r>
              <a:rPr lang="en-US" sz="4000" dirty="0"/>
              <a:t>Why might members continue membership on long term?</a:t>
            </a:r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C2CE868F-E37D-33BF-073B-6BC9A96FC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8" r="22958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BF38A-8775-F0EE-CDD1-A798BB5C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1882564"/>
            <a:ext cx="7155774" cy="4768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effectLst/>
                <a:highlight>
                  <a:srgbClr val="FFFFFF"/>
                </a:highlight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Dan Buettner is an American author, explorer, longevity researcher and public speaker. He co-produced the documentary TV mini-series Live to 100: Secrets of the Blue Zones.  His views on the topic of remaining healthy as we age are pertinent to continuing your Rotary membership.</a:t>
            </a:r>
          </a:p>
          <a:p>
            <a:pPr marL="0" indent="0">
              <a:buNone/>
            </a:pPr>
            <a:endParaRPr lang="en-US" sz="1900" dirty="0">
              <a:effectLst/>
              <a:highlight>
                <a:srgbClr val="FFFFFF"/>
              </a:highlight>
              <a:latin typeface="Roboto" panose="020000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Strong Social Network: The foundation of living long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Beyond Friends: Finding meaning by serving others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Keep Moving: A key to living longer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Less Stress: Another ingredient of long life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Living in the Present: The power of mindfulness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r>
              <a:rPr lang="en-US" sz="19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Being a part of something greater</a:t>
            </a:r>
          </a:p>
          <a:p>
            <a:pPr marL="0">
              <a:spcBef>
                <a:spcPts val="0"/>
              </a:spcBef>
              <a:spcAft>
                <a:spcPts val="800"/>
              </a:spcAft>
            </a:pPr>
            <a:endParaRPr lang="en-US" sz="1100" kern="100" dirty="0"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Concepts are taken from an article by  Haresh L. Ramchandani, past district governor, member of the Rotary Club of L.I.F.E., Jamaica, and a member of the RI Membership Growth Committee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29054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6F268-8CF6-F3D5-EFB8-2377AE01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2"/>
            <a:ext cx="5479719" cy="591650"/>
          </a:xfrm>
        </p:spPr>
        <p:txBody>
          <a:bodyPr anchor="b">
            <a:normAutofit/>
          </a:bodyPr>
          <a:lstStyle/>
          <a:p>
            <a:r>
              <a:rPr lang="en-US" sz="3200" dirty="0"/>
              <a:t>Rotary International v. ERC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148FA-74B8-1454-66C8-45E470E61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1443210"/>
            <a:ext cx="5479719" cy="4979624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Rotary International started in 1905</a:t>
            </a:r>
          </a:p>
          <a:p>
            <a:r>
              <a:rPr lang="en-US" sz="2400" dirty="0"/>
              <a:t>ERC was chartered in April 1918.</a:t>
            </a:r>
          </a:p>
          <a:p>
            <a:pPr lvl="1"/>
            <a:r>
              <a:rPr lang="en-US" dirty="0"/>
              <a:t>We are starting our 107</a:t>
            </a:r>
            <a:r>
              <a:rPr lang="en-US" baseline="30000" dirty="0"/>
              <a:t>th</a:t>
            </a:r>
            <a:r>
              <a:rPr lang="en-US" dirty="0"/>
              <a:t> full year.  That means that anyone with over 35 years of service has been part of our club for 1/3</a:t>
            </a:r>
            <a:r>
              <a:rPr lang="en-US" baseline="30000" dirty="0"/>
              <a:t>rd</a:t>
            </a:r>
            <a:r>
              <a:rPr lang="en-US" dirty="0"/>
              <a:t> of the club’s existence.</a:t>
            </a:r>
          </a:p>
          <a:p>
            <a:r>
              <a:rPr lang="en-US" sz="2400" dirty="0"/>
              <a:t>We have 21 members with retention of 35 or more years.  That is 22% of the membership.  </a:t>
            </a:r>
          </a:p>
          <a:p>
            <a:r>
              <a:rPr lang="en-US" sz="2400" dirty="0"/>
              <a:t>Some of those members have elected to be permanently excused from attendance.  We may not see them at meetings, but they are still supporting the club.  </a:t>
            </a:r>
          </a:p>
        </p:txBody>
      </p:sp>
      <p:pic>
        <p:nvPicPr>
          <p:cNvPr id="7" name="Picture 6" descr="Calendar on table">
            <a:extLst>
              <a:ext uri="{FF2B5EF4-FFF2-40B4-BE49-F238E27FC236}">
                <a16:creationId xmlns:a16="http://schemas.microsoft.com/office/drawing/2014/main" id="{DF666290-800C-D3E8-AEC9-0C66CA030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7" r="43134" b="-1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25040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0088C-0D96-B542-55DB-F1271FC7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143" y="643467"/>
            <a:ext cx="7011714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0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>
            <a:extLst>
              <a:ext uri="{FF2B5EF4-FFF2-40B4-BE49-F238E27FC236}">
                <a16:creationId xmlns:a16="http://schemas.microsoft.com/office/drawing/2014/main" id="{3077DDED-080A-F07C-B916-C4B104669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C0577401-67B5-6856-094D-33D0C1624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5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6E1A2F73-49F5-41EF-8471-AD8F591AF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4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138F3D1F-AB1D-3880-402D-2B20B56D5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52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536792A4-9D72-7671-6746-7A0D2B17A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88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CA5F04BB-283D-7FA4-AA37-6369AA62F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642334C4-9CE5-30CB-5844-8EB283C9C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48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2E3CA0C9-6DA9-0BB4-0E1B-2C29D9189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47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7FC258D9-7FF8-B272-0296-35A797D6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245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A79ADC59-D2D2-8048-DDAF-E9DA083E6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4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3E7C8BDB-220D-7AE1-98A3-5D97B8320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42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1">
            <a:extLst>
              <a:ext uri="{FF2B5EF4-FFF2-40B4-BE49-F238E27FC236}">
                <a16:creationId xmlns:a16="http://schemas.microsoft.com/office/drawing/2014/main" id="{0B390CA0-B3BB-446F-93FD-985B2EA26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541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32">
            <a:extLst>
              <a:ext uri="{FF2B5EF4-FFF2-40B4-BE49-F238E27FC236}">
                <a16:creationId xmlns:a16="http://schemas.microsoft.com/office/drawing/2014/main" id="{6C2C4866-1102-5B8D-1A66-D8C0BC529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639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33">
            <a:extLst>
              <a:ext uri="{FF2B5EF4-FFF2-40B4-BE49-F238E27FC236}">
                <a16:creationId xmlns:a16="http://schemas.microsoft.com/office/drawing/2014/main" id="{5D1ADD68-18A3-926D-B2DE-E81CEFFBB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738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5CFE58BD-6B24-9B6C-D391-A85B601AD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36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id="{04BB8D96-0F30-94C6-A1E4-CCB9D2E4B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935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36">
            <a:extLst>
              <a:ext uri="{FF2B5EF4-FFF2-40B4-BE49-F238E27FC236}">
                <a16:creationId xmlns:a16="http://schemas.microsoft.com/office/drawing/2014/main" id="{511D25C1-B7F8-A3BA-BAEB-8E26C3DBA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034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77491A77-CF19-CE84-8AA5-76C12A33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13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38">
            <a:extLst>
              <a:ext uri="{FF2B5EF4-FFF2-40B4-BE49-F238E27FC236}">
                <a16:creationId xmlns:a16="http://schemas.microsoft.com/office/drawing/2014/main" id="{A1FA87D1-9837-5DCB-9039-1E6102116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31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4D5156"/>
                </a:solidFill>
                <a:effectLst/>
                <a:latin typeface="Roboto" panose="020000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FECA9831-BC8E-67AF-B073-4FE5CCE9B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29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EC05DB-2D70-D326-DAC5-5D7BAF168D08}"/>
              </a:ext>
            </a:extLst>
          </p:cNvPr>
          <p:cNvGrpSpPr/>
          <p:nvPr/>
        </p:nvGrpSpPr>
        <p:grpSpPr>
          <a:xfrm>
            <a:off x="3586988" y="2909772"/>
            <a:ext cx="7990461" cy="1348681"/>
            <a:chOff x="2439204" y="2942305"/>
            <a:chExt cx="7305806" cy="1098550"/>
          </a:xfrm>
        </p:grpSpPr>
        <p:pic>
          <p:nvPicPr>
            <p:cNvPr id="3085" name="Picture 7" descr="Michael L Gebhardt ">
              <a:extLst>
                <a:ext uri="{FF2B5EF4-FFF2-40B4-BE49-F238E27FC236}">
                  <a16:creationId xmlns:a16="http://schemas.microsoft.com/office/drawing/2014/main" id="{E513F755-A3B3-F542-DD66-0352D4758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204" y="2942305"/>
              <a:ext cx="78740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8" descr="James F. Hunt PDG">
              <a:extLst>
                <a:ext uri="{FF2B5EF4-FFF2-40B4-BE49-F238E27FC236}">
                  <a16:creationId xmlns:a16="http://schemas.microsoft.com/office/drawing/2014/main" id="{ACBE6F17-55E7-910C-75A6-616762200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738" y="2942305"/>
              <a:ext cx="86995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9" descr="Robin A Kaufman ">
              <a:extLst>
                <a:ext uri="{FF2B5EF4-FFF2-40B4-BE49-F238E27FC236}">
                  <a16:creationId xmlns:a16="http://schemas.microsoft.com/office/drawing/2014/main" id="{B206DD1C-59D8-DA91-03DA-8B0F4DFBD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822" y="2942305"/>
              <a:ext cx="73025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Gary L Kneisley ">
              <a:extLst>
                <a:ext uri="{FF2B5EF4-FFF2-40B4-BE49-F238E27FC236}">
                  <a16:creationId xmlns:a16="http://schemas.microsoft.com/office/drawing/2014/main" id="{D466F4B7-19D1-028F-A920-E477AB46A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2206" y="2942305"/>
              <a:ext cx="87630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11" descr="Gregory G. Kruszka ">
              <a:extLst>
                <a:ext uri="{FF2B5EF4-FFF2-40B4-BE49-F238E27FC236}">
                  <a16:creationId xmlns:a16="http://schemas.microsoft.com/office/drawing/2014/main" id="{EED9C747-F73B-C6BB-E067-EBDAC1139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640" y="2942305"/>
              <a:ext cx="87630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12" descr="Richard C. Laubenthal ">
              <a:extLst>
                <a:ext uri="{FF2B5EF4-FFF2-40B4-BE49-F238E27FC236}">
                  <a16:creationId xmlns:a16="http://schemas.microsoft.com/office/drawing/2014/main" id="{55BBC83F-0314-EA82-0701-05DF40E99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074" y="2942305"/>
              <a:ext cx="78740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13" descr="A. Daniel Messaros ">
              <a:extLst>
                <a:ext uri="{FF2B5EF4-FFF2-40B4-BE49-F238E27FC236}">
                  <a16:creationId xmlns:a16="http://schemas.microsoft.com/office/drawing/2014/main" id="{D5D33479-1A90-5E1F-8479-98E6D8161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7610" y="2942305"/>
              <a:ext cx="78740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11B842-FBCF-86C8-927A-BA385EA04524}"/>
              </a:ext>
            </a:extLst>
          </p:cNvPr>
          <p:cNvGrpSpPr/>
          <p:nvPr/>
        </p:nvGrpSpPr>
        <p:grpSpPr>
          <a:xfrm>
            <a:off x="3610703" y="908049"/>
            <a:ext cx="7966746" cy="1521519"/>
            <a:chOff x="2460887" y="1311829"/>
            <a:chExt cx="6386193" cy="1098550"/>
          </a:xfrm>
        </p:grpSpPr>
        <p:pic>
          <p:nvPicPr>
            <p:cNvPr id="3091" name="Picture 1" descr="Theodore S. Altfeld ">
              <a:extLst>
                <a:ext uri="{FF2B5EF4-FFF2-40B4-BE49-F238E27FC236}">
                  <a16:creationId xmlns:a16="http://schemas.microsoft.com/office/drawing/2014/main" id="{7949EB63-0E5F-62AE-5888-3CDA4D27F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0887" y="1311829"/>
              <a:ext cx="73025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2" descr="Donald F Andress ">
              <a:extLst>
                <a:ext uri="{FF2B5EF4-FFF2-40B4-BE49-F238E27FC236}">
                  <a16:creationId xmlns:a16="http://schemas.microsoft.com/office/drawing/2014/main" id="{BB697913-6950-3873-E7EA-79B9DD1D1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724" y="1311829"/>
              <a:ext cx="77470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4" descr="Maud W. De La Porte ">
              <a:extLst>
                <a:ext uri="{FF2B5EF4-FFF2-40B4-BE49-F238E27FC236}">
                  <a16:creationId xmlns:a16="http://schemas.microsoft.com/office/drawing/2014/main" id="{C82C0F38-F8B7-C185-9605-FE0568A73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119" y="1311829"/>
              <a:ext cx="78740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3" descr="Robert B Demby ">
              <a:extLst>
                <a:ext uri="{FF2B5EF4-FFF2-40B4-BE49-F238E27FC236}">
                  <a16:creationId xmlns:a16="http://schemas.microsoft.com/office/drawing/2014/main" id="{C111BA6C-BFC0-D568-FBDA-1BE201C43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106" y="1311829"/>
              <a:ext cx="87630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Picture 5" descr="Terry L Doan ">
              <a:extLst>
                <a:ext uri="{FF2B5EF4-FFF2-40B4-BE49-F238E27FC236}">
                  <a16:creationId xmlns:a16="http://schemas.microsoft.com/office/drawing/2014/main" id="{0C3D517E-7FDA-F178-5F23-3037D3B47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993" y="1311829"/>
              <a:ext cx="73025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6" descr="Jeanine P Donaldson ">
              <a:extLst>
                <a:ext uri="{FF2B5EF4-FFF2-40B4-BE49-F238E27FC236}">
                  <a16:creationId xmlns:a16="http://schemas.microsoft.com/office/drawing/2014/main" id="{36E4C96D-160F-021E-483E-4AAC9749C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6830" y="1311829"/>
              <a:ext cx="730250" cy="109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3" name="Picture 41" descr="Ronald A. Cocco ">
              <a:extLst>
                <a:ext uri="{FF2B5EF4-FFF2-40B4-BE49-F238E27FC236}">
                  <a16:creationId xmlns:a16="http://schemas.microsoft.com/office/drawing/2014/main" id="{89913B57-90F9-A018-D15C-671BF71EF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011" y="1311829"/>
              <a:ext cx="787521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14" descr="David J Pacanosky ">
            <a:extLst>
              <a:ext uri="{FF2B5EF4-FFF2-40B4-BE49-F238E27FC236}">
                <a16:creationId xmlns:a16="http://schemas.microsoft.com/office/drawing/2014/main" id="{411178AD-8D5A-053C-3F0F-E5CD05EEA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05" y="4510740"/>
            <a:ext cx="937586" cy="13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15" descr="Gerald E. Schaefer ">
            <a:extLst>
              <a:ext uri="{FF2B5EF4-FFF2-40B4-BE49-F238E27FC236}">
                <a16:creationId xmlns:a16="http://schemas.microsoft.com/office/drawing/2014/main" id="{80ECD906-85E6-539E-79CD-ED3B57DEB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35" y="4510740"/>
            <a:ext cx="958421" cy="13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16" descr="Terry S. Shilling ">
            <a:extLst>
              <a:ext uri="{FF2B5EF4-FFF2-40B4-BE49-F238E27FC236}">
                <a16:creationId xmlns:a16="http://schemas.microsoft.com/office/drawing/2014/main" id="{69B70CE5-2191-DD70-DD97-E8455929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00" y="4510740"/>
            <a:ext cx="798684" cy="13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17" descr="Todd K. Sommer ">
            <a:extLst>
              <a:ext uri="{FF2B5EF4-FFF2-40B4-BE49-F238E27FC236}">
                <a16:creationId xmlns:a16="http://schemas.microsoft.com/office/drawing/2014/main" id="{E7E2A477-B403-EA08-D580-FC36AC28C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28" y="4510740"/>
            <a:ext cx="861190" cy="13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18" descr="Carl W. Wagner Jr.">
            <a:extLst>
              <a:ext uri="{FF2B5EF4-FFF2-40B4-BE49-F238E27FC236}">
                <a16:creationId xmlns:a16="http://schemas.microsoft.com/office/drawing/2014/main" id="{56024282-2E71-C9A2-98B2-3AE30A0C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818" y="4510740"/>
            <a:ext cx="937586" cy="13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9" descr="Gregory A White ">
            <a:extLst>
              <a:ext uri="{FF2B5EF4-FFF2-40B4-BE49-F238E27FC236}">
                <a16:creationId xmlns:a16="http://schemas.microsoft.com/office/drawing/2014/main" id="{3E79DD58-AC6F-DC5D-3F94-74118C1F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698" y="4510740"/>
            <a:ext cx="861190" cy="13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5" name="Picture 43" descr="Clarence E. Wills ">
            <a:extLst>
              <a:ext uri="{FF2B5EF4-FFF2-40B4-BE49-F238E27FC236}">
                <a16:creationId xmlns:a16="http://schemas.microsoft.com/office/drawing/2014/main" id="{C3797FB9-2FBE-16DB-FDFB-09E99293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466" y="4510740"/>
            <a:ext cx="861324" cy="134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CE91B6-257D-FD35-88DF-CF46B8D453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55550" y="1017054"/>
            <a:ext cx="1428750" cy="1301750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6EB4556E-2B69-F15C-31E0-10897F7E949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55550" y="2967851"/>
            <a:ext cx="1428750" cy="1301750"/>
          </a:xfrm>
          <a:prstGeom prst="rect">
            <a:avLst/>
          </a:prstGeom>
        </p:spPr>
      </p:pic>
      <p:pic>
        <p:nvPicPr>
          <p:cNvPr id="3093" name="Picture 3092">
            <a:extLst>
              <a:ext uri="{FF2B5EF4-FFF2-40B4-BE49-F238E27FC236}">
                <a16:creationId xmlns:a16="http://schemas.microsoft.com/office/drawing/2014/main" id="{0D79F86A-6C8F-FC2A-4BED-890686423EA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55550" y="4717275"/>
            <a:ext cx="1428750" cy="1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9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6E71F1-5A87-4A96-B42F-2DFA1B76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3" name="Color Cover">
              <a:extLst>
                <a:ext uri="{FF2B5EF4-FFF2-40B4-BE49-F238E27FC236}">
                  <a16:creationId xmlns:a16="http://schemas.microsoft.com/office/drawing/2014/main" id="{CF5215DD-02E8-49F2-8F73-D509B6A02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8E743EB7-3A15-4D51-A603-1F3C290A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3FE3C-12C4-4FA2-A795-87D2F6776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66F1E4BF-D491-4254-81A6-5119D1672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98C6C0CF-E3BD-4627-9DDF-246EAF2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n old person playing a piano&#10;&#10;Description automatically generated">
            <a:extLst>
              <a:ext uri="{FF2B5EF4-FFF2-40B4-BE49-F238E27FC236}">
                <a16:creationId xmlns:a16="http://schemas.microsoft.com/office/drawing/2014/main" id="{AFEEFFCA-227B-6638-8804-2972159B1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1" b="-1"/>
          <a:stretch/>
        </p:blipFill>
        <p:spPr>
          <a:xfrm rot="5400000">
            <a:off x="6572924" y="1351549"/>
            <a:ext cx="5185923" cy="41661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C2B5F12-8A82-4A59-9400-3164CBF4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4BC7CB-EC69-421D-B286-57CAFE86D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2D86EA2-D090-4E0C-B153-3ECE91311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C29764-D054-4F76-9FE5-49811EDB6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D9BB18B-7B57-4D1E-B87E-D2A7214F7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0A98EF1-1185-4EFF-A3C0-25DEBE8CD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CDA8723-DE3F-48D0-8822-0269EE207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2B072E5-03AC-4D0A-A767-43EFB55BE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91A87-25A7-68E0-98FC-4E90EF7C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13" y="811547"/>
            <a:ext cx="5821537" cy="1123011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Special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7695F-5F9B-1A8E-F24A-02728534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3" y="2070786"/>
            <a:ext cx="5821537" cy="3039667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 July 2000 Helen Kolopus, our long-time piano player, passed away.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 the beginning of club year 2000/2001 Joan Van Wormer, our new piano player, started to accompany our musical efforts.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Joan is starting her 25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year in the role.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Music Notes Images | Free Photos, PNG Stickers, Wallpapers ...">
            <a:extLst>
              <a:ext uri="{FF2B5EF4-FFF2-40B4-BE49-F238E27FC236}">
                <a16:creationId xmlns:a16="http://schemas.microsoft.com/office/drawing/2014/main" id="{E497D959-FEAC-E586-A38F-09F8B334D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22616" r="4661" b="22418"/>
          <a:stretch/>
        </p:blipFill>
        <p:spPr bwMode="auto">
          <a:xfrm>
            <a:off x="2377577" y="4707356"/>
            <a:ext cx="2817136" cy="11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21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5359</TotalTime>
  <Words>405</Words>
  <Application>Microsoft Office PowerPoint</Application>
  <PresentationFormat>Widescreen</PresentationFormat>
  <Paragraphs>47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Roboto</vt:lpstr>
      <vt:lpstr>Office Theme</vt:lpstr>
      <vt:lpstr>Recognition of  Long-Term ERC Members</vt:lpstr>
      <vt:lpstr>Membership Recruiting and Retention</vt:lpstr>
      <vt:lpstr>Why might members continue membership on long term?</vt:lpstr>
      <vt:lpstr>Rotary International v. ERC</vt:lpstr>
      <vt:lpstr>PowerPoint Presentation</vt:lpstr>
      <vt:lpstr>PowerPoint Presentation</vt:lpstr>
      <vt:lpstr>Special Recognition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King</dc:creator>
  <cp:lastModifiedBy>Kristen Jones</cp:lastModifiedBy>
  <cp:revision>6</cp:revision>
  <dcterms:created xsi:type="dcterms:W3CDTF">2024-05-11T23:21:23Z</dcterms:created>
  <dcterms:modified xsi:type="dcterms:W3CDTF">2024-07-12T19:31:22Z</dcterms:modified>
</cp:coreProperties>
</file>