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1"/>
    <p:sldMasterId id="2147483664" r:id="rId2"/>
    <p:sldMasterId id="2147483688" r:id="rId3"/>
  </p:sldMasterIdLst>
  <p:notesMasterIdLst>
    <p:notesMasterId r:id="rId25"/>
  </p:notesMasterIdLst>
  <p:handoutMasterIdLst>
    <p:handoutMasterId r:id="rId26"/>
  </p:handoutMasterIdLst>
  <p:sldIdLst>
    <p:sldId id="361" r:id="rId4"/>
    <p:sldId id="362" r:id="rId5"/>
    <p:sldId id="368" r:id="rId6"/>
    <p:sldId id="364" r:id="rId7"/>
    <p:sldId id="366" r:id="rId8"/>
    <p:sldId id="367" r:id="rId9"/>
    <p:sldId id="369" r:id="rId10"/>
    <p:sldId id="370" r:id="rId11"/>
    <p:sldId id="371" r:id="rId12"/>
    <p:sldId id="386" r:id="rId13"/>
    <p:sldId id="392" r:id="rId14"/>
    <p:sldId id="372" r:id="rId15"/>
    <p:sldId id="373" r:id="rId16"/>
    <p:sldId id="374" r:id="rId17"/>
    <p:sldId id="375" r:id="rId18"/>
    <p:sldId id="376" r:id="rId19"/>
    <p:sldId id="387" r:id="rId20"/>
    <p:sldId id="388" r:id="rId21"/>
    <p:sldId id="389" r:id="rId22"/>
    <p:sldId id="390" r:id="rId23"/>
    <p:sldId id="391" r:id="rId24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EA"/>
    <a:srgbClr val="0043C8"/>
    <a:srgbClr val="005DAA"/>
    <a:srgbClr val="58585A"/>
    <a:srgbClr val="FF7600"/>
    <a:srgbClr val="D91B5C"/>
    <a:srgbClr val="872175"/>
    <a:srgbClr val="009999"/>
    <a:srgbClr val="00AEEF"/>
    <a:srgbClr val="01B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defTabSz="933261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121" y="0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algn="r" defTabSz="933261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3328"/>
            <a:ext cx="3043979" cy="46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defTabSz="933261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121" y="8843328"/>
            <a:ext cx="3043979" cy="46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algn="r" defTabSz="933261" eaLnBrk="0" hangingPunct="0">
              <a:defRPr sz="1200"/>
            </a:lvl1pPr>
          </a:lstStyle>
          <a:p>
            <a:fld id="{371133D3-1F65-4B7A-ABA7-930B32D0A3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768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defTabSz="933261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121" y="0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algn="r" defTabSz="933261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733" y="4422459"/>
            <a:ext cx="5149637" cy="41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3328"/>
            <a:ext cx="3043979" cy="46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defTabSz="933261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121" y="8843328"/>
            <a:ext cx="3043979" cy="46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algn="r" defTabSz="933261" eaLnBrk="0" hangingPunct="0">
              <a:defRPr sz="1200"/>
            </a:lvl1pPr>
          </a:lstStyle>
          <a:p>
            <a:fld id="{94DF4B3B-63F7-4FBF-80C7-D5A769AF88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570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MS PGothic" panose="020B0600070205080204" pitchFamily="34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261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4064" indent="-286179" defTabSz="933261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4715" indent="-228943" defTabSz="933261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2600" indent="-228943" defTabSz="933261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60486" indent="-228943" defTabSz="933261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8372" indent="-228943" defTabSz="9332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6258" indent="-228943" defTabSz="9332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34144" indent="-228943" defTabSz="9332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92029" indent="-228943" defTabSz="9332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93E29BD-BD53-44C9-8DD6-432E5DFC0212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33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261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4064" indent="-286179" defTabSz="933261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4715" indent="-228943" defTabSz="933261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2600" indent="-228943" defTabSz="933261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60486" indent="-228943" defTabSz="933261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8372" indent="-228943" defTabSz="9332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6258" indent="-228943" defTabSz="9332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34144" indent="-228943" defTabSz="9332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92029" indent="-228943" defTabSz="9332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3798C63-14A6-4F2E-9699-0734E76817F2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81242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7451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29779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931732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39125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359261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306593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206645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762019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8291649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2572504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162598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35240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9139318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071398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840471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760432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825861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783559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823857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69226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71621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75813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15802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78834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48487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31750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1525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6165850"/>
            <a:ext cx="1212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900">
                <a:solidFill>
                  <a:srgbClr val="BCBDC0"/>
                </a:solidFill>
                <a:latin typeface="Arial Narrow" panose="020B0606020202030204" pitchFamily="34" charset="0"/>
              </a:rPr>
              <a:t>TITLE  |  </a:t>
            </a:r>
            <a:fld id="{8026A2C8-970B-442A-A30A-ECAF2AF96E03}" type="slidenum">
              <a:rPr lang="en-US" altLang="en-US" sz="900">
                <a:solidFill>
                  <a:srgbClr val="BCBDC0"/>
                </a:solidFill>
                <a:latin typeface="Arial Narrow" panose="020B0606020202030204" pitchFamily="34" charset="0"/>
              </a:rPr>
              <a:pPr algn="r"/>
              <a:t>‹#›</a:t>
            </a:fld>
            <a:r>
              <a:rPr lang="en-US" altLang="en-US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en-US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299200"/>
            <a:ext cx="892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90" r:id="rId14"/>
    <p:sldLayoutId id="2147483991" r:id="rId15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2800" y="6477000"/>
            <a:ext cx="15240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900">
                <a:solidFill>
                  <a:srgbClr val="BCBDC0"/>
                </a:solidFill>
                <a:latin typeface="Arial Narrow" panose="020B0606020202030204" pitchFamily="34" charset="0"/>
              </a:rPr>
              <a:t>TITLE |  </a:t>
            </a:r>
            <a:fld id="{F507B4E1-254E-438E-B043-C95F0B54765C}" type="slidenum">
              <a:rPr lang="en-US" altLang="en-US" sz="900">
                <a:solidFill>
                  <a:srgbClr val="BCBDC0"/>
                </a:solidFill>
                <a:latin typeface="Arial Narrow" panose="020B0606020202030204" pitchFamily="34" charset="0"/>
              </a:rPr>
              <a:pPr algn="r"/>
              <a:t>‹#›</a:t>
            </a:fld>
            <a:r>
              <a:rPr lang="en-US" altLang="en-US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en-US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8195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299200"/>
            <a:ext cx="892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otary7620.org/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immiegorski@comcast.ne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jimmiegorski@comcast.net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81000" y="3429000"/>
            <a:ext cx="97536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411" name="Rectangle 10"/>
          <p:cNvSpPr txBox="1">
            <a:spLocks noChangeArrowheads="1"/>
          </p:cNvSpPr>
          <p:nvPr/>
        </p:nvSpPr>
        <p:spPr bwMode="auto">
          <a:xfrm>
            <a:off x="457200" y="3657600"/>
            <a:ext cx="8686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2400"/>
              </a:spcAft>
            </a:pPr>
            <a:r>
              <a:rPr lang="en-US" altLang="en-US" sz="4000" dirty="0" smtClean="0">
                <a:solidFill>
                  <a:schemeClr val="bg1"/>
                </a:solidFill>
                <a:latin typeface="Arial Narrow Bold" panose="020B0706020202030204" pitchFamily="34" charset="0"/>
              </a:rPr>
              <a:t>Welcome Outbound Global Grant Scholars!</a:t>
            </a:r>
            <a:endParaRPr lang="en-US" altLang="en-US" sz="4000" dirty="0">
              <a:solidFill>
                <a:schemeClr val="bg1"/>
              </a:solidFill>
              <a:latin typeface="Arial Narrow Bold" panose="020B0706020202030204" pitchFamily="34" charset="0"/>
            </a:endParaRPr>
          </a:p>
          <a:p>
            <a:pPr eaLnBrk="1" hangingPunct="1"/>
            <a:r>
              <a:rPr lang="en-US" altLang="en-US" sz="2800" dirty="0" smtClean="0">
                <a:solidFill>
                  <a:srgbClr val="004EEA"/>
                </a:solidFill>
                <a:latin typeface="Georgia" panose="02040502050405020303" pitchFamily="18" charset="0"/>
              </a:rPr>
              <a:t>Global Grants Scholarship	</a:t>
            </a:r>
            <a:endParaRPr lang="en-US" altLang="en-US" sz="2800" dirty="0">
              <a:solidFill>
                <a:srgbClr val="004EEA"/>
              </a:solidFill>
              <a:latin typeface="Georgia" panose="02040502050405020303" pitchFamily="18" charset="0"/>
            </a:endParaRPr>
          </a:p>
          <a:p>
            <a:pPr eaLnBrk="1" hangingPunct="1"/>
            <a:r>
              <a:rPr lang="en-US" altLang="en-US" sz="2800" dirty="0" smtClean="0">
                <a:solidFill>
                  <a:srgbClr val="004EEA"/>
                </a:solidFill>
                <a:latin typeface="Georgia" panose="02040502050405020303" pitchFamily="18" charset="0"/>
              </a:rPr>
              <a:t>Jimmie Gorski, Chair</a:t>
            </a:r>
            <a:endParaRPr lang="en-US" altLang="en-US" sz="2800" dirty="0">
              <a:solidFill>
                <a:srgbClr val="004EEA"/>
              </a:solidFill>
              <a:latin typeface="Georgia" panose="02040502050405020303" pitchFamily="18" charset="0"/>
            </a:endParaRPr>
          </a:p>
          <a:p>
            <a:pPr eaLnBrk="1" hangingPunct="1"/>
            <a:r>
              <a:rPr lang="en-US" altLang="en-US" sz="2800" dirty="0" smtClean="0">
                <a:solidFill>
                  <a:srgbClr val="004EEA"/>
                </a:solidFill>
                <a:latin typeface="Georgia" panose="02040502050405020303" pitchFamily="18" charset="0"/>
              </a:rPr>
              <a:t>jimmiegorski@comcast.net</a:t>
            </a:r>
            <a:endParaRPr lang="en-US" altLang="en-US" sz="2800" dirty="0">
              <a:solidFill>
                <a:srgbClr val="004EEA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Rotary District 7620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GRANTS SCHOLARSHIP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1600"/>
          </a:xfrm>
        </p:spPr>
        <p:txBody>
          <a:bodyPr/>
          <a:lstStyle/>
          <a:p>
            <a:r>
              <a:rPr lang="en-US" sz="2600" b="1" dirty="0" smtClean="0">
                <a:solidFill>
                  <a:schemeClr val="bg2">
                    <a:lumMod val="10000"/>
                  </a:schemeClr>
                </a:solidFill>
              </a:rPr>
              <a:t>January-February: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</a:rPr>
              <a:t> If selected as a finalist, applicants will be contacted for an interview by the District Global Grants Scholarship Committee Chair.</a:t>
            </a:r>
          </a:p>
          <a:p>
            <a:r>
              <a:rPr lang="en-US" sz="2600" b="1" dirty="0" smtClean="0">
                <a:solidFill>
                  <a:schemeClr val="bg2">
                    <a:lumMod val="10000"/>
                  </a:schemeClr>
                </a:solidFill>
              </a:rPr>
              <a:t>March: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</a:rPr>
              <a:t> Interviews will be conducted and scholarship recipients notified of their scholarship award by the District Global Grants Scholarship Committee Chair.</a:t>
            </a:r>
          </a:p>
          <a:p>
            <a:r>
              <a:rPr lang="en-US" sz="2600" b="1" dirty="0" smtClean="0">
                <a:solidFill>
                  <a:schemeClr val="bg2">
                    <a:lumMod val="10000"/>
                  </a:schemeClr>
                </a:solidFill>
              </a:rPr>
              <a:t> May 1: 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</a:rPr>
              <a:t>Scholarship recipient notifies the District Global Grants Scholarship Committee Chair of scholarship acceptance to begin RI approval and funding. Alternate scholarship recipient notified of award if necessary.</a:t>
            </a:r>
            <a:endParaRPr lang="en-US" sz="2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7879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GRANTS SCHOLARSHIP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r>
              <a:rPr lang="en-US" sz="2600" b="1" dirty="0" smtClean="0">
                <a:solidFill>
                  <a:schemeClr val="bg2">
                    <a:lumMod val="10000"/>
                  </a:schemeClr>
                </a:solidFill>
              </a:rPr>
              <a:t>May 1: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</a:rPr>
              <a:t> The confirmed scholar will be proposed to the International Host Club and to Rotary International for evaluation and funding ninety days before travel is to begin. </a:t>
            </a:r>
          </a:p>
          <a:p>
            <a:r>
              <a:rPr lang="en-US" sz="2600" b="1" dirty="0" smtClean="0">
                <a:solidFill>
                  <a:schemeClr val="bg2">
                    <a:lumMod val="10000"/>
                  </a:schemeClr>
                </a:solidFill>
              </a:rPr>
              <a:t>June-August: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</a:rPr>
              <a:t> Scholarship paper work will be completed and approved by Rotary International Foundation.</a:t>
            </a:r>
          </a:p>
          <a:p>
            <a:r>
              <a:rPr lang="en-US" sz="2600" b="1" dirty="0" smtClean="0">
                <a:solidFill>
                  <a:schemeClr val="bg2">
                    <a:lumMod val="10000"/>
                  </a:schemeClr>
                </a:solidFill>
              </a:rPr>
              <a:t>August-September: 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</a:rPr>
              <a:t>Scholarship funding will begin once received from the Rotary International Foundation.</a:t>
            </a:r>
            <a:endParaRPr lang="en-US" sz="2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GRANTS APPLICATION PACKET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12029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GRANTS APPLICATION PACKET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Completed application form (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hlinkClick r:id="rId2"/>
              </a:rPr>
              <a:t>www.Rotary7620.org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&gt; Scholarships-Global Grants Scholarship)</a:t>
            </a:r>
          </a:p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Letter of sponsorship from your club in District 7620</a:t>
            </a:r>
          </a:p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Resume/CV</a:t>
            </a:r>
          </a:p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Copy of college transcript(s)</a:t>
            </a:r>
          </a:p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College or University Offer Letter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5679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GRANTS SCHOLARSHIP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066800"/>
            <a:ext cx="8534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763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DISTRICT 7620 GLOBAL GRANTS SCHOLARS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721065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 7620 GLOBAL GRANTS SCHOLAR 2012-2013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</a:rPr>
              <a:t>Salmaa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</a:rPr>
              <a:t>Elshanshory</a:t>
            </a:r>
            <a:endParaRPr lang="en-US" sz="22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</a:rPr>
              <a:t>Studied at the Graduate Institute of International and Development Studies in Geneva, Switzerland</a:t>
            </a:r>
          </a:p>
          <a:p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</a:rPr>
              <a:t>Earned a Master’s degree in International Affairs with a focus on Conflict Resolution</a:t>
            </a:r>
          </a:p>
          <a:p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</a:rPr>
              <a:t>Aspires to begin field work in the area of conflict resolution in the Middle East. </a:t>
            </a:r>
          </a:p>
          <a:p>
            <a:endParaRPr lang="en-US" sz="2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905000"/>
            <a:ext cx="2993395" cy="299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634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 7620 GLOBAL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SCHOLAR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2013-2014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eaLnBrk="1" hangingPunct="1"/>
            <a:r>
              <a:rPr lang="en-US" altLang="en-US" sz="23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Daniel Smith</a:t>
            </a:r>
          </a:p>
          <a:p>
            <a:pPr eaLnBrk="1" hangingPunct="1"/>
            <a:r>
              <a:rPr lang="en-US" altLang="en-US" sz="23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Studied </a:t>
            </a:r>
            <a:r>
              <a:rPr lang="en-US" altLang="en-US" sz="23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at the University of Leeds in the United Kingdom</a:t>
            </a:r>
          </a:p>
          <a:p>
            <a:pPr eaLnBrk="1" hangingPunct="1"/>
            <a:r>
              <a:rPr lang="en-US" altLang="en-US" sz="23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Earned a Master's degree in Water, </a:t>
            </a:r>
            <a:r>
              <a:rPr lang="en-US" altLang="en-US" sz="23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Sanitation, </a:t>
            </a:r>
            <a:r>
              <a:rPr lang="en-US" altLang="en-US" sz="23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and Health Engineering, in the School of Civil Engineering</a:t>
            </a:r>
          </a:p>
          <a:p>
            <a:pPr eaLnBrk="1" hangingPunct="1"/>
            <a:r>
              <a:rPr lang="en-US" altLang="en-US" sz="23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Planning to work on water,                                                         </a:t>
            </a:r>
            <a:r>
              <a:rPr lang="en-US" altLang="en-US" sz="23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sanitation, </a:t>
            </a:r>
            <a:r>
              <a:rPr lang="en-US" altLang="en-US" sz="23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and hygiene                                                           development programs in                                                            Latin America and Africa</a:t>
            </a:r>
            <a:endParaRPr lang="en-US" sz="2300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1242"/>
          <a:stretch/>
        </p:blipFill>
        <p:spPr>
          <a:xfrm>
            <a:off x="4800600" y="2286000"/>
            <a:ext cx="3682218" cy="312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65340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 7620 GLOBAL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SCHOLAR 2013-2014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285750" indent="-285750"/>
            <a:r>
              <a:rPr lang="en-US" altLang="en-US" sz="2000" dirty="0">
                <a:solidFill>
                  <a:schemeClr val="bg2">
                    <a:lumMod val="10000"/>
                  </a:schemeClr>
                </a:solidFill>
              </a:rPr>
              <a:t>Leanne </a:t>
            </a:r>
            <a:r>
              <a:rPr lang="en-US" altLang="en-US" sz="2000" dirty="0" err="1">
                <a:solidFill>
                  <a:schemeClr val="bg2">
                    <a:lumMod val="10000"/>
                  </a:schemeClr>
                </a:solidFill>
              </a:rPr>
              <a:t>Polachek</a:t>
            </a:r>
            <a:endParaRPr lang="en-US" altLang="en-US" sz="2000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/>
            <a:r>
              <a:rPr lang="en-US" altLang="en-US" sz="2000" dirty="0">
                <a:solidFill>
                  <a:schemeClr val="bg2">
                    <a:lumMod val="10000"/>
                  </a:schemeClr>
                </a:solidFill>
              </a:rPr>
              <a:t>Recently completed </a:t>
            </a:r>
            <a:r>
              <a:rPr lang="en-US" altLang="en-US" sz="2000" dirty="0" smtClean="0">
                <a:solidFill>
                  <a:schemeClr val="bg2">
                    <a:lumMod val="10000"/>
                  </a:schemeClr>
                </a:solidFill>
              </a:rPr>
              <a:t>her study </a:t>
            </a:r>
            <a:r>
              <a:rPr lang="en-US" altLang="en-US" sz="2000" dirty="0">
                <a:solidFill>
                  <a:schemeClr val="bg2">
                    <a:lumMod val="10000"/>
                  </a:schemeClr>
                </a:solidFill>
              </a:rPr>
              <a:t>at the London School of Hygiene and Tropical Medicine </a:t>
            </a:r>
          </a:p>
          <a:p>
            <a:pPr marL="285750" indent="-285750"/>
            <a:r>
              <a:rPr lang="en-US" altLang="en-US" sz="2000" dirty="0">
                <a:solidFill>
                  <a:schemeClr val="bg2">
                    <a:lumMod val="10000"/>
                  </a:schemeClr>
                </a:solidFill>
              </a:rPr>
              <a:t>Will receive a Masters in </a:t>
            </a:r>
            <a:r>
              <a:rPr lang="en-US" altLang="en-US" sz="2000" i="1" dirty="0">
                <a:solidFill>
                  <a:schemeClr val="bg2">
                    <a:lumMod val="10000"/>
                  </a:schemeClr>
                </a:solidFill>
              </a:rPr>
              <a:t>Public Health in Developing Countries</a:t>
            </a:r>
          </a:p>
          <a:p>
            <a:pPr marL="285750" indent="-285750"/>
            <a:r>
              <a:rPr lang="en-US" altLang="en-US" sz="2000" dirty="0">
                <a:solidFill>
                  <a:schemeClr val="bg2">
                    <a:lumMod val="10000"/>
                  </a:schemeClr>
                </a:solidFill>
              </a:rPr>
              <a:t>Will continue working in international development specifically focusing on initiatives related to women’s health concerns, health </a:t>
            </a:r>
            <a:r>
              <a:rPr lang="en-US" altLang="en-US" sz="2000" dirty="0" smtClean="0">
                <a:solidFill>
                  <a:schemeClr val="bg2">
                    <a:lumMod val="10000"/>
                  </a:schemeClr>
                </a:solidFill>
              </a:rPr>
              <a:t>systems, and </a:t>
            </a:r>
            <a:r>
              <a:rPr lang="en-US" altLang="en-US" sz="2000" dirty="0">
                <a:solidFill>
                  <a:schemeClr val="bg2">
                    <a:lumMod val="10000"/>
                  </a:schemeClr>
                </a:solidFill>
              </a:rPr>
              <a:t>community health in low and middle income countries </a:t>
            </a:r>
          </a:p>
          <a:p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371600"/>
            <a:ext cx="3846909" cy="37920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0" y="54102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</a:rPr>
              <a:t>Leanne with her Rotary counselor</a:t>
            </a:r>
            <a:endParaRPr lang="en-US" sz="1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598490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 7620 GLOBAL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SCHOLAR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2014-2015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eaLnBrk="1" hangingPunct="1"/>
            <a:r>
              <a:rPr lang="en-US" altLang="en-US" sz="24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Sarah Dobson</a:t>
            </a:r>
          </a:p>
          <a:p>
            <a:pPr eaLnBrk="1" hangingPunct="1"/>
            <a:r>
              <a:rPr lang="en-US" altLang="en-US" sz="24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Studying at the University of Peace in Ciudad Colon, Costa Rica</a:t>
            </a:r>
          </a:p>
          <a:p>
            <a:pPr eaLnBrk="1" hangingPunct="1"/>
            <a:r>
              <a:rPr lang="en-US" altLang="en-US" sz="24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Will earn a Master's degree in Gender and Peacebuilding</a:t>
            </a:r>
          </a:p>
          <a:p>
            <a:pPr eaLnBrk="1" hangingPunct="1"/>
            <a:r>
              <a:rPr lang="en-US" altLang="en-US" sz="24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Planning to work in gender violence prevention and peacebuilding work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371600"/>
            <a:ext cx="3981033" cy="42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4777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SCHOLARSHIP COMMITTEE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Jimmie Gorski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2400" i="1" dirty="0" smtClean="0">
                <a:solidFill>
                  <a:schemeClr val="bg2">
                    <a:lumMod val="10000"/>
                  </a:schemeClr>
                </a:solidFill>
              </a:rPr>
              <a:t>Committee Chair – Rotary Club of Upper </a:t>
            </a:r>
            <a:r>
              <a:rPr lang="en-US" sz="2400" i="1" smtClean="0">
                <a:solidFill>
                  <a:schemeClr val="bg2">
                    <a:lumMod val="10000"/>
                  </a:schemeClr>
                </a:solidFill>
              </a:rPr>
              <a:t>Marlboro </a:t>
            </a:r>
            <a:r>
              <a:rPr lang="en-US" sz="2400" i="1" smtClean="0">
                <a:solidFill>
                  <a:schemeClr val="bg2">
                    <a:lumMod val="10000"/>
                  </a:schemeClr>
                </a:solidFill>
                <a:hlinkClick r:id="rId3"/>
              </a:rPr>
              <a:t>jimmiegorski@comcast.net</a:t>
            </a:r>
            <a:r>
              <a:rPr lang="en-US" sz="2400" i="1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US" sz="2400" i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2400" i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Judy Cappuccilli, </a:t>
            </a:r>
            <a:r>
              <a:rPr lang="en-US" sz="2400" i="1" dirty="0" smtClean="0">
                <a:solidFill>
                  <a:schemeClr val="bg2">
                    <a:lumMod val="10000"/>
                  </a:schemeClr>
                </a:solidFill>
              </a:rPr>
              <a:t>Rotary Club of Historic Prince George’s County</a:t>
            </a:r>
          </a:p>
          <a:p>
            <a:pPr marL="0" indent="0">
              <a:buNone/>
            </a:pPr>
            <a:endParaRPr lang="en-US" sz="2400" i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David Gough, </a:t>
            </a:r>
            <a:r>
              <a:rPr lang="en-US" sz="2400" i="1" dirty="0" smtClean="0">
                <a:solidFill>
                  <a:schemeClr val="bg2">
                    <a:lumMod val="10000"/>
                  </a:schemeClr>
                </a:solidFill>
              </a:rPr>
              <a:t>Rotary Club of Upper Marlboro</a:t>
            </a:r>
          </a:p>
          <a:p>
            <a:pPr marL="0" indent="0">
              <a:buNone/>
            </a:pPr>
            <a:endParaRPr lang="en-US" sz="2400" i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</a:rPr>
              <a:t>Navin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</a:rPr>
              <a:t>Valliappan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2400" i="1" dirty="0" smtClean="0">
                <a:solidFill>
                  <a:schemeClr val="bg2">
                    <a:lumMod val="10000"/>
                  </a:schemeClr>
                </a:solidFill>
              </a:rPr>
              <a:t>Rotary Club of Federal City</a:t>
            </a:r>
            <a:endParaRPr lang="en-US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2400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 7620 GLOBAL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SCHOLAR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2015-2016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00600"/>
          </a:xfrm>
        </p:spPr>
        <p:txBody>
          <a:bodyPr numCol="2"/>
          <a:lstStyle/>
          <a:p>
            <a:pPr eaLnBrk="1" hangingPunct="1"/>
            <a:r>
              <a:rPr lang="en-US" altLang="en-US" sz="1950" dirty="0" err="1" smtClean="0">
                <a:solidFill>
                  <a:schemeClr val="bg2">
                    <a:lumMod val="10000"/>
                  </a:schemeClr>
                </a:solidFill>
                <a:latin typeface="Adobe Garamond Pro" panose="02020502060506020403" pitchFamily="18" charset="0"/>
                <a:ea typeface="ＭＳ Ｐゴシック" panose="020B0600070205080204" pitchFamily="34" charset="-128"/>
              </a:rPr>
              <a:t>Sundus</a:t>
            </a:r>
            <a:r>
              <a:rPr lang="en-US" altLang="en-US" sz="1950" dirty="0" smtClean="0">
                <a:solidFill>
                  <a:schemeClr val="bg2">
                    <a:lumMod val="10000"/>
                  </a:schemeClr>
                </a:solidFill>
                <a:latin typeface="Adobe Garamond Pro" panose="02020502060506020403" pitchFamily="18" charset="0"/>
                <a:ea typeface="ＭＳ Ｐゴシック" panose="020B0600070205080204" pitchFamily="34" charset="-128"/>
              </a:rPr>
              <a:t> Ahmed</a:t>
            </a:r>
          </a:p>
          <a:p>
            <a:pPr eaLnBrk="1" hangingPunct="1"/>
            <a:r>
              <a:rPr lang="en-US" altLang="en-US" sz="1950" dirty="0" smtClean="0">
                <a:solidFill>
                  <a:schemeClr val="bg2">
                    <a:lumMod val="10000"/>
                  </a:schemeClr>
                </a:solidFill>
                <a:latin typeface="Adobe Garamond Pro" panose="02020502060506020403" pitchFamily="18" charset="0"/>
                <a:ea typeface="ＭＳ Ｐゴシック" panose="020B0600070205080204" pitchFamily="34" charset="-128"/>
              </a:rPr>
              <a:t>Studying at the University of Cambridge in Cambridge, United Kingdom</a:t>
            </a:r>
          </a:p>
          <a:p>
            <a:pPr eaLnBrk="1" hangingPunct="1"/>
            <a:r>
              <a:rPr lang="en-US" altLang="en-US" sz="1950" dirty="0" smtClean="0">
                <a:solidFill>
                  <a:schemeClr val="bg2">
                    <a:lumMod val="10000"/>
                  </a:schemeClr>
                </a:solidFill>
                <a:latin typeface="Adobe Garamond Pro" panose="02020502060506020403" pitchFamily="18" charset="0"/>
                <a:ea typeface="ＭＳ Ｐゴシック" panose="020B0600070205080204" pitchFamily="34" charset="-128"/>
              </a:rPr>
              <a:t>Will earn a Master's degree in Epidemiology</a:t>
            </a:r>
          </a:p>
          <a:p>
            <a:pPr eaLnBrk="1" hangingPunct="1"/>
            <a:r>
              <a:rPr lang="en-US" altLang="en-US" sz="1950" dirty="0" smtClean="0">
                <a:solidFill>
                  <a:schemeClr val="bg2">
                    <a:lumMod val="10000"/>
                  </a:schemeClr>
                </a:solidFill>
                <a:latin typeface="Adobe Garamond Pro" panose="02020502060506020403" pitchFamily="18" charset="0"/>
                <a:ea typeface="ＭＳ Ｐゴシック" panose="020B0600070205080204" pitchFamily="34" charset="-128"/>
              </a:rPr>
              <a:t>Aspires to attend medical school after completing </a:t>
            </a:r>
            <a:r>
              <a:rPr lang="en-US" altLang="en-US" sz="1950" dirty="0" smtClean="0">
                <a:solidFill>
                  <a:schemeClr val="bg2">
                    <a:lumMod val="10000"/>
                  </a:schemeClr>
                </a:solidFill>
                <a:latin typeface="Adobe Garamond Pro" panose="02020502060506020403" pitchFamily="18" charset="0"/>
                <a:ea typeface="ＭＳ Ｐゴシック" panose="020B0600070205080204" pitchFamily="34" charset="-128"/>
              </a:rPr>
              <a:t>this </a:t>
            </a:r>
            <a:r>
              <a:rPr lang="en-US" altLang="en-US" sz="1950" dirty="0" smtClean="0">
                <a:solidFill>
                  <a:schemeClr val="bg2">
                    <a:lumMod val="10000"/>
                  </a:schemeClr>
                </a:solidFill>
                <a:latin typeface="Adobe Garamond Pro" panose="02020502060506020403" pitchFamily="18" charset="0"/>
                <a:ea typeface="ＭＳ Ｐゴシック" panose="020B0600070205080204" pitchFamily="34" charset="-128"/>
              </a:rPr>
              <a:t>degree and work on the prevention and treatment of infectious diseases in developing countries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447800"/>
            <a:ext cx="2591025" cy="460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20651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 7620 GLOBAL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SCHOLAR 2015-2016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</a:rPr>
              <a:t>Katie </a:t>
            </a:r>
            <a:r>
              <a:rPr lang="en-US" sz="2200" dirty="0" err="1">
                <a:solidFill>
                  <a:schemeClr val="bg2">
                    <a:lumMod val="10000"/>
                  </a:schemeClr>
                </a:solidFill>
              </a:rPr>
              <a:t>Northcott</a:t>
            </a:r>
            <a:endParaRPr lang="en-US" sz="22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</a:rPr>
              <a:t>Studying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</a:rPr>
              <a:t>at London School of Economics and Political Science</a:t>
            </a:r>
          </a:p>
          <a:p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</a:rPr>
              <a:t>Pursuing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</a:rPr>
              <a:t>a Master's of Science in Population and Development</a:t>
            </a:r>
          </a:p>
          <a:p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</a:rPr>
              <a:t>Planning 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</a:rPr>
              <a:t>to work in international family planning and reproductive health programming, specifically in West Africa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53"/>
          <a:stretch/>
        </p:blipFill>
        <p:spPr>
          <a:xfrm>
            <a:off x="4724401" y="1524000"/>
            <a:ext cx="4109366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0217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 7620 SCHOLARSHIPS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50548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GRANTS SCHOLARSHIP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Global Grants Scholarship</a:t>
            </a:r>
          </a:p>
          <a:p>
            <a:r>
              <a:rPr lang="en-US" sz="2800" dirty="0" smtClean="0"/>
              <a:t>$30,000.00</a:t>
            </a:r>
          </a:p>
          <a:p>
            <a:r>
              <a:rPr lang="en-US" sz="2800" dirty="0" smtClean="0"/>
              <a:t>One Recipient</a:t>
            </a:r>
          </a:p>
          <a:p>
            <a:r>
              <a:rPr lang="en-US" sz="2800" dirty="0" smtClean="0"/>
              <a:t>January 1, deadline for Clubs to submit complete nominee packets to District Global Grants Scholarship Committee Chair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0697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CLUB ELIGIBILITY REQUIREMENTS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98248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CLUB ELIGILILITY REQUIREMENTS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The Club must make a donation to the </a:t>
            </a:r>
            <a:r>
              <a:rPr lang="en-US" sz="2400" dirty="0" smtClean="0">
                <a:solidFill>
                  <a:srgbClr val="FF0000"/>
                </a:solidFill>
              </a:rPr>
              <a:t>Annual Program Fund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(APF).</a:t>
            </a:r>
          </a:p>
          <a:p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The Club must be MOU (</a:t>
            </a:r>
            <a:r>
              <a:rPr lang="en-US" sz="2400" dirty="0" smtClean="0">
                <a:solidFill>
                  <a:srgbClr val="FF0000"/>
                </a:solidFill>
              </a:rPr>
              <a:t>Memorandum of Understanding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) trained. </a:t>
            </a:r>
          </a:p>
          <a:p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Note that the Club </a:t>
            </a:r>
            <a:r>
              <a:rPr lang="en-US" sz="2400" dirty="0" smtClean="0">
                <a:solidFill>
                  <a:srgbClr val="FF0000"/>
                </a:solidFill>
              </a:rPr>
              <a:t>MOU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is a binding agreement between the Club and the District.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057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GRANT SCHOLARSHIP APPLICATION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 descr="web p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990600"/>
            <a:ext cx="7315200" cy="5257800"/>
          </a:xfrm>
        </p:spPr>
      </p:pic>
    </p:spTree>
    <p:extLst>
      <p:ext uri="{BB962C8B-B14F-4D97-AF65-F5344CB8AC3E}">
        <p14:creationId xmlns:p14="http://schemas.microsoft.com/office/powerpoint/2010/main" val="32558172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GRANTS SCHOLARSHIP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rgbClr val="004E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scholarship for a minimum of $30,000.00 will be awarded for one year to pursue a graduate school program abroad and support Rotary goals in one of the six areas:</a:t>
            </a:r>
            <a:endParaRPr lang="en-US" sz="2800" dirty="0" smtClean="0"/>
          </a:p>
          <a:p>
            <a:pPr lvl="1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Basic Education and Literacy</a:t>
            </a:r>
          </a:p>
          <a:p>
            <a:pPr lvl="1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Disease Prevention and Treatment</a:t>
            </a:r>
          </a:p>
          <a:p>
            <a:pPr lvl="1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Economic and Community Development</a:t>
            </a:r>
          </a:p>
          <a:p>
            <a:pPr lvl="1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Maternal and Child Health</a:t>
            </a:r>
          </a:p>
          <a:p>
            <a:pPr lvl="1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Peace and Conflict Resolution</a:t>
            </a:r>
          </a:p>
          <a:p>
            <a:pPr lvl="1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Water and Sanitation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6051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GRANT SCHOLARSHIP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400"/>
          </a:xfrm>
        </p:spPr>
        <p:txBody>
          <a:bodyPr/>
          <a:lstStyle/>
          <a:p>
            <a:r>
              <a:rPr lang="en-US" sz="2600" b="1" dirty="0" smtClean="0">
                <a:solidFill>
                  <a:schemeClr val="bg2">
                    <a:lumMod val="10000"/>
                  </a:schemeClr>
                </a:solidFill>
              </a:rPr>
              <a:t>October 31: 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</a:rPr>
              <a:t>Students submit completed applications and supporting documents to a qualified Rotary Club in our District.</a:t>
            </a:r>
          </a:p>
          <a:p>
            <a:r>
              <a:rPr lang="en-US" sz="2600" b="1" dirty="0" smtClean="0">
                <a:solidFill>
                  <a:schemeClr val="bg2">
                    <a:lumMod val="10000"/>
                  </a:schemeClr>
                </a:solidFill>
              </a:rPr>
              <a:t>November: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</a:rPr>
              <a:t> Clubs review applications, interview applicants, and select their nominee.</a:t>
            </a:r>
          </a:p>
          <a:p>
            <a:r>
              <a:rPr lang="en-US" sz="2600" b="1" dirty="0" smtClean="0">
                <a:solidFill>
                  <a:schemeClr val="bg2">
                    <a:lumMod val="10000"/>
                  </a:schemeClr>
                </a:solidFill>
              </a:rPr>
              <a:t> January 1: 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</a:rPr>
              <a:t>Deadline for all individual Clubs to submit a letter of sponsorship and completed application packet to Jimmie Gorski, 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  <a:hlinkClick r:id="rId2"/>
              </a:rPr>
              <a:t>jimmiegorski@comcast.net</a:t>
            </a:r>
            <a:r>
              <a:rPr lang="en-US" sz="2600" dirty="0" smtClean="0">
                <a:solidFill>
                  <a:schemeClr val="bg2">
                    <a:lumMod val="10000"/>
                  </a:schemeClr>
                </a:solidFill>
              </a:rPr>
              <a:t>, District Global Grants Scholarship Committee Chair.</a:t>
            </a:r>
          </a:p>
          <a:p>
            <a:r>
              <a:rPr lang="en-US" sz="2600" b="1" dirty="0" smtClean="0">
                <a:solidFill>
                  <a:srgbClr val="FF0000"/>
                </a:solidFill>
              </a:rPr>
              <a:t>Incomplete application packets will not be considered for further review.</a:t>
            </a:r>
            <a:endParaRPr lang="en-US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745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F-PowerpointDesignEN_Light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TRF-PowerpointDesignEN_Light.pot</Template>
  <TotalTime>19998</TotalTime>
  <Words>765</Words>
  <Application>Microsoft Office PowerPoint</Application>
  <PresentationFormat>On-screen Show (4:3)</PresentationFormat>
  <Paragraphs>88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Adobe Garamond Pro</vt:lpstr>
      <vt:lpstr>Arial</vt:lpstr>
      <vt:lpstr>Arial Narrow</vt:lpstr>
      <vt:lpstr>Arial Narrow Bold</vt:lpstr>
      <vt:lpstr>Calibri</vt:lpstr>
      <vt:lpstr>Georgia</vt:lpstr>
      <vt:lpstr>ＭＳ Ｐゴシック</vt:lpstr>
      <vt:lpstr>ＭＳ Ｐゴシック</vt:lpstr>
      <vt:lpstr>ヒラギノ角ゴ Pro W3</vt:lpstr>
      <vt:lpstr>TRF-PowerpointDesignEN_Light</vt:lpstr>
      <vt:lpstr>Custom Design</vt:lpstr>
      <vt:lpstr>2_Custom Design</vt:lpstr>
      <vt:lpstr>Rotary District 7620</vt:lpstr>
      <vt:lpstr>SCHOLARSHIP COMMITTEE</vt:lpstr>
      <vt:lpstr>DISTRICT 7620 SCHOLARSHIPS</vt:lpstr>
      <vt:lpstr>GLOBAL GRANTS SCHOLARSHIP</vt:lpstr>
      <vt:lpstr>LOCAL CLUB ELIGIBILITY REQUIREMENTS</vt:lpstr>
      <vt:lpstr>LOCAL CLUB ELIGILILITY REQUIREMENTS</vt:lpstr>
      <vt:lpstr>GLOBAL GRANT SCHOLARSHIP APPLICATION</vt:lpstr>
      <vt:lpstr>GLOBAL GRANTS SCHOLARSHIP</vt:lpstr>
      <vt:lpstr>GLOBAL GRANT SCHOLARSHIP</vt:lpstr>
      <vt:lpstr>GLOBAL GRANTS SCHOLARSHIP</vt:lpstr>
      <vt:lpstr>GLOBAL GRANTS SCHOLARSHIP</vt:lpstr>
      <vt:lpstr>GLOBAL GRANTS APPLICATION PACKET</vt:lpstr>
      <vt:lpstr>GLOBAL GRANTS APPLICATION PACKET</vt:lpstr>
      <vt:lpstr>GLOBAL GRANTS SCHOLARSHIP</vt:lpstr>
      <vt:lpstr>DISTRICT 7620 GLOBAL GRANTS SCHOLARS</vt:lpstr>
      <vt:lpstr>DISTRICT 7620 GLOBAL GRANTS SCHOLAR 2012-2013</vt:lpstr>
      <vt:lpstr>DISTRICT 7620 GLOBAL GRANTS SCHOLAR 2013-2014</vt:lpstr>
      <vt:lpstr>DISTRICT 7620 GLOBAL GRANTS SCHOLAR 2013-2014</vt:lpstr>
      <vt:lpstr>DISTRICT 7620 GLOBAL GRANTS SCHOLAR 2014-2015</vt:lpstr>
      <vt:lpstr>DISTRICT 7620 GLOBAL GRANTS SCHOLAR 2015-2016</vt:lpstr>
      <vt:lpstr>DISTRICT 7620 GLOBAL GRANTS SCHOLAR 2015-2016</vt:lpstr>
    </vt:vector>
  </TitlesOfParts>
  <Company>Rotary International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 WS-06</dc:creator>
  <cp:lastModifiedBy>Rick Kuethe</cp:lastModifiedBy>
  <cp:revision>739</cp:revision>
  <cp:lastPrinted>2015-07-06T11:00:55Z</cp:lastPrinted>
  <dcterms:created xsi:type="dcterms:W3CDTF">2010-04-16T20:11:30Z</dcterms:created>
  <dcterms:modified xsi:type="dcterms:W3CDTF">2016-01-26T02:11:39Z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Bob Kiolbassa</vt:lpwstr>
  </property>
  <property fmtid="{D5CDD505-2E9C-101B-9397-08002B2CF9AE}" pid="3" name="WhenToUse">
    <vt:lpwstr>Powerpoint template using the new brand guidelines. This presentation has a cloud gray background on the cover and white background on other slides.</vt:lpwstr>
  </property>
  <property fmtid="{D5CDD505-2E9C-101B-9397-08002B2CF9AE}" pid="4" name="Description0">
    <vt:lpwstr>Powerpoint template using the new brand guidelines. This presentation has a cloud gray background on the cover and white background on other slides.</vt:lpwstr>
  </property>
  <property fmtid="{D5CDD505-2E9C-101B-9397-08002B2CF9AE}" pid="5" name="Status">
    <vt:lpwstr>In Review</vt:lpwstr>
  </property>
</Properties>
</file>