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18" r:id="rId3"/>
    <p:sldId id="315" r:id="rId4"/>
    <p:sldId id="264" r:id="rId5"/>
    <p:sldId id="314" r:id="rId6"/>
    <p:sldId id="304" r:id="rId7"/>
    <p:sldId id="295" r:id="rId8"/>
    <p:sldId id="296" r:id="rId9"/>
    <p:sldId id="299" r:id="rId10"/>
    <p:sldId id="297" r:id="rId11"/>
    <p:sldId id="313" r:id="rId12"/>
    <p:sldId id="310" r:id="rId13"/>
    <p:sldId id="308" r:id="rId14"/>
    <p:sldId id="301" r:id="rId15"/>
    <p:sldId id="300" r:id="rId16"/>
    <p:sldId id="305" r:id="rId17"/>
    <p:sldId id="309" r:id="rId18"/>
    <p:sldId id="302" r:id="rId19"/>
    <p:sldId id="306" r:id="rId20"/>
    <p:sldId id="303" r:id="rId21"/>
    <p:sldId id="307" r:id="rId22"/>
  </p:sldIdLst>
  <p:sldSz cx="13004800" cy="7315200"/>
  <p:notesSz cx="6858000" cy="9144000"/>
  <p:embeddedFontLst>
    <p:embeddedFont>
      <p:font typeface="Abadi" panose="020B0604020104020204" pitchFamily="34" charset="0"/>
      <p:regular r:id="rId24"/>
    </p:embeddedFont>
    <p:embeddedFont>
      <p:font typeface="Adobe Devanagari" panose="02040503050201020203" pitchFamily="18" charset="0"/>
      <p:regular r:id="rId25"/>
      <p:bold r:id="rId26"/>
      <p:italic r:id="rId27"/>
      <p:boldItalic r:id="rId28"/>
    </p:embeddedFont>
    <p:embeddedFont>
      <p:font typeface="Bebas Neue Bold" panose="020B0604020202020204" charset="0"/>
      <p:regular r:id="rId29"/>
    </p:embeddedFont>
    <p:embeddedFont>
      <p:font typeface="Canva Sans" panose="020B0604020202020204" charset="0"/>
      <p:regular r:id="rId30"/>
    </p:embeddedFont>
    <p:embeddedFont>
      <p:font typeface="Canva Sans Bold" panose="020B0604020202020204" charset="0"/>
      <p:regular r:id="rId31"/>
    </p:embeddedFont>
    <p:embeddedFont>
      <p:font typeface="Open Sauce Light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907747-5D4F-4969-8098-9DF842E39504}" v="2" dt="2024-06-29T23:15:40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4622" autoAdjust="0"/>
  </p:normalViewPr>
  <p:slideViewPr>
    <p:cSldViewPr>
      <p:cViewPr varScale="1">
        <p:scale>
          <a:sx n="51" d="100"/>
          <a:sy n="51" d="100"/>
        </p:scale>
        <p:origin x="3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Crawford" userId="b6584c3ae081113c" providerId="LiveId" clId="{FC907747-5D4F-4969-8098-9DF842E39504}"/>
    <pc:docChg chg="modSld sldOrd">
      <pc:chgData name="Pauline Crawford" userId="b6584c3ae081113c" providerId="LiveId" clId="{FC907747-5D4F-4969-8098-9DF842E39504}" dt="2024-06-29T23:15:40.796" v="3"/>
      <pc:docMkLst>
        <pc:docMk/>
      </pc:docMkLst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0" sldId="256"/>
        </pc:sldMkLst>
      </pc:sldChg>
      <pc:sldChg chg="modTransition modAnim">
        <pc:chgData name="Pauline Crawford" userId="b6584c3ae081113c" providerId="LiveId" clId="{FC907747-5D4F-4969-8098-9DF842E39504}" dt="2024-06-29T23:15:40.796" v="3"/>
        <pc:sldMkLst>
          <pc:docMk/>
          <pc:sldMk cId="0" sldId="264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967212089" sldId="295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874242609" sldId="296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1759598113" sldId="297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348126797" sldId="299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1195700844" sldId="300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051210711" sldId="301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800126736" sldId="302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2919629914" sldId="303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2205003418" sldId="304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664783684" sldId="305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205399491" sldId="306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1935260220" sldId="307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127758006" sldId="308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4274768557" sldId="309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2132770526" sldId="310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205509552" sldId="313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4086696679" sldId="314"/>
        </pc:sldMkLst>
      </pc:sldChg>
      <pc:sldChg chg="ord modTransition">
        <pc:chgData name="Pauline Crawford" userId="b6584c3ae081113c" providerId="LiveId" clId="{FC907747-5D4F-4969-8098-9DF842E39504}" dt="2024-06-29T23:15:17.713" v="2"/>
        <pc:sldMkLst>
          <pc:docMk/>
          <pc:sldMk cId="2328619812" sldId="315"/>
        </pc:sldMkLst>
      </pc:sldChg>
      <pc:sldChg chg="modTransition">
        <pc:chgData name="Pauline Crawford" userId="b6584c3ae081113c" providerId="LiveId" clId="{FC907747-5D4F-4969-8098-9DF842E39504}" dt="2024-06-29T23:14:25.638" v="0"/>
        <pc:sldMkLst>
          <pc:docMk/>
          <pc:sldMk cId="3835763152" sldId="3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7C0CB-363B-4837-ABBE-29E75003FD77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503B3-71DC-49D4-9D2C-0F91578BF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503B3-71DC-49D4-9D2C-0F91578BFB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520" r="73" b="13145"/>
          <a:stretch>
            <a:fillRect/>
          </a:stretch>
        </p:blipFill>
        <p:spPr>
          <a:xfrm>
            <a:off x="0" y="-51646"/>
            <a:ext cx="130048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6323" y="515203"/>
            <a:ext cx="9587494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49"/>
              </a:lnSpc>
              <a:spcBef>
                <a:spcPct val="0"/>
              </a:spcBef>
            </a:pPr>
            <a:r>
              <a:rPr lang="en-US" sz="11103" dirty="0">
                <a:solidFill>
                  <a:srgbClr val="FFFFFF"/>
                </a:solidFill>
                <a:latin typeface="Bebas Neue Bold"/>
              </a:rPr>
              <a:t>Rotary Club of global impact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257" y="3854779"/>
            <a:ext cx="6324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33"/>
              </a:lnSpc>
              <a:spcBef>
                <a:spcPct val="0"/>
              </a:spcBef>
            </a:pPr>
            <a:r>
              <a:rPr lang="en-US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 Light"/>
              </a:rPr>
              <a:t>“Enriching our world through the power of authentic harmony”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6322" y="3064164"/>
            <a:ext cx="10340877" cy="619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76"/>
              </a:lnSpc>
            </a:pPr>
            <a:r>
              <a:rPr lang="en-US" sz="3600" b="1" dirty="0">
                <a:solidFill>
                  <a:srgbClr val="FFFFFF"/>
                </a:solidFill>
                <a:latin typeface="Canva Sans"/>
              </a:rPr>
              <a:t>President</a:t>
            </a:r>
            <a:r>
              <a:rPr lang="en-US" sz="3600" dirty="0">
                <a:solidFill>
                  <a:srgbClr val="FFFFFF"/>
                </a:solidFill>
                <a:latin typeface="Canva Sans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Canva Sans"/>
              </a:rPr>
              <a:t>Dr</a:t>
            </a:r>
            <a:r>
              <a:rPr lang="en-US" sz="3600" dirty="0">
                <a:solidFill>
                  <a:srgbClr val="FFFFFF"/>
                </a:solidFill>
                <a:latin typeface="Canva Sans"/>
              </a:rPr>
              <a:t>. Pauline </a:t>
            </a:r>
            <a:r>
              <a:rPr lang="en-US" sz="3600" b="1" dirty="0">
                <a:solidFill>
                  <a:srgbClr val="FFFFFF"/>
                </a:solidFill>
                <a:latin typeface="Canva Sans"/>
              </a:rPr>
              <a:t>Crawford, </a:t>
            </a:r>
            <a:r>
              <a:rPr lang="en-US" sz="3600" dirty="0">
                <a:solidFill>
                  <a:srgbClr val="FFFFFF"/>
                </a:solidFill>
                <a:latin typeface="Canva Sans"/>
              </a:rPr>
              <a:t>PHD</a:t>
            </a:r>
          </a:p>
        </p:txBody>
      </p:sp>
      <p:pic>
        <p:nvPicPr>
          <p:cNvPr id="14" name="Picture 13" descr="A person in a purple shirt&#10;&#10;Description automatically generated">
            <a:extLst>
              <a:ext uri="{FF2B5EF4-FFF2-40B4-BE49-F238E27FC236}">
                <a16:creationId xmlns:a16="http://schemas.microsoft.com/office/drawing/2014/main" id="{7BDE8FF7-7367-6BBF-1C2A-C33CD7826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-2875" r="34313" b="23675"/>
          <a:stretch/>
        </p:blipFill>
        <p:spPr>
          <a:xfrm>
            <a:off x="9156506" y="-1095550"/>
            <a:ext cx="3927542" cy="6705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B6D292-3536-6792-ED2C-2E4B388D5B38}"/>
              </a:ext>
            </a:extLst>
          </p:cNvPr>
          <p:cNvSpPr/>
          <p:nvPr/>
        </p:nvSpPr>
        <p:spPr>
          <a:xfrm>
            <a:off x="6774767" y="5629100"/>
            <a:ext cx="2654898" cy="1653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loating globe showing Eastern Hemisphere">
            <a:extLst>
              <a:ext uri="{FF2B5EF4-FFF2-40B4-BE49-F238E27FC236}">
                <a16:creationId xmlns:a16="http://schemas.microsoft.com/office/drawing/2014/main" id="{57543DEB-1E24-4A48-33D8-D55C4CE32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68" y="5681424"/>
            <a:ext cx="1516219" cy="147622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7336001-38B5-2D01-C4AD-22C9B0FB75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29665" y="5615233"/>
            <a:ext cx="3625935" cy="1647758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CDF47320-9DD0-0DCF-D43C-2170CDA87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5615233"/>
            <a:ext cx="7227690" cy="1647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D2FC988-454F-6C43-C008-BFD212941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event planning&#10;&#10;Description automatically generated">
            <a:extLst>
              <a:ext uri="{FF2B5EF4-FFF2-40B4-BE49-F238E27FC236}">
                <a16:creationId xmlns:a16="http://schemas.microsoft.com/office/drawing/2014/main" id="{3CA39A6A-FC56-07B6-7172-BF394B131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person in a white shirt&#10;&#10;Description automatically generated">
            <a:extLst>
              <a:ext uri="{FF2B5EF4-FFF2-40B4-BE49-F238E27FC236}">
                <a16:creationId xmlns:a16="http://schemas.microsoft.com/office/drawing/2014/main" id="{2F419D7A-8C14-C0E1-967A-1C09DC9B1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/>
          <a:stretch/>
        </p:blipFill>
        <p:spPr>
          <a:xfrm>
            <a:off x="983251" y="1829365"/>
            <a:ext cx="2905734" cy="2585305"/>
          </a:xfrm>
          <a:prstGeom prst="rect">
            <a:avLst/>
          </a:prstGeom>
        </p:spPr>
      </p:pic>
      <p:pic>
        <p:nvPicPr>
          <p:cNvPr id="4" name="Picture 3" descr="A certificate of leadership award&#10;&#10;Description automatically generated">
            <a:extLst>
              <a:ext uri="{FF2B5EF4-FFF2-40B4-BE49-F238E27FC236}">
                <a16:creationId xmlns:a16="http://schemas.microsoft.com/office/drawing/2014/main" id="{880638AF-78F7-78CE-36AF-1DCC7E232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40" y="1903414"/>
            <a:ext cx="5772109" cy="40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95E46376-9256-1F5C-6BB8-36A09593B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excellence with text and a gold border&#10;&#10;Description automatically generated">
            <a:extLst>
              <a:ext uri="{FF2B5EF4-FFF2-40B4-BE49-F238E27FC236}">
                <a16:creationId xmlns:a16="http://schemas.microsoft.com/office/drawing/2014/main" id="{9DFD58C9-576F-5312-E2FD-200534D28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7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2CB4E802-B2ED-BE6F-7CA6-B9FF3660B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0" y="1049483"/>
            <a:ext cx="2839556" cy="425933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a financial steward&#10;&#10;Description automatically generated">
            <a:extLst>
              <a:ext uri="{FF2B5EF4-FFF2-40B4-BE49-F238E27FC236}">
                <a16:creationId xmlns:a16="http://schemas.microsoft.com/office/drawing/2014/main" id="{A36E193E-A8B6-362B-6708-D72BA78C7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5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BAE608F0-9449-FE70-3BD7-ACE954442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ertificate of excellence with a gold border&#10;&#10;Description automatically generated">
            <a:extLst>
              <a:ext uri="{FF2B5EF4-FFF2-40B4-BE49-F238E27FC236}">
                <a16:creationId xmlns:a16="http://schemas.microsoft.com/office/drawing/2014/main" id="{B0F730F4-A040-A2DC-0220-30DB06AF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wearing glasses and a necklace&#10;&#10;Description automatically generated">
            <a:extLst>
              <a:ext uri="{FF2B5EF4-FFF2-40B4-BE49-F238E27FC236}">
                <a16:creationId xmlns:a16="http://schemas.microsoft.com/office/drawing/2014/main" id="{BED602A6-8A81-E6CA-1753-C66FAADD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ertificate of achievement with text and a gold border&#10;&#10;Description automatically generated">
            <a:extLst>
              <a:ext uri="{FF2B5EF4-FFF2-40B4-BE49-F238E27FC236}">
                <a16:creationId xmlns:a16="http://schemas.microsoft.com/office/drawing/2014/main" id="{6276AACF-8612-E75E-2A4C-537C15B9F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5B70997-B3CD-B42E-02F8-4E2D8397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achievement with text and a gold border&#10;&#10;Description automatically generated">
            <a:extLst>
              <a:ext uri="{FF2B5EF4-FFF2-40B4-BE49-F238E27FC236}">
                <a16:creationId xmlns:a16="http://schemas.microsoft.com/office/drawing/2014/main" id="{6CA24155-9A00-8E2E-B0DE-06A868B10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8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04567CD3-4F1D-D33E-EE95-AD006B48B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excellence with text and a gold border&#10;&#10;Description automatically generated">
            <a:extLst>
              <a:ext uri="{FF2B5EF4-FFF2-40B4-BE49-F238E27FC236}">
                <a16:creationId xmlns:a16="http://schemas.microsoft.com/office/drawing/2014/main" id="{2EAB7504-7500-55D7-3EB8-C589129B3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6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in a black turtleneck&#10;&#10;Description automatically generated">
            <a:extLst>
              <a:ext uri="{FF2B5EF4-FFF2-40B4-BE49-F238E27FC236}">
                <a16:creationId xmlns:a16="http://schemas.microsoft.com/office/drawing/2014/main" id="{E89C59D4-835A-0CF8-2353-721878568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impact&#10;&#10;Description automatically generated">
            <a:extLst>
              <a:ext uri="{FF2B5EF4-FFF2-40B4-BE49-F238E27FC236}">
                <a16:creationId xmlns:a16="http://schemas.microsoft.com/office/drawing/2014/main" id="{405E9905-96F6-77F4-418B-2CF160025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A68A1D9A-8854-238B-B98C-D0C33340F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a club&#10;&#10;Description automatically generated">
            <a:extLst>
              <a:ext uri="{FF2B5EF4-FFF2-40B4-BE49-F238E27FC236}">
                <a16:creationId xmlns:a16="http://schemas.microsoft.com/office/drawing/2014/main" id="{EA2A490B-7A84-F582-3244-711AB08BD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9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miling in front of a blue background&#10;&#10;Description automatically generated">
            <a:extLst>
              <a:ext uri="{FF2B5EF4-FFF2-40B4-BE49-F238E27FC236}">
                <a16:creationId xmlns:a16="http://schemas.microsoft.com/office/drawing/2014/main" id="{CB25B320-6439-8504-E25D-545A7E0AB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367"/>
            <a:ext cx="13004780" cy="73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with a mustache&#10;&#10;Description automatically generated">
            <a:extLst>
              <a:ext uri="{FF2B5EF4-FFF2-40B4-BE49-F238E27FC236}">
                <a16:creationId xmlns:a16="http://schemas.microsoft.com/office/drawing/2014/main" id="{31F0E39B-5C45-2F03-A207-0A2CA03E4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achievement with gold border&#10;&#10;Description automatically generated">
            <a:extLst>
              <a:ext uri="{FF2B5EF4-FFF2-40B4-BE49-F238E27FC236}">
                <a16:creationId xmlns:a16="http://schemas.microsoft.com/office/drawing/2014/main" id="{46C09310-0780-A997-FF80-8BF63E607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wearing sunglasses&#10;&#10;Description automatically generated">
            <a:extLst>
              <a:ext uri="{FF2B5EF4-FFF2-40B4-BE49-F238E27FC236}">
                <a16:creationId xmlns:a16="http://schemas.microsoft.com/office/drawing/2014/main" id="{8098569B-17FB-F121-103B-7687DF43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achievement with text and a gold border&#10;&#10;Description automatically generated">
            <a:extLst>
              <a:ext uri="{FF2B5EF4-FFF2-40B4-BE49-F238E27FC236}">
                <a16:creationId xmlns:a16="http://schemas.microsoft.com/office/drawing/2014/main" id="{F9335194-638B-A390-ED27-EB07530A4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ebergs">
            <a:extLst>
              <a:ext uri="{FF2B5EF4-FFF2-40B4-BE49-F238E27FC236}">
                <a16:creationId xmlns:a16="http://schemas.microsoft.com/office/drawing/2014/main" id="{0D59E611-1ED7-24CD-9B8D-49E9065E2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1981" cy="7315200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F08949B5-80B5-AC03-87BC-DC88B1BEA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96" y="4478743"/>
            <a:ext cx="1866900" cy="232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C50577CA-D731-AC41-AF9B-4E80FA26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05" y="5123938"/>
            <a:ext cx="18669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with dark hair smiling&#10;&#10;Description automatically generated">
            <a:extLst>
              <a:ext uri="{FF2B5EF4-FFF2-40B4-BE49-F238E27FC236}">
                <a16:creationId xmlns:a16="http://schemas.microsoft.com/office/drawing/2014/main" id="{EA5D8141-4B92-63BA-AA08-F3E4AFB4D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48" y="4080933"/>
            <a:ext cx="2407539" cy="240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C11BE6A1-A177-8A6F-664E-944F9CC6F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67" y="124746"/>
            <a:ext cx="2128832" cy="212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6B6476AC-5FC7-D954-513F-4A1EF8A54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168" y="1666246"/>
            <a:ext cx="2184652" cy="218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in a blue shirt&#10;&#10;Description automatically generated">
            <a:extLst>
              <a:ext uri="{FF2B5EF4-FFF2-40B4-BE49-F238E27FC236}">
                <a16:creationId xmlns:a16="http://schemas.microsoft.com/office/drawing/2014/main" id="{01F1D83E-590C-B50E-BB95-B455C26C1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09" y="4945104"/>
            <a:ext cx="18669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in a yellow shirt&#10;&#10;Description automatically generated">
            <a:extLst>
              <a:ext uri="{FF2B5EF4-FFF2-40B4-BE49-F238E27FC236}">
                <a16:creationId xmlns:a16="http://schemas.microsoft.com/office/drawing/2014/main" id="{E4CF714E-801E-6D81-41A7-2948111E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7" y="625326"/>
            <a:ext cx="2128831" cy="21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erson in a suit&#10;&#10;Description automatically generated">
            <a:extLst>
              <a:ext uri="{FF2B5EF4-FFF2-40B4-BE49-F238E27FC236}">
                <a16:creationId xmlns:a16="http://schemas.microsoft.com/office/drawing/2014/main" id="{F6D3CAD6-A0D4-CD2E-42A6-CBD949F24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86" y="493095"/>
            <a:ext cx="2330331" cy="264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38BE2B2-39DD-01E0-F6CC-E1F4F19069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99" y="2271956"/>
            <a:ext cx="3524913" cy="3012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4ECCE4-E16C-6E86-8391-F7E8D1498099}"/>
              </a:ext>
            </a:extLst>
          </p:cNvPr>
          <p:cNvSpPr txBox="1"/>
          <p:nvPr/>
        </p:nvSpPr>
        <p:spPr>
          <a:xfrm>
            <a:off x="6045200" y="3200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47139-256F-6828-F5BF-08E83272FB74}"/>
              </a:ext>
            </a:extLst>
          </p:cNvPr>
          <p:cNvSpPr txBox="1"/>
          <p:nvPr/>
        </p:nvSpPr>
        <p:spPr>
          <a:xfrm>
            <a:off x="402921" y="3158401"/>
            <a:ext cx="5686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“Thank you to Past Presidents, Governors and Rotarians who support the Rotary Club of Global Impact…”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E856C-3853-C320-1922-D4E6E0B9A873}"/>
              </a:ext>
            </a:extLst>
          </p:cNvPr>
          <p:cNvSpPr txBox="1"/>
          <p:nvPr/>
        </p:nvSpPr>
        <p:spPr>
          <a:xfrm>
            <a:off x="5509782" y="80968"/>
            <a:ext cx="2525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Maria Rosa “Bing” Carrion Past President  Supreme Club of Philippines- my original sponsor to Rotary….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1B635E-7EFB-604C-5A4F-C0D8A74D9501}"/>
              </a:ext>
            </a:extLst>
          </p:cNvPr>
          <p:cNvSpPr txBox="1"/>
          <p:nvPr/>
        </p:nvSpPr>
        <p:spPr>
          <a:xfrm>
            <a:off x="200194" y="184346"/>
            <a:ext cx="311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Kay </a:t>
            </a:r>
            <a:r>
              <a:rPr lang="en-US" b="1" dirty="0" err="1">
                <a:solidFill>
                  <a:schemeClr val="bg1"/>
                </a:solidFill>
              </a:rPr>
              <a:t>Doxilly</a:t>
            </a:r>
            <a:r>
              <a:rPr lang="en-US" b="1" dirty="0">
                <a:solidFill>
                  <a:schemeClr val="bg1"/>
                </a:solidFill>
              </a:rPr>
              <a:t>  Past President Green Valley Las Vegas joining us from July 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859300-100F-9FA3-DDF7-4AF5C82241AD}"/>
              </a:ext>
            </a:extLst>
          </p:cNvPr>
          <p:cNvSpPr txBox="1"/>
          <p:nvPr/>
        </p:nvSpPr>
        <p:spPr>
          <a:xfrm>
            <a:off x="9740017" y="181476"/>
            <a:ext cx="2525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Marti </a:t>
            </a:r>
            <a:r>
              <a:rPr lang="en-US" b="1" dirty="0" err="1">
                <a:solidFill>
                  <a:schemeClr val="bg1"/>
                </a:solidFill>
              </a:rPr>
              <a:t>Mongiello</a:t>
            </a:r>
            <a:r>
              <a:rPr lang="en-US" b="1" dirty="0">
                <a:solidFill>
                  <a:schemeClr val="bg1"/>
                </a:solidFill>
              </a:rPr>
              <a:t>  Past President and Founder of Rotary Club of Global Impact and my transferring sponsor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D1F30F-A573-0D2D-6464-98EC7CCF8309}"/>
              </a:ext>
            </a:extLst>
          </p:cNvPr>
          <p:cNvSpPr txBox="1"/>
          <p:nvPr/>
        </p:nvSpPr>
        <p:spPr>
          <a:xfrm>
            <a:off x="193797" y="5372776"/>
            <a:ext cx="2525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Firoz </a:t>
            </a:r>
            <a:r>
              <a:rPr lang="en-US" b="1" dirty="0" err="1">
                <a:solidFill>
                  <a:schemeClr val="bg1"/>
                </a:solidFill>
              </a:rPr>
              <a:t>Peera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Past District Governor</a:t>
            </a:r>
          </a:p>
          <a:p>
            <a:r>
              <a:rPr lang="en-US" b="1" dirty="0">
                <a:solidFill>
                  <a:schemeClr val="bg1"/>
                </a:solidFill>
              </a:rPr>
              <a:t>Supporter for my Paul Harris Fellowship…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5538D0-0B76-2B75-7AED-BB3FFFD7C8E2}"/>
              </a:ext>
            </a:extLst>
          </p:cNvPr>
          <p:cNvSpPr txBox="1"/>
          <p:nvPr/>
        </p:nvSpPr>
        <p:spPr>
          <a:xfrm>
            <a:off x="10331817" y="5928071"/>
            <a:ext cx="2017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Dolly Parikh</a:t>
            </a:r>
          </a:p>
          <a:p>
            <a:r>
              <a:rPr lang="en-US" b="1" dirty="0">
                <a:solidFill>
                  <a:schemeClr val="bg1"/>
                </a:solidFill>
                <a:effectLst/>
              </a:rPr>
              <a:t>Twin Club </a:t>
            </a:r>
          </a:p>
          <a:p>
            <a:r>
              <a:rPr lang="en-US" b="1" dirty="0">
                <a:solidFill>
                  <a:schemeClr val="bg1"/>
                </a:solidFill>
              </a:rPr>
              <a:t>Past </a:t>
            </a:r>
            <a:r>
              <a:rPr lang="en-US" b="1" dirty="0">
                <a:solidFill>
                  <a:schemeClr val="bg1"/>
                </a:solidFill>
                <a:effectLst/>
              </a:rPr>
              <a:t>President of Silicon Valley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40E597-33DA-B47D-1FD3-CB3E9F614818}"/>
              </a:ext>
            </a:extLst>
          </p:cNvPr>
          <p:cNvSpPr txBox="1"/>
          <p:nvPr/>
        </p:nvSpPr>
        <p:spPr>
          <a:xfrm>
            <a:off x="6610655" y="6482979"/>
            <a:ext cx="170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Terri Miller</a:t>
            </a:r>
          </a:p>
          <a:p>
            <a:r>
              <a:rPr lang="en-US" b="1" dirty="0">
                <a:solidFill>
                  <a:schemeClr val="bg1"/>
                </a:solidFill>
              </a:rPr>
              <a:t>Past President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6EB97-6642-7017-3F02-A45BAECADF9C}"/>
              </a:ext>
            </a:extLst>
          </p:cNvPr>
          <p:cNvSpPr txBox="1"/>
          <p:nvPr/>
        </p:nvSpPr>
        <p:spPr>
          <a:xfrm>
            <a:off x="10911527" y="3570698"/>
            <a:ext cx="2017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Nico </a:t>
            </a:r>
            <a:r>
              <a:rPr lang="en-US" b="1" dirty="0" err="1">
                <a:solidFill>
                  <a:schemeClr val="bg1"/>
                </a:solidFill>
                <a:effectLst/>
              </a:rPr>
              <a:t>Iannelli</a:t>
            </a:r>
            <a:endParaRPr lang="en-US" b="1" dirty="0">
              <a:solidFill>
                <a:schemeClr val="bg1"/>
              </a:solidFill>
              <a:effectLst/>
            </a:endParaRPr>
          </a:p>
          <a:p>
            <a:r>
              <a:rPr lang="en-US" b="1" dirty="0">
                <a:solidFill>
                  <a:schemeClr val="bg1"/>
                </a:solidFill>
                <a:effectLst/>
              </a:rPr>
              <a:t>Past District Governor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7844C-F0D7-1756-C678-8A97F6D6B111}"/>
              </a:ext>
            </a:extLst>
          </p:cNvPr>
          <p:cNvSpPr txBox="1"/>
          <p:nvPr/>
        </p:nvSpPr>
        <p:spPr>
          <a:xfrm>
            <a:off x="3929888" y="6453258"/>
            <a:ext cx="170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Dave Lynn</a:t>
            </a:r>
          </a:p>
          <a:p>
            <a:r>
              <a:rPr lang="en-US" b="1" dirty="0">
                <a:solidFill>
                  <a:schemeClr val="bg1"/>
                </a:solidFill>
              </a:rPr>
              <a:t>Past President</a:t>
            </a:r>
          </a:p>
        </p:txBody>
      </p:sp>
    </p:spTree>
    <p:extLst>
      <p:ext uri="{BB962C8B-B14F-4D97-AF65-F5344CB8AC3E}">
        <p14:creationId xmlns:p14="http://schemas.microsoft.com/office/powerpoint/2010/main" val="232861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06" r="73" b="7806"/>
          <a:stretch>
            <a:fillRect/>
          </a:stretch>
        </p:blipFill>
        <p:spPr>
          <a:xfrm>
            <a:off x="0" y="-1905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5848" b="16871"/>
          <a:stretch>
            <a:fillRect/>
          </a:stretch>
        </p:blipFill>
        <p:spPr>
          <a:xfrm>
            <a:off x="5588000" y="3393984"/>
            <a:ext cx="6953250" cy="35085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6400" y="-75151"/>
            <a:ext cx="8860367" cy="111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59"/>
              </a:lnSpc>
            </a:pPr>
            <a:r>
              <a:rPr lang="en-US" sz="6542" dirty="0">
                <a:solidFill>
                  <a:srgbClr val="FFFFFF"/>
                </a:solidFill>
                <a:latin typeface="Canva Sans Bold"/>
              </a:rPr>
              <a:t>Four-way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3BF2B-72B7-0008-71A1-532113C3CBFA}"/>
              </a:ext>
            </a:extLst>
          </p:cNvPr>
          <p:cNvSpPr txBox="1"/>
          <p:nvPr/>
        </p:nvSpPr>
        <p:spPr>
          <a:xfrm>
            <a:off x="6959600" y="290895"/>
            <a:ext cx="5867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FFC000"/>
                </a:solidFill>
                <a:effectLst/>
                <a:latin typeface="Abadi" panose="020B0604020104020204" pitchFamily="34" charset="0"/>
              </a:rPr>
              <a:t>Is it the TRUTH?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FFC000"/>
                </a:solidFill>
                <a:effectLst/>
                <a:latin typeface="Abadi" panose="020B0604020104020204" pitchFamily="34" charset="0"/>
              </a:rPr>
              <a:t>Is it FAIR to all concerned?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FFC000"/>
                </a:solidFill>
                <a:effectLst/>
                <a:latin typeface="Abadi" panose="020B0604020104020204" pitchFamily="34" charset="0"/>
              </a:rPr>
              <a:t>Will it build GOODWILL and BETTER FRIENDSHIPS?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FFC000"/>
                </a:solidFill>
                <a:effectLst/>
                <a:latin typeface="Abadi" panose="020B0604020104020204" pitchFamily="34" charset="0"/>
              </a:rPr>
              <a:t>Will it be BENEFICIAL to all concerned?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844391" y="-2843934"/>
            <a:ext cx="73152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7314743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892790" y="-1798229"/>
            <a:ext cx="522086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57CFB7D2-A5C8-408E-4687-BD5D81E36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487680"/>
            <a:ext cx="633984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smiling with her hands together&#10;&#10;Description automatically generated">
            <a:extLst>
              <a:ext uri="{FF2B5EF4-FFF2-40B4-BE49-F238E27FC236}">
                <a16:creationId xmlns:a16="http://schemas.microsoft.com/office/drawing/2014/main" id="{2D002A69-5849-BA28-5E9A-5ABCF23B6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/>
          <a:stretch/>
        </p:blipFill>
        <p:spPr>
          <a:xfrm>
            <a:off x="558800" y="1693985"/>
            <a:ext cx="3574321" cy="2895600"/>
          </a:xfrm>
          <a:prstGeom prst="rect">
            <a:avLst/>
          </a:prstGeom>
        </p:spPr>
      </p:pic>
      <p:pic>
        <p:nvPicPr>
          <p:cNvPr id="7" name="Picture 6" descr="A certificate of appreciation&#10;&#10;Description automatically generated">
            <a:extLst>
              <a:ext uri="{FF2B5EF4-FFF2-40B4-BE49-F238E27FC236}">
                <a16:creationId xmlns:a16="http://schemas.microsoft.com/office/drawing/2014/main" id="{F8432A70-6C7A-C2E3-DDFE-5D6FF4A6F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05" y="1693985"/>
            <a:ext cx="58262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with a beard and mustache smiling&#10;&#10;Description automatically generated">
            <a:extLst>
              <a:ext uri="{FF2B5EF4-FFF2-40B4-BE49-F238E27FC236}">
                <a16:creationId xmlns:a16="http://schemas.microsoft.com/office/drawing/2014/main" id="{EFFBD43D-A84C-381F-0E48-46011EB3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ertificate of appreciation&#10;&#10;Description automatically generated">
            <a:extLst>
              <a:ext uri="{FF2B5EF4-FFF2-40B4-BE49-F238E27FC236}">
                <a16:creationId xmlns:a16="http://schemas.microsoft.com/office/drawing/2014/main" id="{F197972B-6676-B9E7-946D-1D49B6162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32BD1DAB-2C3B-8207-46BF-902F9765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9" y="1049483"/>
            <a:ext cx="3416578" cy="425933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ertificate of a club&#10;&#10;Description automatically generated">
            <a:extLst>
              <a:ext uri="{FF2B5EF4-FFF2-40B4-BE49-F238E27FC236}">
                <a16:creationId xmlns:a16="http://schemas.microsoft.com/office/drawing/2014/main" id="{F0DD125D-0123-691A-7162-52A32815F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4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18308" y="651443"/>
            <a:ext cx="810259" cy="60916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20732" y="365950"/>
            <a:ext cx="514831" cy="588950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248" y="363118"/>
            <a:ext cx="4938814" cy="561684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with long black hair&#10;&#10;Description automatically generated">
            <a:extLst>
              <a:ext uri="{FF2B5EF4-FFF2-40B4-BE49-F238E27FC236}">
                <a16:creationId xmlns:a16="http://schemas.microsoft.com/office/drawing/2014/main" id="{9820D487-9EB6-C41A-205D-C5418922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1396109"/>
            <a:ext cx="3566082" cy="356608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8565" y="1143000"/>
            <a:ext cx="7776232" cy="559178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ertificate of excellence with a gold border&#10;&#10;Description automatically generated">
            <a:extLst>
              <a:ext uri="{FF2B5EF4-FFF2-40B4-BE49-F238E27FC236}">
                <a16:creationId xmlns:a16="http://schemas.microsoft.com/office/drawing/2014/main" id="{053339CA-E4AC-ADC9-FA55-D42659200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61" y="1829365"/>
            <a:ext cx="5981041" cy="42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2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156</Words>
  <Application>Microsoft Office PowerPoint</Application>
  <PresentationFormat>Custom</PresentationFormat>
  <Paragraphs>26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Open Sauce Light</vt:lpstr>
      <vt:lpstr>Calibri</vt:lpstr>
      <vt:lpstr>Arial</vt:lpstr>
      <vt:lpstr>Adobe Devanagari</vt:lpstr>
      <vt:lpstr>Bebas Neue Bold</vt:lpstr>
      <vt:lpstr>Canva Sans Bold</vt:lpstr>
      <vt:lpstr>Abadi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Purple Simple Gradient Presentation</dc:title>
  <dc:creator>Pauline Crawford</dc:creator>
  <cp:lastModifiedBy>Pauline Crawford</cp:lastModifiedBy>
  <cp:revision>11</cp:revision>
  <dcterms:created xsi:type="dcterms:W3CDTF">2006-08-16T00:00:00Z</dcterms:created>
  <dcterms:modified xsi:type="dcterms:W3CDTF">2024-06-29T23:15:48Z</dcterms:modified>
  <dc:identifier>DAFenJdjUfs</dc:identifier>
</cp:coreProperties>
</file>