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68" r:id="rId4"/>
    <p:sldId id="276" r:id="rId5"/>
    <p:sldId id="269" r:id="rId6"/>
    <p:sldId id="280" r:id="rId7"/>
    <p:sldId id="264" r:id="rId8"/>
    <p:sldId id="263" r:id="rId9"/>
    <p:sldId id="275" r:id="rId10"/>
    <p:sldId id="273" r:id="rId11"/>
    <p:sldId id="278" r:id="rId12"/>
    <p:sldId id="274" r:id="rId13"/>
    <p:sldId id="267" r:id="rId14"/>
    <p:sldId id="279" r:id="rId15"/>
    <p:sldId id="277" r:id="rId16"/>
  </p:sldIdLst>
  <p:sldSz cx="13004800" cy="7315200"/>
  <p:notesSz cx="6858000" cy="9144000"/>
  <p:embeddedFontLst>
    <p:embeddedFont>
      <p:font typeface="Abadi" panose="020B0604020104020204" pitchFamily="34" charset="0"/>
      <p:regular r:id="rId18"/>
    </p:embeddedFont>
    <p:embeddedFont>
      <p:font typeface="Bebas Neue Bold" panose="020B0604020202020204" charset="0"/>
      <p:regular r:id="rId19"/>
    </p:embeddedFont>
    <p:embeddedFont>
      <p:font typeface="Calibri" panose="020F0502020204030204" pitchFamily="34" charset="0"/>
      <p:regular r:id="rId20"/>
      <p:bold r:id="rId21"/>
      <p:italic r:id="rId22"/>
      <p:boldItalic r:id="rId23"/>
    </p:embeddedFont>
    <p:embeddedFont>
      <p:font typeface="Canva Sans" panose="020B0604020202020204" charset="0"/>
      <p:regular r:id="rId24"/>
    </p:embeddedFont>
    <p:embeddedFont>
      <p:font typeface="Canva Sans Bold" panose="020B0604020202020204" charset="0"/>
      <p:regular r:id="rId25"/>
    </p:embeddedFont>
    <p:embeddedFont>
      <p:font typeface="Lucida Calligraphy" panose="03010101010101010101" pitchFamily="66" charset="0"/>
      <p:regular r:id="rId26"/>
    </p:embeddedFont>
    <p:embeddedFont>
      <p:font typeface="Open Sauce Light" panose="020B0604020202020204" charset="0"/>
      <p:regular r:id="rId27"/>
    </p:embeddedFont>
    <p:embeddedFont>
      <p:font typeface="Open Sauce Light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78"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7C0CB-363B-4837-ABBE-29E75003FD77}"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503B3-71DC-49D4-9D2C-0F91578BFBF7}" type="slidenum">
              <a:rPr lang="en-US" smtClean="0"/>
              <a:t>‹#›</a:t>
            </a:fld>
            <a:endParaRPr lang="en-US"/>
          </a:p>
        </p:txBody>
      </p:sp>
    </p:spTree>
    <p:extLst>
      <p:ext uri="{BB962C8B-B14F-4D97-AF65-F5344CB8AC3E}">
        <p14:creationId xmlns:p14="http://schemas.microsoft.com/office/powerpoint/2010/main" val="30695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503B3-71DC-49D4-9D2C-0F91578BFBF7}" type="slidenum">
              <a:rPr lang="en-US" smtClean="0"/>
              <a:t>1</a:t>
            </a:fld>
            <a:endParaRPr lang="en-US"/>
          </a:p>
        </p:txBody>
      </p:sp>
    </p:spTree>
    <p:extLst>
      <p:ext uri="{BB962C8B-B14F-4D97-AF65-F5344CB8AC3E}">
        <p14:creationId xmlns:p14="http://schemas.microsoft.com/office/powerpoint/2010/main" val="378449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503B3-71DC-49D4-9D2C-0F91578BFBF7}" type="slidenum">
              <a:rPr lang="en-US" smtClean="0"/>
              <a:t>5</a:t>
            </a:fld>
            <a:endParaRPr lang="en-US"/>
          </a:p>
        </p:txBody>
      </p:sp>
    </p:spTree>
    <p:extLst>
      <p:ext uri="{BB962C8B-B14F-4D97-AF65-F5344CB8AC3E}">
        <p14:creationId xmlns:p14="http://schemas.microsoft.com/office/powerpoint/2010/main" val="263318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7.emf"/><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520" r="73" b="13145"/>
          <a:stretch>
            <a:fillRect/>
          </a:stretch>
        </p:blipFill>
        <p:spPr>
          <a:xfrm>
            <a:off x="0" y="-51646"/>
            <a:ext cx="13004800" cy="7315200"/>
          </a:xfrm>
          <a:prstGeom prst="rect">
            <a:avLst/>
          </a:prstGeom>
        </p:spPr>
      </p:pic>
      <p:sp>
        <p:nvSpPr>
          <p:cNvPr id="4" name="TextBox 4"/>
          <p:cNvSpPr txBox="1"/>
          <p:nvPr/>
        </p:nvSpPr>
        <p:spPr>
          <a:xfrm>
            <a:off x="276323" y="515203"/>
            <a:ext cx="9587494" cy="2436564"/>
          </a:xfrm>
          <a:prstGeom prst="rect">
            <a:avLst/>
          </a:prstGeom>
        </p:spPr>
        <p:txBody>
          <a:bodyPr lIns="0" tIns="0" rIns="0" bIns="0" rtlCol="0" anchor="t">
            <a:spAutoFit/>
          </a:bodyPr>
          <a:lstStyle/>
          <a:p>
            <a:pPr marL="0" lvl="0" indent="0">
              <a:lnSpc>
                <a:spcPts val="9549"/>
              </a:lnSpc>
              <a:spcBef>
                <a:spcPct val="0"/>
              </a:spcBef>
            </a:pPr>
            <a:r>
              <a:rPr lang="en-US" sz="11103" dirty="0">
                <a:solidFill>
                  <a:srgbClr val="FFFFFF"/>
                </a:solidFill>
                <a:latin typeface="Bebas Neue Bold"/>
              </a:rPr>
              <a:t>Rotary Club of global impact </a:t>
            </a:r>
          </a:p>
        </p:txBody>
      </p:sp>
      <p:sp>
        <p:nvSpPr>
          <p:cNvPr id="5" name="TextBox 5"/>
          <p:cNvSpPr txBox="1"/>
          <p:nvPr/>
        </p:nvSpPr>
        <p:spPr>
          <a:xfrm>
            <a:off x="678257" y="3854779"/>
            <a:ext cx="6324600" cy="846386"/>
          </a:xfrm>
          <a:prstGeom prst="rect">
            <a:avLst/>
          </a:prstGeom>
        </p:spPr>
        <p:txBody>
          <a:bodyPr wrap="square" lIns="0" tIns="0" rIns="0" bIns="0" rtlCol="0" anchor="t">
            <a:spAutoFit/>
          </a:bodyPr>
          <a:lstStyle/>
          <a:p>
            <a:pPr marL="0" lvl="0" indent="0" algn="ctr">
              <a:lnSpc>
                <a:spcPts val="3333"/>
              </a:lnSpc>
              <a:spcBef>
                <a:spcPct val="0"/>
              </a:spcBef>
            </a:pPr>
            <a:r>
              <a:rPr lang="en-US" sz="2800" i="1" dirty="0">
                <a:solidFill>
                  <a:srgbClr val="FFFFFF"/>
                </a:solidFill>
                <a:effectLst>
                  <a:outerShdw blurRad="38100" dist="38100" dir="2700000" algn="tl">
                    <a:srgbClr val="000000">
                      <a:alpha val="43137"/>
                    </a:srgbClr>
                  </a:outerShdw>
                </a:effectLst>
                <a:latin typeface="Open Sauce Light"/>
              </a:rPr>
              <a:t>“Enriching our world through the power of authentic harmony”</a:t>
            </a:r>
          </a:p>
        </p:txBody>
      </p:sp>
      <p:sp>
        <p:nvSpPr>
          <p:cNvPr id="6" name="TextBox 6"/>
          <p:cNvSpPr txBox="1"/>
          <p:nvPr/>
        </p:nvSpPr>
        <p:spPr>
          <a:xfrm>
            <a:off x="276322" y="3064164"/>
            <a:ext cx="10340877" cy="619272"/>
          </a:xfrm>
          <a:prstGeom prst="rect">
            <a:avLst/>
          </a:prstGeom>
        </p:spPr>
        <p:txBody>
          <a:bodyPr wrap="square" lIns="0" tIns="0" rIns="0" bIns="0" rtlCol="0" anchor="t">
            <a:spAutoFit/>
          </a:bodyPr>
          <a:lstStyle/>
          <a:p>
            <a:pPr>
              <a:lnSpc>
                <a:spcPts val="5176"/>
              </a:lnSpc>
            </a:pPr>
            <a:r>
              <a:rPr lang="en-US" sz="3600" b="1" dirty="0">
                <a:solidFill>
                  <a:srgbClr val="FFFFFF"/>
                </a:solidFill>
                <a:latin typeface="Canva Sans"/>
              </a:rPr>
              <a:t>President</a:t>
            </a:r>
            <a:r>
              <a:rPr lang="en-US" sz="3600" dirty="0">
                <a:solidFill>
                  <a:srgbClr val="FFFFFF"/>
                </a:solidFill>
                <a:latin typeface="Canva Sans"/>
              </a:rPr>
              <a:t> </a:t>
            </a:r>
            <a:r>
              <a:rPr lang="en-US" sz="3600" b="1" dirty="0">
                <a:solidFill>
                  <a:srgbClr val="FFFFFF"/>
                </a:solidFill>
                <a:latin typeface="Canva Sans"/>
              </a:rPr>
              <a:t>Dr</a:t>
            </a:r>
            <a:r>
              <a:rPr lang="en-US" sz="3600" dirty="0">
                <a:solidFill>
                  <a:srgbClr val="FFFFFF"/>
                </a:solidFill>
                <a:latin typeface="Canva Sans"/>
              </a:rPr>
              <a:t>. Pauline </a:t>
            </a:r>
            <a:r>
              <a:rPr lang="en-US" sz="3600" b="1" dirty="0">
                <a:solidFill>
                  <a:srgbClr val="FFFFFF"/>
                </a:solidFill>
                <a:latin typeface="Canva Sans"/>
              </a:rPr>
              <a:t>Crawford, </a:t>
            </a:r>
            <a:r>
              <a:rPr lang="en-US" sz="3600" dirty="0">
                <a:solidFill>
                  <a:srgbClr val="FFFFFF"/>
                </a:solidFill>
                <a:latin typeface="Canva Sans"/>
              </a:rPr>
              <a:t>PHD</a:t>
            </a:r>
          </a:p>
        </p:txBody>
      </p:sp>
      <p:pic>
        <p:nvPicPr>
          <p:cNvPr id="14" name="Picture 13" descr="A person in a purple shirt&#10;&#10;Description automatically generated">
            <a:extLst>
              <a:ext uri="{FF2B5EF4-FFF2-40B4-BE49-F238E27FC236}">
                <a16:creationId xmlns:a16="http://schemas.microsoft.com/office/drawing/2014/main" id="{7BDE8FF7-7367-6BBF-1C2A-C33CD78268B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936" t="-2875" r="34313" b="23675"/>
          <a:stretch/>
        </p:blipFill>
        <p:spPr>
          <a:xfrm>
            <a:off x="9156506" y="-1095550"/>
            <a:ext cx="3927542" cy="6705600"/>
          </a:xfrm>
          <a:prstGeom prst="rect">
            <a:avLst/>
          </a:prstGeom>
        </p:spPr>
      </p:pic>
      <p:sp>
        <p:nvSpPr>
          <p:cNvPr id="23" name="Rectangle 22">
            <a:extLst>
              <a:ext uri="{FF2B5EF4-FFF2-40B4-BE49-F238E27FC236}">
                <a16:creationId xmlns:a16="http://schemas.microsoft.com/office/drawing/2014/main" id="{B3B6D292-3536-6792-ED2C-2E4B388D5B38}"/>
              </a:ext>
            </a:extLst>
          </p:cNvPr>
          <p:cNvSpPr/>
          <p:nvPr/>
        </p:nvSpPr>
        <p:spPr>
          <a:xfrm>
            <a:off x="6774767" y="5629100"/>
            <a:ext cx="2654898" cy="1653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Floating globe showing Eastern Hemisphere">
            <a:extLst>
              <a:ext uri="{FF2B5EF4-FFF2-40B4-BE49-F238E27FC236}">
                <a16:creationId xmlns:a16="http://schemas.microsoft.com/office/drawing/2014/main" id="{57543DEB-1E24-4A48-33D8-D55C4CE329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5168" y="5681424"/>
            <a:ext cx="1516219" cy="1476223"/>
          </a:xfrm>
          <a:prstGeom prst="rect">
            <a:avLst/>
          </a:prstGeom>
        </p:spPr>
      </p:pic>
      <p:pic>
        <p:nvPicPr>
          <p:cNvPr id="15" name="Picture 3">
            <a:extLst>
              <a:ext uri="{FF2B5EF4-FFF2-40B4-BE49-F238E27FC236}">
                <a16:creationId xmlns:a16="http://schemas.microsoft.com/office/drawing/2014/main" id="{07336001-38B5-2D01-C4AD-22C9B0FB75F5}"/>
              </a:ext>
            </a:extLst>
          </p:cNvPr>
          <p:cNvPicPr>
            <a:picLocks noChangeAspect="1"/>
          </p:cNvPicPr>
          <p:nvPr/>
        </p:nvPicPr>
        <p:blipFill>
          <a:blip r:embed="rId7"/>
          <a:srcRect/>
          <a:stretch>
            <a:fillRect/>
          </a:stretch>
        </p:blipFill>
        <p:spPr>
          <a:xfrm>
            <a:off x="9429665" y="5615233"/>
            <a:ext cx="3625935" cy="1647758"/>
          </a:xfrm>
          <a:prstGeom prst="rect">
            <a:avLst/>
          </a:prstGeom>
        </p:spPr>
      </p:pic>
      <p:pic>
        <p:nvPicPr>
          <p:cNvPr id="10" name="Picture 9" descr="A close-up of a logo&#10;&#10;Description automatically generated">
            <a:extLst>
              <a:ext uri="{FF2B5EF4-FFF2-40B4-BE49-F238E27FC236}">
                <a16:creationId xmlns:a16="http://schemas.microsoft.com/office/drawing/2014/main" id="{CDF47320-9DD0-0DCF-D43C-2170CDA875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0" y="5615233"/>
            <a:ext cx="7227690" cy="16477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55A87075-B498-BE42-6C39-F70CF42F958D}"/>
              </a:ext>
            </a:extLst>
          </p:cNvPr>
          <p:cNvPicPr>
            <a:picLocks noChangeAspect="1"/>
          </p:cNvPicPr>
          <p:nvPr/>
        </p:nvPicPr>
        <p:blipFill rotWithShape="1">
          <a:blip r:embed="rId2">
            <a:extLst>
              <a:ext uri="{28A0092B-C50C-407E-A947-70E740481C1C}">
                <a14:useLocalDpi xmlns:a14="http://schemas.microsoft.com/office/drawing/2010/main" val="0"/>
              </a:ext>
            </a:extLst>
          </a:blip>
          <a:srcRect t="1912" r="-2" b="4227"/>
          <a:stretch/>
        </p:blipFill>
        <p:spPr>
          <a:xfrm>
            <a:off x="-1" y="10"/>
            <a:ext cx="5494590" cy="73151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69810" y="929222"/>
            <a:ext cx="78606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34D9775-327E-A575-30E8-B143A78889EF}"/>
              </a:ext>
            </a:extLst>
          </p:cNvPr>
          <p:cNvSpPr txBox="1"/>
          <p:nvPr/>
        </p:nvSpPr>
        <p:spPr>
          <a:xfrm>
            <a:off x="6369810" y="589209"/>
            <a:ext cx="5807340" cy="3830621"/>
          </a:xfrm>
          <a:prstGeom prst="rect">
            <a:avLst/>
          </a:prstGeom>
        </p:spPr>
        <p:txBody>
          <a:bodyPr vert="horz" lIns="91440" tIns="45720" rIns="91440" bIns="45720" rtlCol="0">
            <a:noAutofit/>
          </a:bodyPr>
          <a:lstStyle/>
          <a:p>
            <a:pPr>
              <a:lnSpc>
                <a:spcPct val="90000"/>
              </a:lnSpc>
              <a:spcAft>
                <a:spcPts val="600"/>
              </a:spcAft>
            </a:pPr>
            <a:endParaRPr lang="en-US" sz="2400" b="1" i="0" u="none" strike="noStrike" baseline="0" dirty="0"/>
          </a:p>
          <a:p>
            <a:pPr>
              <a:lnSpc>
                <a:spcPct val="90000"/>
              </a:lnSpc>
              <a:spcAft>
                <a:spcPts val="600"/>
              </a:spcAft>
            </a:pPr>
            <a:r>
              <a:rPr lang="en-US" sz="2400" b="0" i="0" u="none" strike="noStrike" baseline="0" dirty="0"/>
              <a:t>Prioritizing education will create hope by empowering young and old alike to build a better future for themselves and their communities. </a:t>
            </a:r>
          </a:p>
          <a:p>
            <a:pPr>
              <a:lnSpc>
                <a:spcPct val="90000"/>
              </a:lnSpc>
              <a:spcAft>
                <a:spcPts val="600"/>
              </a:spcAft>
            </a:pPr>
            <a:endParaRPr lang="en-US" sz="1000" b="1" i="0" u="none" strike="noStrike" baseline="0" dirty="0"/>
          </a:p>
          <a:p>
            <a:pPr>
              <a:lnSpc>
                <a:spcPct val="90000"/>
              </a:lnSpc>
              <a:spcAft>
                <a:spcPts val="600"/>
              </a:spcAft>
            </a:pPr>
            <a:r>
              <a:rPr lang="en-US" sz="2400" b="1" i="0" u="none" strike="noStrike" baseline="0" dirty="0"/>
              <a:t>Proposal to invite a Twin club with David Douglas's club in Accra:</a:t>
            </a:r>
            <a:endParaRPr lang="en-US" sz="2400" b="0" i="0" u="none" strike="noStrike" baseline="0" dirty="0"/>
          </a:p>
          <a:p>
            <a:pPr indent="-228600">
              <a:lnSpc>
                <a:spcPct val="90000"/>
              </a:lnSpc>
              <a:spcAft>
                <a:spcPts val="600"/>
              </a:spcAft>
              <a:buFont typeface="Arial" panose="020B0604020202020204" pitchFamily="34" charset="0"/>
              <a:buChar char="•"/>
            </a:pPr>
            <a:r>
              <a:rPr lang="en-US" sz="2000" b="0" i="0" u="none" strike="noStrike" baseline="0" dirty="0"/>
              <a:t>Building international friendships through twin clubs will create hope by fostering education and entrepreneurship development. </a:t>
            </a:r>
          </a:p>
          <a:p>
            <a:pPr indent="-228600">
              <a:lnSpc>
                <a:spcPct val="90000"/>
              </a:lnSpc>
              <a:spcAft>
                <a:spcPts val="600"/>
              </a:spcAft>
              <a:buFont typeface="Arial" panose="020B0604020202020204" pitchFamily="34" charset="0"/>
              <a:buChar char="•"/>
            </a:pPr>
            <a:endParaRPr lang="en-US" sz="2000" b="0" i="0" u="none" strike="noStrike" baseline="0" dirty="0"/>
          </a:p>
          <a:p>
            <a:pPr>
              <a:lnSpc>
                <a:spcPct val="90000"/>
              </a:lnSpc>
              <a:spcAft>
                <a:spcPts val="600"/>
              </a:spcAft>
            </a:pPr>
            <a:r>
              <a:rPr lang="en-US" sz="2400" b="1" i="0" u="none" strike="noStrike" baseline="0" dirty="0"/>
              <a:t>SUGGESTION a global grant application for Youth Education Across Africa for boys and girls 18 plus </a:t>
            </a:r>
            <a:endParaRPr lang="en-US" sz="2400" b="0" i="0" u="none" strike="noStrike" baseline="0" dirty="0"/>
          </a:p>
          <a:p>
            <a:pPr indent="-228600">
              <a:lnSpc>
                <a:spcPct val="90000"/>
              </a:lnSpc>
              <a:spcAft>
                <a:spcPts val="600"/>
              </a:spcAft>
              <a:buFont typeface="Arial" panose="020B0604020202020204" pitchFamily="34" charset="0"/>
              <a:buChar char="•"/>
            </a:pPr>
            <a:r>
              <a:rPr lang="en-US" sz="2000" b="0" i="0" u="none" strike="noStrike" baseline="0" dirty="0"/>
              <a:t>Securing global grants will create hope by providing resources to implement impactful projects e.g., Youth Education that addresses the social impact of the younger generation on economic development and family life to transform all lives.</a:t>
            </a:r>
          </a:p>
        </p:txBody>
      </p:sp>
      <p:sp>
        <p:nvSpPr>
          <p:cNvPr id="6" name="TextBox 5">
            <a:extLst>
              <a:ext uri="{FF2B5EF4-FFF2-40B4-BE49-F238E27FC236}">
                <a16:creationId xmlns:a16="http://schemas.microsoft.com/office/drawing/2014/main" id="{04CEA664-64D5-6368-A8A4-C118A9DCFF57}"/>
              </a:ext>
            </a:extLst>
          </p:cNvPr>
          <p:cNvSpPr txBox="1"/>
          <p:nvPr/>
        </p:nvSpPr>
        <p:spPr>
          <a:xfrm>
            <a:off x="6306310" y="296822"/>
            <a:ext cx="636829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EDUCATION for hope in our world</a:t>
            </a:r>
          </a:p>
        </p:txBody>
      </p:sp>
    </p:spTree>
    <p:extLst>
      <p:ext uri="{BB962C8B-B14F-4D97-AF65-F5344CB8AC3E}">
        <p14:creationId xmlns:p14="http://schemas.microsoft.com/office/powerpoint/2010/main" val="3414307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5" y="0"/>
            <a:ext cx="13001549"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erson sitting in a chair with a crowd of people in the background&#10;&#10;Description automatically generated">
            <a:extLst>
              <a:ext uri="{FF2B5EF4-FFF2-40B4-BE49-F238E27FC236}">
                <a16:creationId xmlns:a16="http://schemas.microsoft.com/office/drawing/2014/main" id="{EE5C705E-44BC-AEEB-DBC9-CE6681651191}"/>
              </a:ext>
            </a:extLst>
          </p:cNvPr>
          <p:cNvPicPr>
            <a:picLocks noChangeAspect="1"/>
          </p:cNvPicPr>
          <p:nvPr/>
        </p:nvPicPr>
        <p:blipFill rotWithShape="1">
          <a:blip r:embed="rId2">
            <a:extLst>
              <a:ext uri="{28A0092B-C50C-407E-A947-70E740481C1C}">
                <a14:useLocalDpi xmlns:a14="http://schemas.microsoft.com/office/drawing/2010/main" val="0"/>
              </a:ext>
            </a:extLst>
          </a:blip>
          <a:srcRect t="415" r="3" b="17831"/>
          <a:stretch/>
        </p:blipFill>
        <p:spPr>
          <a:xfrm>
            <a:off x="211988" y="183164"/>
            <a:ext cx="6191045" cy="3378588"/>
          </a:xfrm>
          <a:prstGeom prst="rect">
            <a:avLst/>
          </a:prstGeom>
        </p:spPr>
      </p:pic>
      <p:pic>
        <p:nvPicPr>
          <p:cNvPr id="5" name="Picture 4" descr="A person shaking hands with another person&#10;&#10;Description automatically generated">
            <a:extLst>
              <a:ext uri="{FF2B5EF4-FFF2-40B4-BE49-F238E27FC236}">
                <a16:creationId xmlns:a16="http://schemas.microsoft.com/office/drawing/2014/main" id="{CB36F6E1-2B0B-E46D-8673-F8A84D5AC3C9}"/>
              </a:ext>
            </a:extLst>
          </p:cNvPr>
          <p:cNvPicPr>
            <a:picLocks noChangeAspect="1"/>
          </p:cNvPicPr>
          <p:nvPr/>
        </p:nvPicPr>
        <p:blipFill rotWithShape="1">
          <a:blip r:embed="rId3">
            <a:extLst>
              <a:ext uri="{28A0092B-C50C-407E-A947-70E740481C1C}">
                <a14:useLocalDpi xmlns:a14="http://schemas.microsoft.com/office/drawing/2010/main" val="0"/>
              </a:ext>
            </a:extLst>
          </a:blip>
          <a:srcRect t="11960" r="1" b="47067"/>
          <a:stretch/>
        </p:blipFill>
        <p:spPr>
          <a:xfrm>
            <a:off x="6608397" y="183164"/>
            <a:ext cx="6184409" cy="3378588"/>
          </a:xfrm>
          <a:prstGeom prst="rect">
            <a:avLst/>
          </a:prstGeom>
        </p:spPr>
      </p:pic>
      <p:pic>
        <p:nvPicPr>
          <p:cNvPr id="3" name="Picture 2" descr="A group of people sitting in chairs&#10;&#10;Description automatically generated">
            <a:extLst>
              <a:ext uri="{FF2B5EF4-FFF2-40B4-BE49-F238E27FC236}">
                <a16:creationId xmlns:a16="http://schemas.microsoft.com/office/drawing/2014/main" id="{6589298D-9350-52C5-5218-ED394855CD92}"/>
              </a:ext>
            </a:extLst>
          </p:cNvPr>
          <p:cNvPicPr>
            <a:picLocks noChangeAspect="1"/>
          </p:cNvPicPr>
          <p:nvPr/>
        </p:nvPicPr>
        <p:blipFill rotWithShape="1">
          <a:blip r:embed="rId4">
            <a:extLst>
              <a:ext uri="{28A0092B-C50C-407E-A947-70E740481C1C}">
                <a14:useLocalDpi xmlns:a14="http://schemas.microsoft.com/office/drawing/2010/main" val="0"/>
              </a:ext>
            </a:extLst>
          </a:blip>
          <a:srcRect t="27987" r="3" b="2"/>
          <a:stretch/>
        </p:blipFill>
        <p:spPr>
          <a:xfrm>
            <a:off x="211988" y="3744915"/>
            <a:ext cx="6191045" cy="2975944"/>
          </a:xfrm>
          <a:prstGeom prst="rect">
            <a:avLst/>
          </a:prstGeom>
        </p:spPr>
      </p:pic>
      <p:pic>
        <p:nvPicPr>
          <p:cNvPr id="7" name="Picture 6" descr="A group of people sitting in chairs in a large room&#10;&#10;Description automatically generated">
            <a:extLst>
              <a:ext uri="{FF2B5EF4-FFF2-40B4-BE49-F238E27FC236}">
                <a16:creationId xmlns:a16="http://schemas.microsoft.com/office/drawing/2014/main" id="{98306F19-11EC-884A-87A0-56A91D775DC7}"/>
              </a:ext>
            </a:extLst>
          </p:cNvPr>
          <p:cNvPicPr>
            <a:picLocks noChangeAspect="1"/>
          </p:cNvPicPr>
          <p:nvPr/>
        </p:nvPicPr>
        <p:blipFill rotWithShape="1">
          <a:blip r:embed="rId5">
            <a:extLst>
              <a:ext uri="{28A0092B-C50C-407E-A947-70E740481C1C}">
                <a14:useLocalDpi xmlns:a14="http://schemas.microsoft.com/office/drawing/2010/main" val="0"/>
              </a:ext>
            </a:extLst>
          </a:blip>
          <a:srcRect t="27910"/>
          <a:stretch/>
        </p:blipFill>
        <p:spPr>
          <a:xfrm>
            <a:off x="6608396" y="3744915"/>
            <a:ext cx="6184409" cy="2975944"/>
          </a:xfrm>
          <a:prstGeom prst="rect">
            <a:avLst/>
          </a:prstGeom>
        </p:spPr>
      </p:pic>
    </p:spTree>
    <p:extLst>
      <p:ext uri="{BB962C8B-B14F-4D97-AF65-F5344CB8AC3E}">
        <p14:creationId xmlns:p14="http://schemas.microsoft.com/office/powerpoint/2010/main" val="1431069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06FCCA-BABE-C375-8C42-0BEA29BB72C1}"/>
              </a:ext>
            </a:extLst>
          </p:cNvPr>
          <p:cNvSpPr txBox="1"/>
          <p:nvPr/>
        </p:nvSpPr>
        <p:spPr>
          <a:xfrm>
            <a:off x="6818755" y="535094"/>
            <a:ext cx="4730368" cy="18306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i="0" u="none" strike="noStrike" kern="1200" baseline="0">
                <a:solidFill>
                  <a:schemeClr val="tx1"/>
                </a:solidFill>
                <a:latin typeface="+mj-lt"/>
                <a:ea typeface="+mj-ea"/>
                <a:cs typeface="+mj-cs"/>
              </a:rPr>
              <a:t>FOCUS ON PEACE PROJECTS &amp; AUTHENTIC HARMONY IN LEADERSHIP</a:t>
            </a:r>
          </a:p>
          <a:p>
            <a:pPr>
              <a:lnSpc>
                <a:spcPct val="90000"/>
              </a:lnSpc>
              <a:spcBef>
                <a:spcPct val="0"/>
              </a:spcBef>
              <a:spcAft>
                <a:spcPts val="600"/>
              </a:spcAft>
            </a:pPr>
            <a:endParaRPr lang="en-US" sz="3200" b="1" kern="1200">
              <a:solidFill>
                <a:schemeClr val="tx1"/>
              </a:solidFill>
              <a:latin typeface="+mj-lt"/>
              <a:ea typeface="+mj-ea"/>
              <a:cs typeface="+mj-cs"/>
            </a:endParaRPr>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65238" cy="73152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acked stones in raked sand">
            <a:extLst>
              <a:ext uri="{FF2B5EF4-FFF2-40B4-BE49-F238E27FC236}">
                <a16:creationId xmlns:a16="http://schemas.microsoft.com/office/drawing/2014/main" id="{E4E97054-A343-D4DA-3C9C-B70BEE0C1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95" r="-2" b="4532"/>
          <a:stretch/>
        </p:blipFill>
        <p:spPr>
          <a:xfrm>
            <a:off x="297752" y="319475"/>
            <a:ext cx="5569733" cy="3211090"/>
          </a:xfrm>
          <a:prstGeom prst="rect">
            <a:avLst/>
          </a:prstGeom>
        </p:spPr>
      </p:pic>
      <p:pic>
        <p:nvPicPr>
          <p:cNvPr id="5" name="Picture 4" descr="Holding hands">
            <a:extLst>
              <a:ext uri="{FF2B5EF4-FFF2-40B4-BE49-F238E27FC236}">
                <a16:creationId xmlns:a16="http://schemas.microsoft.com/office/drawing/2014/main" id="{55D66BA4-42CA-E93E-9DC2-21384433A3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76" r="-2" b="1052"/>
          <a:stretch/>
        </p:blipFill>
        <p:spPr>
          <a:xfrm>
            <a:off x="297752" y="3784634"/>
            <a:ext cx="5569733" cy="3211090"/>
          </a:xfrm>
          <a:prstGeom prst="rect">
            <a:avLst/>
          </a:prstGeom>
        </p:spPr>
      </p:pic>
      <p:sp>
        <p:nvSpPr>
          <p:cNvPr id="3" name="TextBox 2">
            <a:extLst>
              <a:ext uri="{FF2B5EF4-FFF2-40B4-BE49-F238E27FC236}">
                <a16:creationId xmlns:a16="http://schemas.microsoft.com/office/drawing/2014/main" id="{B05D3337-9DF2-71D8-E4D9-0929EB69E87F}"/>
              </a:ext>
            </a:extLst>
          </p:cNvPr>
          <p:cNvSpPr txBox="1"/>
          <p:nvPr/>
        </p:nvSpPr>
        <p:spPr>
          <a:xfrm>
            <a:off x="6818755" y="2070062"/>
            <a:ext cx="5242063" cy="4798905"/>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400" b="0" i="0" u="none" strike="noStrike" baseline="0" dirty="0">
                <a:solidFill>
                  <a:schemeClr val="tx1">
                    <a:alpha val="80000"/>
                  </a:schemeClr>
                </a:solidFill>
              </a:rPr>
              <a:t>Promoting peace projects will create hope by working towards ending violence and conflict, providing hope for a more harmonious and stable world. </a:t>
            </a:r>
          </a:p>
          <a:p>
            <a:pPr indent="-228600">
              <a:lnSpc>
                <a:spcPct val="90000"/>
              </a:lnSpc>
              <a:spcAft>
                <a:spcPts val="600"/>
              </a:spcAft>
              <a:buFont typeface="Arial" panose="020B0604020202020204" pitchFamily="34" charset="0"/>
              <a:buChar char="•"/>
            </a:pPr>
            <a:r>
              <a:rPr lang="en-US" sz="2400" dirty="0">
                <a:solidFill>
                  <a:schemeClr val="tx1">
                    <a:alpha val="80000"/>
                  </a:schemeClr>
                </a:solidFill>
              </a:rPr>
              <a:t>E.G,</a:t>
            </a:r>
            <a:r>
              <a:rPr lang="en-US" sz="2400" b="0" i="0" u="none" strike="noStrike" baseline="0" dirty="0">
                <a:solidFill>
                  <a:schemeClr val="tx1">
                    <a:alpha val="80000"/>
                  </a:schemeClr>
                </a:solidFill>
              </a:rPr>
              <a:t> continuing support for Ukraine</a:t>
            </a:r>
            <a:r>
              <a:rPr lang="en-US" sz="2400" dirty="0">
                <a:solidFill>
                  <a:schemeClr val="tx1">
                    <a:alpha val="80000"/>
                  </a:schemeClr>
                </a:solidFill>
              </a:rPr>
              <a:t> and projects that bring peace to our global communities.</a:t>
            </a:r>
            <a:r>
              <a:rPr lang="en-US" sz="2400" b="0" i="0" u="none" strike="noStrike" baseline="0" dirty="0">
                <a:solidFill>
                  <a:schemeClr val="tx1">
                    <a:alpha val="80000"/>
                  </a:schemeClr>
                </a:solidFill>
              </a:rPr>
              <a:t> </a:t>
            </a:r>
          </a:p>
          <a:p>
            <a:pPr indent="-228600">
              <a:lnSpc>
                <a:spcPct val="90000"/>
              </a:lnSpc>
              <a:spcAft>
                <a:spcPts val="600"/>
              </a:spcAft>
              <a:buFont typeface="Arial" panose="020B0604020202020204" pitchFamily="34" charset="0"/>
              <a:buChar char="•"/>
            </a:pPr>
            <a:endParaRPr lang="en-US" sz="2400" b="0" i="0" u="none" strike="noStrike" baseline="0" dirty="0">
              <a:solidFill>
                <a:schemeClr val="tx1">
                  <a:alpha val="80000"/>
                </a:schemeClr>
              </a:solidFill>
            </a:endParaRPr>
          </a:p>
          <a:p>
            <a:pPr>
              <a:lnSpc>
                <a:spcPct val="90000"/>
              </a:lnSpc>
              <a:spcAft>
                <a:spcPts val="600"/>
              </a:spcAft>
            </a:pPr>
            <a:r>
              <a:rPr lang="en-US" sz="2400" b="1" i="0" u="none" strike="noStrike" baseline="0" dirty="0">
                <a:solidFill>
                  <a:schemeClr val="tx1">
                    <a:alpha val="80000"/>
                  </a:schemeClr>
                </a:solidFill>
              </a:rPr>
              <a:t>Stopping Violence against Women …</a:t>
            </a:r>
            <a:endParaRPr lang="en-US" sz="2400" b="0" i="0" u="none" strike="noStrike" baseline="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400" b="0" i="0" u="none" strike="noStrike" baseline="0" dirty="0">
                <a:solidFill>
                  <a:schemeClr val="tx1">
                    <a:alpha val="80000"/>
                  </a:schemeClr>
                </a:solidFill>
              </a:rPr>
              <a:t>Collaborating with The Red Card Campaign to stop violence against women and girls will create hope by advocating for a safer and more equitable society. </a:t>
            </a: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58572" y="3854819"/>
            <a:ext cx="0" cy="345464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562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with her arms out&#10;&#10;Description automatically generated">
            <a:extLst>
              <a:ext uri="{FF2B5EF4-FFF2-40B4-BE49-F238E27FC236}">
                <a16:creationId xmlns:a16="http://schemas.microsoft.com/office/drawing/2014/main" id="{4E40748A-8056-BB0B-341C-31B9E58FF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 y="-23446"/>
            <a:ext cx="13057632" cy="8317183"/>
          </a:xfrm>
          <a:prstGeom prst="rect">
            <a:avLst/>
          </a:prstGeom>
        </p:spPr>
      </p:pic>
    </p:spTree>
    <p:extLst>
      <p:ext uri="{BB962C8B-B14F-4D97-AF65-F5344CB8AC3E}">
        <p14:creationId xmlns:p14="http://schemas.microsoft.com/office/powerpoint/2010/main" val="31163484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5" y="0"/>
            <a:ext cx="13001549" cy="731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in a white shirt&#10;&#10;Description automatically generated">
            <a:extLst>
              <a:ext uri="{FF2B5EF4-FFF2-40B4-BE49-F238E27FC236}">
                <a16:creationId xmlns:a16="http://schemas.microsoft.com/office/drawing/2014/main" id="{259F5E20-69A0-2818-DA2C-660663B4B653}"/>
              </a:ext>
            </a:extLst>
          </p:cNvPr>
          <p:cNvPicPr>
            <a:picLocks noChangeAspect="1"/>
          </p:cNvPicPr>
          <p:nvPr/>
        </p:nvPicPr>
        <p:blipFill rotWithShape="1">
          <a:blip r:embed="rId2">
            <a:extLst>
              <a:ext uri="{28A0092B-C50C-407E-A947-70E740481C1C}">
                <a14:useLocalDpi xmlns:a14="http://schemas.microsoft.com/office/drawing/2010/main" val="0"/>
              </a:ext>
            </a:extLst>
          </a:blip>
          <a:srcRect r="426"/>
          <a:stretch/>
        </p:blipFill>
        <p:spPr>
          <a:xfrm>
            <a:off x="20" y="1367"/>
            <a:ext cx="13004780" cy="7313833"/>
          </a:xfrm>
          <a:prstGeom prst="rect">
            <a:avLst/>
          </a:prstGeom>
        </p:spPr>
      </p:pic>
    </p:spTree>
    <p:extLst>
      <p:ext uri="{BB962C8B-B14F-4D97-AF65-F5344CB8AC3E}">
        <p14:creationId xmlns:p14="http://schemas.microsoft.com/office/powerpoint/2010/main" val="276974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8BCDDCA-FFFF-5A2E-C73B-F800E00EED3D}"/>
              </a:ext>
            </a:extLst>
          </p:cNvPr>
          <p:cNvPicPr>
            <a:picLocks noChangeAspect="1"/>
          </p:cNvPicPr>
          <p:nvPr/>
        </p:nvPicPr>
        <p:blipFill>
          <a:blip r:embed="rId2"/>
          <a:srcRect t="2520" r="73" b="13145"/>
          <a:stretch>
            <a:fillRect/>
          </a:stretch>
        </p:blipFill>
        <p:spPr>
          <a:xfrm>
            <a:off x="-1" y="0"/>
            <a:ext cx="13004800" cy="7315200"/>
          </a:xfrm>
          <a:prstGeom prst="rect">
            <a:avLst/>
          </a:prstGeom>
        </p:spPr>
      </p:pic>
      <p:pic>
        <p:nvPicPr>
          <p:cNvPr id="3" name="Picture 2">
            <a:extLst>
              <a:ext uri="{FF2B5EF4-FFF2-40B4-BE49-F238E27FC236}">
                <a16:creationId xmlns:a16="http://schemas.microsoft.com/office/drawing/2014/main" id="{F7D68B21-C5B6-4A41-C446-1B155BA13754}"/>
              </a:ext>
            </a:extLst>
          </p:cNvPr>
          <p:cNvPicPr>
            <a:picLocks noChangeAspect="1"/>
          </p:cNvPicPr>
          <p:nvPr/>
        </p:nvPicPr>
        <p:blipFill>
          <a:blip r:embed="rId3"/>
          <a:srcRect/>
          <a:stretch>
            <a:fillRect/>
          </a:stretch>
        </p:blipFill>
        <p:spPr>
          <a:xfrm>
            <a:off x="7196659" y="36590"/>
            <a:ext cx="5793616" cy="7242020"/>
          </a:xfrm>
          <a:prstGeom prst="rect">
            <a:avLst/>
          </a:prstGeom>
        </p:spPr>
      </p:pic>
      <p:pic>
        <p:nvPicPr>
          <p:cNvPr id="4" name="Picture 2">
            <a:extLst>
              <a:ext uri="{FF2B5EF4-FFF2-40B4-BE49-F238E27FC236}">
                <a16:creationId xmlns:a16="http://schemas.microsoft.com/office/drawing/2014/main" id="{001D3A18-C893-1FBA-5AF5-5D8CF3564EB7}"/>
              </a:ext>
            </a:extLst>
          </p:cNvPr>
          <p:cNvPicPr>
            <a:picLocks noChangeAspect="1"/>
          </p:cNvPicPr>
          <p:nvPr/>
        </p:nvPicPr>
        <p:blipFill>
          <a:blip r:embed="rId2"/>
          <a:srcRect t="2520" r="73" b="13145"/>
          <a:stretch>
            <a:fillRect/>
          </a:stretch>
        </p:blipFill>
        <p:spPr>
          <a:xfrm>
            <a:off x="-1" y="0"/>
            <a:ext cx="13004800" cy="7315200"/>
          </a:xfrm>
          <a:prstGeom prst="rect">
            <a:avLst/>
          </a:prstGeom>
        </p:spPr>
      </p:pic>
      <p:pic>
        <p:nvPicPr>
          <p:cNvPr id="5" name="Picture 4">
            <a:extLst>
              <a:ext uri="{FF2B5EF4-FFF2-40B4-BE49-F238E27FC236}">
                <a16:creationId xmlns:a16="http://schemas.microsoft.com/office/drawing/2014/main" id="{C866927D-3BFD-FDA4-2115-E6F3E4F497E4}"/>
              </a:ext>
            </a:extLst>
          </p:cNvPr>
          <p:cNvPicPr>
            <a:picLocks noChangeAspect="1"/>
          </p:cNvPicPr>
          <p:nvPr/>
        </p:nvPicPr>
        <p:blipFill>
          <a:blip r:embed="rId3"/>
          <a:srcRect/>
          <a:stretch>
            <a:fillRect/>
          </a:stretch>
        </p:blipFill>
        <p:spPr>
          <a:xfrm>
            <a:off x="7044859" y="-1"/>
            <a:ext cx="5945415" cy="7431769"/>
          </a:xfrm>
          <a:prstGeom prst="rect">
            <a:avLst/>
          </a:prstGeom>
        </p:spPr>
      </p:pic>
      <p:sp>
        <p:nvSpPr>
          <p:cNvPr id="6" name="TextBox 5">
            <a:extLst>
              <a:ext uri="{FF2B5EF4-FFF2-40B4-BE49-F238E27FC236}">
                <a16:creationId xmlns:a16="http://schemas.microsoft.com/office/drawing/2014/main" id="{D898C3D0-9DFC-8678-D910-A60BD51A4401}"/>
              </a:ext>
            </a:extLst>
          </p:cNvPr>
          <p:cNvSpPr txBox="1"/>
          <p:nvPr/>
        </p:nvSpPr>
        <p:spPr>
          <a:xfrm>
            <a:off x="166324" y="5457508"/>
            <a:ext cx="6682978" cy="1323439"/>
          </a:xfrm>
          <a:prstGeom prst="rect">
            <a:avLst/>
          </a:prstGeom>
          <a:noFill/>
        </p:spPr>
        <p:txBody>
          <a:bodyPr wrap="square" rtlCol="0">
            <a:spAutoFit/>
          </a:bodyPr>
          <a:lstStyle/>
          <a:p>
            <a:pPr algn="ctr"/>
            <a:r>
              <a:rPr lang="en-US" sz="8000" dirty="0">
                <a:solidFill>
                  <a:schemeClr val="bg1"/>
                </a:solidFill>
                <a:latin typeface="Lucida Calligraphy" panose="03010101010101010101" pitchFamily="66" charset="0"/>
              </a:rPr>
              <a:t>Thank you </a:t>
            </a:r>
          </a:p>
        </p:txBody>
      </p:sp>
      <p:sp>
        <p:nvSpPr>
          <p:cNvPr id="8" name="TextBox 5">
            <a:extLst>
              <a:ext uri="{FF2B5EF4-FFF2-40B4-BE49-F238E27FC236}">
                <a16:creationId xmlns:a16="http://schemas.microsoft.com/office/drawing/2014/main" id="{9C3CC15D-EBC4-0C85-EA0E-7ADA484372BC}"/>
              </a:ext>
            </a:extLst>
          </p:cNvPr>
          <p:cNvSpPr txBox="1"/>
          <p:nvPr/>
        </p:nvSpPr>
        <p:spPr>
          <a:xfrm>
            <a:off x="309630" y="3252444"/>
            <a:ext cx="6324600" cy="846386"/>
          </a:xfrm>
          <a:prstGeom prst="rect">
            <a:avLst/>
          </a:prstGeom>
        </p:spPr>
        <p:txBody>
          <a:bodyPr wrap="square" lIns="0" tIns="0" rIns="0" bIns="0" rtlCol="0" anchor="t">
            <a:spAutoFit/>
          </a:bodyPr>
          <a:lstStyle/>
          <a:p>
            <a:pPr marL="0" lvl="0" indent="0" algn="ctr">
              <a:lnSpc>
                <a:spcPts val="3333"/>
              </a:lnSpc>
              <a:spcBef>
                <a:spcPct val="0"/>
              </a:spcBef>
            </a:pPr>
            <a:r>
              <a:rPr lang="en-US" sz="2800" i="1" dirty="0">
                <a:solidFill>
                  <a:srgbClr val="FFFFFF"/>
                </a:solidFill>
                <a:effectLst>
                  <a:outerShdw blurRad="38100" dist="38100" dir="2700000" algn="tl">
                    <a:srgbClr val="000000">
                      <a:alpha val="43137"/>
                    </a:srgbClr>
                  </a:outerShdw>
                </a:effectLst>
                <a:latin typeface="Open Sauce Light"/>
              </a:rPr>
              <a:t>“Enriching our world through the power of authentic harmony”</a:t>
            </a:r>
          </a:p>
        </p:txBody>
      </p:sp>
      <p:sp>
        <p:nvSpPr>
          <p:cNvPr id="9" name="TextBox 4">
            <a:extLst>
              <a:ext uri="{FF2B5EF4-FFF2-40B4-BE49-F238E27FC236}">
                <a16:creationId xmlns:a16="http://schemas.microsoft.com/office/drawing/2014/main" id="{CC06D916-3DD5-8772-2B48-A54B81B6C563}"/>
              </a:ext>
            </a:extLst>
          </p:cNvPr>
          <p:cNvSpPr txBox="1"/>
          <p:nvPr/>
        </p:nvSpPr>
        <p:spPr>
          <a:xfrm>
            <a:off x="276323" y="515203"/>
            <a:ext cx="9587494" cy="2436564"/>
          </a:xfrm>
          <a:prstGeom prst="rect">
            <a:avLst/>
          </a:prstGeom>
        </p:spPr>
        <p:txBody>
          <a:bodyPr lIns="0" tIns="0" rIns="0" bIns="0" rtlCol="0" anchor="t">
            <a:spAutoFit/>
          </a:bodyPr>
          <a:lstStyle/>
          <a:p>
            <a:pPr marL="0" lvl="0" indent="0">
              <a:lnSpc>
                <a:spcPts val="9549"/>
              </a:lnSpc>
              <a:spcBef>
                <a:spcPct val="0"/>
              </a:spcBef>
            </a:pPr>
            <a:r>
              <a:rPr lang="en-US" sz="11103" dirty="0">
                <a:solidFill>
                  <a:srgbClr val="FFFFFF"/>
                </a:solidFill>
                <a:latin typeface="Bebas Neue Bold"/>
              </a:rPr>
              <a:t>Rotary Club of global impact </a:t>
            </a:r>
          </a:p>
        </p:txBody>
      </p:sp>
    </p:spTree>
    <p:extLst>
      <p:ext uri="{BB962C8B-B14F-4D97-AF65-F5344CB8AC3E}">
        <p14:creationId xmlns:p14="http://schemas.microsoft.com/office/powerpoint/2010/main" val="32630745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74B5FE7-AA6A-CFC5-9D35-F3F29F63E892}"/>
              </a:ext>
            </a:extLst>
          </p:cNvPr>
          <p:cNvPicPr>
            <a:picLocks noChangeAspect="1"/>
          </p:cNvPicPr>
          <p:nvPr/>
        </p:nvPicPr>
        <p:blipFill>
          <a:blip r:embed="rId2"/>
          <a:srcRect t="2520" r="73" b="13145"/>
          <a:stretch>
            <a:fillRect/>
          </a:stretch>
        </p:blipFill>
        <p:spPr>
          <a:xfrm>
            <a:off x="-1" y="0"/>
            <a:ext cx="13004800" cy="7315200"/>
          </a:xfrm>
          <a:prstGeom prst="rect">
            <a:avLst/>
          </a:prstGeom>
        </p:spPr>
      </p:pic>
      <p:pic>
        <p:nvPicPr>
          <p:cNvPr id="2" name="Picture 2"/>
          <p:cNvPicPr>
            <a:picLocks noChangeAspect="1"/>
          </p:cNvPicPr>
          <p:nvPr/>
        </p:nvPicPr>
        <p:blipFill>
          <a:blip r:embed="rId3"/>
          <a:srcRect/>
          <a:stretch>
            <a:fillRect/>
          </a:stretch>
        </p:blipFill>
        <p:spPr>
          <a:xfrm>
            <a:off x="6273800" y="2786508"/>
            <a:ext cx="6228170" cy="3503346"/>
          </a:xfrm>
          <a:prstGeom prst="rect">
            <a:avLst/>
          </a:prstGeom>
        </p:spPr>
      </p:pic>
      <p:sp>
        <p:nvSpPr>
          <p:cNvPr id="4" name="TextBox 4"/>
          <p:cNvSpPr txBox="1"/>
          <p:nvPr/>
        </p:nvSpPr>
        <p:spPr>
          <a:xfrm>
            <a:off x="795384" y="498433"/>
            <a:ext cx="11414031" cy="1783546"/>
          </a:xfrm>
          <a:prstGeom prst="rect">
            <a:avLst/>
          </a:prstGeom>
        </p:spPr>
        <p:txBody>
          <a:bodyPr lIns="0" tIns="0" rIns="0" bIns="0" rtlCol="0" anchor="t">
            <a:spAutoFit/>
          </a:bodyPr>
          <a:lstStyle/>
          <a:p>
            <a:pPr algn="ctr">
              <a:lnSpc>
                <a:spcPts val="6826"/>
              </a:lnSpc>
            </a:pPr>
            <a:r>
              <a:rPr lang="en-US" sz="6826" dirty="0">
                <a:solidFill>
                  <a:schemeClr val="bg1"/>
                </a:solidFill>
                <a:latin typeface="Bebas Neue Bold"/>
              </a:rPr>
              <a:t>"life is what you make IT... </a:t>
            </a:r>
          </a:p>
          <a:p>
            <a:pPr marL="0" lvl="0" indent="0" algn="ctr">
              <a:lnSpc>
                <a:spcPts val="6826"/>
              </a:lnSpc>
              <a:spcBef>
                <a:spcPct val="0"/>
              </a:spcBef>
            </a:pPr>
            <a:r>
              <a:rPr lang="en-US" sz="6826" dirty="0">
                <a:solidFill>
                  <a:schemeClr val="bg1"/>
                </a:solidFill>
                <a:latin typeface="Bebas Neue Bold"/>
              </a:rPr>
              <a:t>service is about tuning into others"</a:t>
            </a:r>
          </a:p>
        </p:txBody>
      </p:sp>
      <p:sp>
        <p:nvSpPr>
          <p:cNvPr id="5" name="TextBox 5"/>
          <p:cNvSpPr txBox="1"/>
          <p:nvPr/>
        </p:nvSpPr>
        <p:spPr>
          <a:xfrm>
            <a:off x="451155" y="3083447"/>
            <a:ext cx="5371489" cy="3200620"/>
          </a:xfrm>
          <a:prstGeom prst="rect">
            <a:avLst/>
          </a:prstGeom>
        </p:spPr>
        <p:txBody>
          <a:bodyPr lIns="0" tIns="0" rIns="0" bIns="0" rtlCol="0" anchor="t">
            <a:spAutoFit/>
          </a:bodyPr>
          <a:lstStyle/>
          <a:p>
            <a:pPr algn="ctr">
              <a:lnSpc>
                <a:spcPts val="2787"/>
              </a:lnSpc>
            </a:pPr>
            <a:r>
              <a:rPr lang="en-US" sz="1991" dirty="0">
                <a:solidFill>
                  <a:schemeClr val="bg1"/>
                </a:solidFill>
                <a:latin typeface="Open Sauce Light Bold"/>
              </a:rPr>
              <a:t>THREE STEPS </a:t>
            </a:r>
          </a:p>
          <a:p>
            <a:pPr algn="ctr">
              <a:lnSpc>
                <a:spcPts val="2787"/>
              </a:lnSpc>
            </a:pPr>
            <a:endParaRPr lang="en-US" sz="1991" dirty="0">
              <a:solidFill>
                <a:schemeClr val="bg1"/>
              </a:solidFill>
              <a:latin typeface="Open Sauce Light Bold"/>
            </a:endParaRPr>
          </a:p>
          <a:p>
            <a:pPr algn="ctr">
              <a:lnSpc>
                <a:spcPts val="2787"/>
              </a:lnSpc>
            </a:pPr>
            <a:r>
              <a:rPr lang="en-US" sz="1991" dirty="0">
                <a:solidFill>
                  <a:schemeClr val="bg1"/>
                </a:solidFill>
                <a:latin typeface="Open Sauce Light Bold"/>
              </a:rPr>
              <a:t>Know who you are </a:t>
            </a:r>
          </a:p>
          <a:p>
            <a:pPr algn="ctr">
              <a:lnSpc>
                <a:spcPts val="2787"/>
              </a:lnSpc>
            </a:pPr>
            <a:endParaRPr lang="en-US" sz="1991" dirty="0">
              <a:solidFill>
                <a:schemeClr val="bg1"/>
              </a:solidFill>
              <a:latin typeface="Open Sauce Light Bold"/>
            </a:endParaRPr>
          </a:p>
          <a:p>
            <a:pPr algn="ctr">
              <a:lnSpc>
                <a:spcPts val="2787"/>
              </a:lnSpc>
            </a:pPr>
            <a:r>
              <a:rPr lang="en-US" sz="1991" dirty="0">
                <a:solidFill>
                  <a:schemeClr val="bg1"/>
                </a:solidFill>
                <a:latin typeface="Open Sauce Light Bold"/>
              </a:rPr>
              <a:t>Value creation grows when we tune into others</a:t>
            </a:r>
          </a:p>
          <a:p>
            <a:pPr algn="ctr">
              <a:lnSpc>
                <a:spcPts val="2787"/>
              </a:lnSpc>
            </a:pPr>
            <a:endParaRPr lang="en-US" sz="1991" dirty="0">
              <a:solidFill>
                <a:schemeClr val="bg1"/>
              </a:solidFill>
              <a:latin typeface="Open Sauce Light Bold"/>
            </a:endParaRPr>
          </a:p>
          <a:p>
            <a:pPr algn="ctr">
              <a:lnSpc>
                <a:spcPts val="2787"/>
              </a:lnSpc>
            </a:pPr>
            <a:r>
              <a:rPr lang="en-US" sz="1991" dirty="0">
                <a:solidFill>
                  <a:schemeClr val="bg1"/>
                </a:solidFill>
                <a:latin typeface="Open Sauce Light Bold"/>
              </a:rPr>
              <a:t>We transform our power source with love</a:t>
            </a:r>
          </a:p>
          <a:p>
            <a:pPr algn="ctr">
              <a:lnSpc>
                <a:spcPts val="2787"/>
              </a:lnSpc>
            </a:pPr>
            <a:endParaRPr lang="en-US" sz="1991" dirty="0">
              <a:solidFill>
                <a:srgbClr val="0F00C6"/>
              </a:solidFill>
              <a:latin typeface="Open Sauce Light Bold"/>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3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B8C4DB-2731-9AB6-7713-84F6FB085CD1}"/>
              </a:ext>
            </a:extLst>
          </p:cNvPr>
          <p:cNvPicPr>
            <a:picLocks noChangeAspect="1"/>
          </p:cNvPicPr>
          <p:nvPr/>
        </p:nvPicPr>
        <p:blipFill>
          <a:blip r:embed="rId2"/>
          <a:stretch>
            <a:fillRect/>
          </a:stretch>
        </p:blipFill>
        <p:spPr>
          <a:xfrm>
            <a:off x="2156423" y="343182"/>
            <a:ext cx="2451066" cy="3098848"/>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F5E05F93-8696-DBC7-9483-3320FDDDBA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375"/>
          <a:stretch/>
        </p:blipFill>
        <p:spPr>
          <a:xfrm>
            <a:off x="221175" y="4495800"/>
            <a:ext cx="6055054" cy="1627693"/>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
        <p:nvSpPr>
          <p:cNvPr id="55" name="Rectangle 5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3632" y="0"/>
            <a:ext cx="97536" cy="731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08832"/>
            <a:ext cx="6534912" cy="975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wo women taking a selfie&#10;&#10;Description automatically generated">
            <a:extLst>
              <a:ext uri="{FF2B5EF4-FFF2-40B4-BE49-F238E27FC236}">
                <a16:creationId xmlns:a16="http://schemas.microsoft.com/office/drawing/2014/main" id="{B2B2D14B-7519-A679-1343-0EA182097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1866" y="343182"/>
            <a:ext cx="3641953" cy="6474584"/>
          </a:xfrm>
          <a:prstGeom prst="rect">
            <a:avLst/>
          </a:prstGeom>
        </p:spPr>
      </p:pic>
    </p:spTree>
    <p:extLst>
      <p:ext uri="{BB962C8B-B14F-4D97-AF65-F5344CB8AC3E}">
        <p14:creationId xmlns:p14="http://schemas.microsoft.com/office/powerpoint/2010/main" val="39290034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Family eating dinner">
            <a:extLst>
              <a:ext uri="{FF2B5EF4-FFF2-40B4-BE49-F238E27FC236}">
                <a16:creationId xmlns:a16="http://schemas.microsoft.com/office/drawing/2014/main" id="{4AFD7A84-6875-314F-85FA-B143C993D00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72" b="15583"/>
          <a:stretch/>
        </p:blipFill>
        <p:spPr>
          <a:xfrm>
            <a:off x="20" y="1089"/>
            <a:ext cx="13004780" cy="7313021"/>
          </a:xfrm>
          <a:prstGeom prst="rect">
            <a:avLst/>
          </a:prstGeom>
        </p:spPr>
      </p:pic>
      <p:sp>
        <p:nvSpPr>
          <p:cNvPr id="15" name="TextBox 14">
            <a:extLst>
              <a:ext uri="{FF2B5EF4-FFF2-40B4-BE49-F238E27FC236}">
                <a16:creationId xmlns:a16="http://schemas.microsoft.com/office/drawing/2014/main" id="{DB946739-3799-1DDC-37C4-EF504C3ABC71}"/>
              </a:ext>
            </a:extLst>
          </p:cNvPr>
          <p:cNvSpPr txBox="1"/>
          <p:nvPr/>
        </p:nvSpPr>
        <p:spPr>
          <a:xfrm>
            <a:off x="322297" y="248593"/>
            <a:ext cx="4932632" cy="141393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Meetings</a:t>
            </a:r>
            <a:r>
              <a:rPr lang="en-US" sz="4400" kern="1200" dirty="0">
                <a:solidFill>
                  <a:schemeClr val="tx1"/>
                </a:solidFill>
                <a:latin typeface="+mj-lt"/>
                <a:ea typeface="+mj-ea"/>
                <a:cs typeface="+mj-cs"/>
              </a:rPr>
              <a:t> </a:t>
            </a:r>
          </a:p>
          <a:p>
            <a:pPr>
              <a:lnSpc>
                <a:spcPct val="90000"/>
              </a:lnSpc>
              <a:spcBef>
                <a:spcPct val="0"/>
              </a:spcBef>
              <a:spcAft>
                <a:spcPts val="600"/>
              </a:spcAft>
            </a:pPr>
            <a:endParaRPr lang="en-US" sz="4400" b="1" kern="1200" dirty="0">
              <a:solidFill>
                <a:schemeClr val="tx1"/>
              </a:solidFill>
              <a:latin typeface="+mj-lt"/>
              <a:ea typeface="+mj-ea"/>
              <a:cs typeface="+mj-cs"/>
            </a:endParaRPr>
          </a:p>
        </p:txBody>
      </p:sp>
      <p:sp>
        <p:nvSpPr>
          <p:cNvPr id="53" name="Oval 5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3194" y="210250"/>
            <a:ext cx="2155546" cy="215554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Woman in a video call">
            <a:extLst>
              <a:ext uri="{FF2B5EF4-FFF2-40B4-BE49-F238E27FC236}">
                <a16:creationId xmlns:a16="http://schemas.microsoft.com/office/drawing/2014/main" id="{4D2CCD9B-4802-1519-F49E-3407ADBB0E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01" r="10548" b="-2"/>
          <a:stretch/>
        </p:blipFill>
        <p:spPr>
          <a:xfrm>
            <a:off x="6058759" y="385815"/>
            <a:ext cx="1804416" cy="1804416"/>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 name="TextBox 1">
            <a:extLst>
              <a:ext uri="{FF2B5EF4-FFF2-40B4-BE49-F238E27FC236}">
                <a16:creationId xmlns:a16="http://schemas.microsoft.com/office/drawing/2014/main" id="{EFCD8702-DCF3-2459-5742-C0823B9250F9}"/>
              </a:ext>
            </a:extLst>
          </p:cNvPr>
          <p:cNvSpPr txBox="1"/>
          <p:nvPr/>
        </p:nvSpPr>
        <p:spPr>
          <a:xfrm>
            <a:off x="357979" y="1031489"/>
            <a:ext cx="5385332" cy="2668614"/>
          </a:xfrm>
          <a:prstGeom prst="rect">
            <a:avLst/>
          </a:prstGeom>
        </p:spPr>
        <p:txBody>
          <a:bodyPr vert="horz" lIns="91440" tIns="45720" rIns="91440" bIns="45720" rtlCol="0" anchor="t">
            <a:noAutofit/>
          </a:bodyPr>
          <a:lstStyle/>
          <a:p>
            <a:pPr>
              <a:lnSpc>
                <a:spcPct val="90000"/>
              </a:lnSpc>
              <a:spcAft>
                <a:spcPts val="600"/>
              </a:spcAft>
            </a:pPr>
            <a:r>
              <a:rPr lang="en-US" sz="2400" b="1" i="0" u="none" strike="noStrike" baseline="0" dirty="0"/>
              <a:t>Monthly live-streamed meeting on the second Tuesday of each month:</a:t>
            </a:r>
            <a:endParaRPr lang="en-US" sz="2400" b="0" i="0" u="none" strike="noStrike" baseline="0" dirty="0"/>
          </a:p>
          <a:p>
            <a:pPr indent="-228600">
              <a:lnSpc>
                <a:spcPct val="90000"/>
              </a:lnSpc>
              <a:spcAft>
                <a:spcPts val="600"/>
              </a:spcAft>
              <a:buFont typeface="Arial" panose="020B0604020202020204" pitchFamily="34" charset="0"/>
              <a:buChar char="•"/>
            </a:pPr>
            <a:r>
              <a:rPr lang="en-US" sz="2400" b="0" i="0" u="none" strike="noStrike" baseline="0" dirty="0"/>
              <a:t>Utilizing technology where available to live stream our meetings with special guest speakers will create hope by allowing us to reach a global audience and inspire them with our impactful projects and initiatives. </a:t>
            </a:r>
          </a:p>
          <a:p>
            <a:pPr indent="-228600">
              <a:lnSpc>
                <a:spcPct val="90000"/>
              </a:lnSpc>
              <a:spcAft>
                <a:spcPts val="600"/>
              </a:spcAft>
              <a:buFont typeface="Arial" panose="020B0604020202020204" pitchFamily="34" charset="0"/>
              <a:buChar char="•"/>
            </a:pPr>
            <a:endParaRPr lang="en-US" sz="2400" b="0" i="0" u="none" strike="noStrike" baseline="0" dirty="0"/>
          </a:p>
          <a:p>
            <a:pPr indent="-228600">
              <a:lnSpc>
                <a:spcPct val="90000"/>
              </a:lnSpc>
              <a:buFont typeface="Arial" panose="020B0604020202020204" pitchFamily="34" charset="0"/>
              <a:buChar char="•"/>
            </a:pPr>
            <a:endParaRPr lang="en-US" sz="2400" dirty="0"/>
          </a:p>
        </p:txBody>
      </p:sp>
      <p:sp>
        <p:nvSpPr>
          <p:cNvPr id="55" name="Freeform: Shape 5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1"/>
            <a:ext cx="4348873" cy="3674945"/>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1904" y="2728073"/>
            <a:ext cx="3277209" cy="327721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Close-up of several hands with palms facing down pointing towards center, overlapping">
            <a:extLst>
              <a:ext uri="{FF2B5EF4-FFF2-40B4-BE49-F238E27FC236}">
                <a16:creationId xmlns:a16="http://schemas.microsoft.com/office/drawing/2014/main" id="{4EE24E1B-B954-4AFD-5825-75EC5A9922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89" r="6511"/>
          <a:stretch/>
        </p:blipFill>
        <p:spPr>
          <a:xfrm>
            <a:off x="6227468" y="2903638"/>
            <a:ext cx="2926080" cy="292608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21" name="Picture 20" descr="Young person in sunglasses at the beach with friends, looking up and smiling">
            <a:extLst>
              <a:ext uri="{FF2B5EF4-FFF2-40B4-BE49-F238E27FC236}">
                <a16:creationId xmlns:a16="http://schemas.microsoft.com/office/drawing/2014/main" id="{460B9840-4C30-7772-A941-420E3DF14F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0399" b="1"/>
          <a:stretch/>
        </p:blipFill>
        <p:spPr>
          <a:xfrm>
            <a:off x="8830532" y="2"/>
            <a:ext cx="4174268" cy="3500340"/>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59" name="Freeform: Shape 5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4231283"/>
            <a:ext cx="3562622" cy="3083918"/>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Light bulb over people discussing">
            <a:extLst>
              <a:ext uri="{FF2B5EF4-FFF2-40B4-BE49-F238E27FC236}">
                <a16:creationId xmlns:a16="http://schemas.microsoft.com/office/drawing/2014/main" id="{4F7B7D0D-8C17-914F-1ED4-80637F00D4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932" r="5239" b="-2"/>
          <a:stretch/>
        </p:blipFill>
        <p:spPr>
          <a:xfrm>
            <a:off x="9610043" y="4406982"/>
            <a:ext cx="3390840" cy="2908218"/>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3" name="TextBox 2">
            <a:extLst>
              <a:ext uri="{FF2B5EF4-FFF2-40B4-BE49-F238E27FC236}">
                <a16:creationId xmlns:a16="http://schemas.microsoft.com/office/drawing/2014/main" id="{4125546B-194D-1975-A898-E742D9714DA1}"/>
              </a:ext>
            </a:extLst>
          </p:cNvPr>
          <p:cNvSpPr txBox="1"/>
          <p:nvPr/>
        </p:nvSpPr>
        <p:spPr>
          <a:xfrm>
            <a:off x="322297" y="3966107"/>
            <a:ext cx="5385331" cy="3514808"/>
          </a:xfrm>
          <a:prstGeom prst="rect">
            <a:avLst/>
          </a:prstGeom>
          <a:noFill/>
        </p:spPr>
        <p:txBody>
          <a:bodyPr wrap="square" rtlCol="0">
            <a:spAutoFit/>
          </a:bodyPr>
          <a:lstStyle/>
          <a:p>
            <a:pPr>
              <a:lnSpc>
                <a:spcPct val="90000"/>
              </a:lnSpc>
              <a:spcAft>
                <a:spcPts val="600"/>
              </a:spcAft>
            </a:pPr>
            <a:r>
              <a:rPr lang="en-US" sz="2400" b="1" i="0" u="none" strike="noStrike" baseline="0" dirty="0"/>
              <a:t>Private Club Meeting on the fourth Tuesday of each month:</a:t>
            </a:r>
            <a:endParaRPr lang="en-US" sz="2400" b="0" i="0" u="none" strike="noStrike" baseline="0" dirty="0"/>
          </a:p>
          <a:p>
            <a:pPr indent="-228600">
              <a:lnSpc>
                <a:spcPct val="90000"/>
              </a:lnSpc>
              <a:spcAft>
                <a:spcPts val="600"/>
              </a:spcAft>
              <a:buFont typeface="Arial" panose="020B0604020202020204" pitchFamily="34" charset="0"/>
              <a:buChar char="•"/>
            </a:pPr>
            <a:r>
              <a:rPr lang="en-US" sz="2400" b="0" i="0" u="none" strike="noStrike" baseline="0" dirty="0"/>
              <a:t>Providing a private meeting for members with Passion Project presentations and support resources as needed by members will create hope by fostering deeper connections and knowledge-sharing among our community. </a:t>
            </a:r>
          </a:p>
          <a:p>
            <a:endParaRPr lang="en-US" dirty="0"/>
          </a:p>
        </p:txBody>
      </p:sp>
    </p:spTree>
    <p:extLst>
      <p:ext uri="{BB962C8B-B14F-4D97-AF65-F5344CB8AC3E}">
        <p14:creationId xmlns:p14="http://schemas.microsoft.com/office/powerpoint/2010/main" val="1874699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134" y="670978"/>
            <a:ext cx="1298364" cy="9168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lant growing in a concrete crack">
            <a:extLst>
              <a:ext uri="{FF2B5EF4-FFF2-40B4-BE49-F238E27FC236}">
                <a16:creationId xmlns:a16="http://schemas.microsoft.com/office/drawing/2014/main" id="{05D15706-A8D0-FAEC-1D70-288E37E66BAA}"/>
              </a:ext>
            </a:extLst>
          </p:cNvPr>
          <p:cNvPicPr>
            <a:picLocks noChangeAspect="1"/>
          </p:cNvPicPr>
          <p:nvPr/>
        </p:nvPicPr>
        <p:blipFill rotWithShape="1">
          <a:blip r:embed="rId3"/>
          <a:srcRect l="22410" r="41045" b="1"/>
          <a:stretch/>
        </p:blipFill>
        <p:spPr>
          <a:xfrm>
            <a:off x="1118564" y="792308"/>
            <a:ext cx="369109" cy="674178"/>
          </a:xfrm>
          <a:prstGeom prst="rect">
            <a:avLst/>
          </a:prstGeom>
        </p:spPr>
      </p:pic>
      <p:sp>
        <p:nvSpPr>
          <p:cNvPr id="27" name="Right Triangle 26">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846" y="677907"/>
            <a:ext cx="725768" cy="90639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7008" y="662953"/>
            <a:ext cx="4301337" cy="23506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14" y="3037962"/>
            <a:ext cx="2495013" cy="36438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8419" y="1058009"/>
            <a:ext cx="1463040" cy="2513895"/>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930" y="1584886"/>
            <a:ext cx="2123667" cy="1463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n looking at wooden figure">
            <a:extLst>
              <a:ext uri="{FF2B5EF4-FFF2-40B4-BE49-F238E27FC236}">
                <a16:creationId xmlns:a16="http://schemas.microsoft.com/office/drawing/2014/main" id="{04DC1040-F2C3-96C2-47ED-C907377A1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0673" y="1695961"/>
            <a:ext cx="1857613" cy="1239957"/>
          </a:xfrm>
          <a:prstGeom prst="rect">
            <a:avLst/>
          </a:prstGeom>
        </p:spPr>
      </p:pic>
      <p:sp>
        <p:nvSpPr>
          <p:cNvPr id="37" name="Right Triangle 36">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283" y="2600069"/>
            <a:ext cx="347306" cy="433744"/>
          </a:xfrm>
          <a:prstGeom prst="rtTriangle">
            <a:avLst/>
          </a:prstGeom>
          <a:solidFill>
            <a:srgbClr val="945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D8223C1-12B1-37AC-9CD8-6E887E226DC9}"/>
              </a:ext>
            </a:extLst>
          </p:cNvPr>
          <p:cNvPicPr>
            <a:picLocks noChangeAspect="1"/>
          </p:cNvPicPr>
          <p:nvPr/>
        </p:nvPicPr>
        <p:blipFill>
          <a:blip r:embed="rId5"/>
          <a:stretch>
            <a:fillRect/>
          </a:stretch>
        </p:blipFill>
        <p:spPr>
          <a:xfrm>
            <a:off x="838450" y="3478458"/>
            <a:ext cx="2167697" cy="2740588"/>
          </a:xfrm>
          <a:prstGeom prst="rect">
            <a:avLst/>
          </a:prstGeom>
        </p:spPr>
      </p:pic>
      <p:sp>
        <p:nvSpPr>
          <p:cNvPr id="39" name="Right Triangle 38">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56175" y="3459259"/>
            <a:ext cx="2006502" cy="1165077"/>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071" y="3032873"/>
            <a:ext cx="3706368" cy="20092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1130" y="1587436"/>
            <a:ext cx="1165078" cy="145503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Person writing on whiteboard">
            <a:extLst>
              <a:ext uri="{FF2B5EF4-FFF2-40B4-BE49-F238E27FC236}">
                <a16:creationId xmlns:a16="http://schemas.microsoft.com/office/drawing/2014/main" id="{0B319B53-D984-F054-CAF3-B3741334D0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4736" y="851463"/>
            <a:ext cx="2998993" cy="2001828"/>
          </a:xfrm>
          <a:prstGeom prst="rect">
            <a:avLst/>
          </a:prstGeom>
        </p:spPr>
      </p:pic>
      <p:pic>
        <p:nvPicPr>
          <p:cNvPr id="15" name="Picture 14" descr="Two people working on STEM project">
            <a:extLst>
              <a:ext uri="{FF2B5EF4-FFF2-40B4-BE49-F238E27FC236}">
                <a16:creationId xmlns:a16="http://schemas.microsoft.com/office/drawing/2014/main" id="{3E2397DC-2A0D-1A22-9540-1B9AC3AACE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9799" y="3178117"/>
            <a:ext cx="2574912" cy="1718754"/>
          </a:xfrm>
          <a:prstGeom prst="rect">
            <a:avLst/>
          </a:prstGeom>
        </p:spPr>
      </p:pic>
      <p:sp>
        <p:nvSpPr>
          <p:cNvPr id="45" name="Right Triangle 44">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68492" y="5277276"/>
            <a:ext cx="1595218" cy="1191547"/>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72082E-C297-CA66-0E97-AC75D6B85546}"/>
              </a:ext>
            </a:extLst>
          </p:cNvPr>
          <p:cNvSpPr txBox="1"/>
          <p:nvPr/>
        </p:nvSpPr>
        <p:spPr>
          <a:xfrm>
            <a:off x="8371332" y="3264079"/>
            <a:ext cx="4379467" cy="3265584"/>
          </a:xfrm>
          <a:prstGeom prst="rect">
            <a:avLst/>
          </a:prstGeom>
        </p:spPr>
        <p:txBody>
          <a:bodyPr vert="horz" lIns="91440" tIns="45720" rIns="91440" bIns="45720" rtlCol="0" anchor="ctr">
            <a:normAutofit fontScale="55000" lnSpcReduction="20000"/>
          </a:bodyPr>
          <a:lstStyle/>
          <a:p>
            <a:pPr indent="-228600">
              <a:lnSpc>
                <a:spcPct val="90000"/>
              </a:lnSpc>
              <a:spcAft>
                <a:spcPts val="600"/>
              </a:spcAft>
              <a:buFont typeface="Arial" panose="020B0604020202020204" pitchFamily="34" charset="0"/>
              <a:buChar char="•"/>
            </a:pPr>
            <a:endParaRPr lang="en-US" sz="2400" b="0" i="0" u="none" strike="noStrike" baseline="0" dirty="0"/>
          </a:p>
          <a:p>
            <a:pPr>
              <a:lnSpc>
                <a:spcPct val="90000"/>
              </a:lnSpc>
              <a:spcAft>
                <a:spcPts val="600"/>
              </a:spcAft>
            </a:pPr>
            <a:r>
              <a:rPr lang="en-US" sz="3400" b="1" i="0" u="none" strike="noStrike" baseline="0" dirty="0"/>
              <a:t>We want to get to know you as club members - your talents and passion projects:</a:t>
            </a:r>
          </a:p>
          <a:p>
            <a:pPr>
              <a:lnSpc>
                <a:spcPct val="90000"/>
              </a:lnSpc>
              <a:spcAft>
                <a:spcPts val="600"/>
              </a:spcAft>
            </a:pPr>
            <a:endParaRPr lang="en-US" sz="3400" b="0" i="0" u="none" strike="noStrike" baseline="0" dirty="0"/>
          </a:p>
          <a:p>
            <a:pPr marL="342900" indent="-342900">
              <a:lnSpc>
                <a:spcPct val="90000"/>
              </a:lnSpc>
              <a:spcAft>
                <a:spcPts val="600"/>
              </a:spcAft>
              <a:buFont typeface="Wingdings" panose="05000000000000000000" pitchFamily="2" charset="2"/>
              <a:buChar char="v"/>
            </a:pPr>
            <a:r>
              <a:rPr lang="en-US" sz="3400" b="0" i="0" u="none" strike="noStrike" baseline="0" dirty="0"/>
              <a:t>By fostering a strong sense of community and camaraderie, we will create hope by supporting one another's talents and passions.</a:t>
            </a:r>
          </a:p>
          <a:p>
            <a:pPr marL="342900" indent="-342900">
              <a:lnSpc>
                <a:spcPct val="90000"/>
              </a:lnSpc>
              <a:spcAft>
                <a:spcPts val="600"/>
              </a:spcAft>
              <a:buFont typeface="Wingdings" panose="05000000000000000000" pitchFamily="2" charset="2"/>
              <a:buChar char="v"/>
            </a:pPr>
            <a:r>
              <a:rPr lang="en-US" sz="3400" b="0" i="0" u="none" strike="noStrike" baseline="0" dirty="0"/>
              <a:t>Encouraging members to share their projects to inspire hope as we collectively work towards making a difference. </a:t>
            </a:r>
          </a:p>
          <a:p>
            <a:pPr indent="-228600">
              <a:lnSpc>
                <a:spcPct val="90000"/>
              </a:lnSpc>
              <a:spcAft>
                <a:spcPts val="600"/>
              </a:spcAft>
              <a:buFont typeface="Arial" panose="020B0604020202020204" pitchFamily="34" charset="0"/>
              <a:buChar char="•"/>
            </a:pPr>
            <a:endParaRPr lang="en-US" sz="2800" dirty="0"/>
          </a:p>
        </p:txBody>
      </p:sp>
      <p:sp>
        <p:nvSpPr>
          <p:cNvPr id="19" name="TextBox 18">
            <a:extLst>
              <a:ext uri="{FF2B5EF4-FFF2-40B4-BE49-F238E27FC236}">
                <a16:creationId xmlns:a16="http://schemas.microsoft.com/office/drawing/2014/main" id="{6DB7309A-8FB8-8101-C1DB-3D083524FEF9}"/>
              </a:ext>
            </a:extLst>
          </p:cNvPr>
          <p:cNvSpPr txBox="1"/>
          <p:nvPr/>
        </p:nvSpPr>
        <p:spPr>
          <a:xfrm>
            <a:off x="2185523" y="416508"/>
            <a:ext cx="5359310" cy="1375761"/>
          </a:xfrm>
          <a:prstGeom prst="rect">
            <a:avLst/>
          </a:prstGeom>
          <a:noFill/>
        </p:spPr>
        <p:txBody>
          <a:bodyPr wrap="square" rtlCol="0">
            <a:spAutoFit/>
          </a:bodyPr>
          <a:lstStyle/>
          <a:p>
            <a:pPr indent="-228600">
              <a:lnSpc>
                <a:spcPct val="90000"/>
              </a:lnSpc>
              <a:spcAft>
                <a:spcPts val="600"/>
              </a:spcAft>
              <a:buFont typeface="Arial" panose="020B0604020202020204" pitchFamily="34" charset="0"/>
              <a:buChar char="•"/>
            </a:pPr>
            <a:endParaRPr lang="en-US" sz="1800" b="1" i="0" u="none" strike="noStrike" baseline="0" dirty="0">
              <a:effectLst>
                <a:outerShdw blurRad="38100" dist="38100" dir="2700000" algn="tl">
                  <a:srgbClr val="000000">
                    <a:alpha val="43137"/>
                  </a:srgbClr>
                </a:outerShdw>
              </a:effectLst>
            </a:endParaRPr>
          </a:p>
          <a:p>
            <a:pPr>
              <a:lnSpc>
                <a:spcPct val="90000"/>
              </a:lnSpc>
              <a:spcAft>
                <a:spcPts val="600"/>
              </a:spcAft>
            </a:pPr>
            <a:r>
              <a:rPr lang="en-US" sz="2800" b="1" i="0" u="none" strike="noStrike" baseline="0" dirty="0">
                <a:effectLst>
                  <a:outerShdw blurRad="38100" dist="38100" dir="2700000" algn="tl">
                    <a:srgbClr val="000000">
                      <a:alpha val="43137"/>
                    </a:srgbClr>
                  </a:outerShdw>
                </a:effectLst>
              </a:rPr>
              <a:t>YOUR PASSION PROJECTS </a:t>
            </a:r>
          </a:p>
          <a:p>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6529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4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5" y="0"/>
            <a:ext cx="13001549" cy="731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purple dress&#10;&#10;Description automatically generated">
            <a:extLst>
              <a:ext uri="{FF2B5EF4-FFF2-40B4-BE49-F238E27FC236}">
                <a16:creationId xmlns:a16="http://schemas.microsoft.com/office/drawing/2014/main" id="{306B869B-FAFC-397E-32CA-F753ABA79963}"/>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367"/>
            <a:ext cx="13004780" cy="7313833"/>
          </a:xfrm>
          <a:prstGeom prst="rect">
            <a:avLst/>
          </a:prstGeom>
        </p:spPr>
      </p:pic>
    </p:spTree>
    <p:extLst>
      <p:ext uri="{BB962C8B-B14F-4D97-AF65-F5344CB8AC3E}">
        <p14:creationId xmlns:p14="http://schemas.microsoft.com/office/powerpoint/2010/main" val="11823835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06" r="73" b="7806"/>
          <a:stretch>
            <a:fillRect/>
          </a:stretch>
        </p:blipFill>
        <p:spPr>
          <a:xfrm>
            <a:off x="0" y="0"/>
            <a:ext cx="13004800" cy="7315200"/>
          </a:xfrm>
          <a:prstGeom prst="rect">
            <a:avLst/>
          </a:prstGeom>
        </p:spPr>
      </p:pic>
      <p:pic>
        <p:nvPicPr>
          <p:cNvPr id="3" name="Picture 3"/>
          <p:cNvPicPr>
            <a:picLocks noChangeAspect="1"/>
          </p:cNvPicPr>
          <p:nvPr/>
        </p:nvPicPr>
        <p:blipFill>
          <a:blip r:embed="rId3"/>
          <a:srcRect t="15848" b="16871"/>
          <a:stretch>
            <a:fillRect/>
          </a:stretch>
        </p:blipFill>
        <p:spPr>
          <a:xfrm>
            <a:off x="5053946" y="3176637"/>
            <a:ext cx="7541598" cy="3805475"/>
          </a:xfrm>
          <a:prstGeom prst="rect">
            <a:avLst/>
          </a:prstGeom>
        </p:spPr>
      </p:pic>
      <p:sp>
        <p:nvSpPr>
          <p:cNvPr id="4" name="TextBox 4"/>
          <p:cNvSpPr txBox="1"/>
          <p:nvPr/>
        </p:nvSpPr>
        <p:spPr>
          <a:xfrm>
            <a:off x="3175" y="111661"/>
            <a:ext cx="8860367" cy="1115892"/>
          </a:xfrm>
          <a:prstGeom prst="rect">
            <a:avLst/>
          </a:prstGeom>
        </p:spPr>
        <p:txBody>
          <a:bodyPr lIns="0" tIns="0" rIns="0" bIns="0" rtlCol="0" anchor="t">
            <a:spAutoFit/>
          </a:bodyPr>
          <a:lstStyle/>
          <a:p>
            <a:pPr algn="ctr">
              <a:lnSpc>
                <a:spcPts val="9159"/>
              </a:lnSpc>
            </a:pPr>
            <a:r>
              <a:rPr lang="en-US" sz="6542">
                <a:solidFill>
                  <a:srgbClr val="FFFFFF"/>
                </a:solidFill>
                <a:latin typeface="Canva Sans Bold"/>
              </a:rPr>
              <a:t>"what do you desire?"</a:t>
            </a:r>
          </a:p>
        </p:txBody>
      </p:sp>
      <p:sp>
        <p:nvSpPr>
          <p:cNvPr id="6" name="TextBox 5">
            <a:extLst>
              <a:ext uri="{FF2B5EF4-FFF2-40B4-BE49-F238E27FC236}">
                <a16:creationId xmlns:a16="http://schemas.microsoft.com/office/drawing/2014/main" id="{0483BF2B-72B7-0008-71A1-532113C3CBFA}"/>
              </a:ext>
            </a:extLst>
          </p:cNvPr>
          <p:cNvSpPr txBox="1"/>
          <p:nvPr/>
        </p:nvSpPr>
        <p:spPr>
          <a:xfrm>
            <a:off x="5359400" y="1365329"/>
            <a:ext cx="8118760" cy="1569660"/>
          </a:xfrm>
          <a:prstGeom prst="rect">
            <a:avLst/>
          </a:prstGeom>
          <a:noFill/>
        </p:spPr>
        <p:txBody>
          <a:bodyPr wrap="square">
            <a:spAutoFit/>
          </a:bodyPr>
          <a:lstStyle/>
          <a:p>
            <a:pPr algn="l">
              <a:buFont typeface="+mj-lt"/>
              <a:buAutoNum type="arabicPeriod"/>
            </a:pPr>
            <a:r>
              <a:rPr lang="en-US" sz="2400" b="1" i="0" dirty="0">
                <a:solidFill>
                  <a:srgbClr val="FF0000"/>
                </a:solidFill>
                <a:effectLst/>
                <a:latin typeface="Abadi" panose="020B0604020104020204" pitchFamily="34" charset="0"/>
              </a:rPr>
              <a:t>Is it the TRUTH?</a:t>
            </a:r>
          </a:p>
          <a:p>
            <a:pPr algn="l">
              <a:buFont typeface="+mj-lt"/>
              <a:buAutoNum type="arabicPeriod"/>
            </a:pPr>
            <a:r>
              <a:rPr lang="en-US" sz="2400" b="1" i="0" dirty="0">
                <a:solidFill>
                  <a:srgbClr val="FF0000"/>
                </a:solidFill>
                <a:effectLst/>
                <a:latin typeface="Abadi" panose="020B0604020104020204" pitchFamily="34" charset="0"/>
              </a:rPr>
              <a:t>Is it FAIR to all concerned?</a:t>
            </a:r>
          </a:p>
          <a:p>
            <a:pPr algn="l">
              <a:buFont typeface="+mj-lt"/>
              <a:buAutoNum type="arabicPeriod"/>
            </a:pPr>
            <a:r>
              <a:rPr lang="en-US" sz="2400" b="1" i="0" dirty="0">
                <a:solidFill>
                  <a:srgbClr val="FF0000"/>
                </a:solidFill>
                <a:effectLst/>
                <a:latin typeface="Abadi" panose="020B0604020104020204" pitchFamily="34" charset="0"/>
              </a:rPr>
              <a:t>Will it build GOODWILL and BETTER FRIENDSHIPS?</a:t>
            </a:r>
          </a:p>
          <a:p>
            <a:pPr algn="l">
              <a:buFont typeface="+mj-lt"/>
              <a:buAutoNum type="arabicPeriod"/>
            </a:pPr>
            <a:r>
              <a:rPr lang="en-US" sz="2400" b="1" i="0" dirty="0">
                <a:solidFill>
                  <a:srgbClr val="FF0000"/>
                </a:solidFill>
                <a:effectLst/>
                <a:latin typeface="Abadi" panose="020B0604020104020204" pitchFamily="34" charset="0"/>
              </a:rPr>
              <a:t>Will it be BENEFICIAL to all concerned?</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4" r="73" b="24"/>
          <a:stretch>
            <a:fillRect/>
          </a:stretch>
        </p:blipFill>
        <p:spPr>
          <a:xfrm>
            <a:off x="0" y="0"/>
            <a:ext cx="13004800" cy="7315200"/>
          </a:xfrm>
          <a:prstGeom prst="rect">
            <a:avLst/>
          </a:prstGeom>
        </p:spPr>
      </p:pic>
      <p:pic>
        <p:nvPicPr>
          <p:cNvPr id="3" name="Picture 3"/>
          <p:cNvPicPr>
            <a:picLocks noChangeAspect="1"/>
          </p:cNvPicPr>
          <p:nvPr/>
        </p:nvPicPr>
        <p:blipFill>
          <a:blip r:embed="rId3"/>
          <a:srcRect/>
          <a:stretch>
            <a:fillRect/>
          </a:stretch>
        </p:blipFill>
        <p:spPr>
          <a:xfrm>
            <a:off x="3175" y="2492845"/>
            <a:ext cx="7458265" cy="5596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716D72B-0D25-43A5-8554-C535E5118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rtist's studio">
            <a:extLst>
              <a:ext uri="{FF2B5EF4-FFF2-40B4-BE49-F238E27FC236}">
                <a16:creationId xmlns:a16="http://schemas.microsoft.com/office/drawing/2014/main" id="{71BA1429-9312-626B-9EEC-93B1E9BE70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858" b="-2"/>
          <a:stretch/>
        </p:blipFill>
        <p:spPr>
          <a:xfrm>
            <a:off x="-7" y="10"/>
            <a:ext cx="4180773" cy="4419730"/>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9" name="Picture 8" descr="Mixed race woman laugh">
            <a:extLst>
              <a:ext uri="{FF2B5EF4-FFF2-40B4-BE49-F238E27FC236}">
                <a16:creationId xmlns:a16="http://schemas.microsoft.com/office/drawing/2014/main" id="{AF40853A-35B6-ED12-E92B-4123372D7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74" r="31373" b="-1"/>
          <a:stretch/>
        </p:blipFill>
        <p:spPr>
          <a:xfrm>
            <a:off x="4389760" y="10"/>
            <a:ext cx="3262211" cy="3836831"/>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9582" y="2585940"/>
            <a:ext cx="4108334" cy="19507"/>
          </a:xfrm>
          <a:custGeom>
            <a:avLst/>
            <a:gdLst>
              <a:gd name="connsiteX0" fmla="*/ 0 w 4108334"/>
              <a:gd name="connsiteY0" fmla="*/ 0 h 19507"/>
              <a:gd name="connsiteX1" fmla="*/ 766889 w 4108334"/>
              <a:gd name="connsiteY1" fmla="*/ 0 h 19507"/>
              <a:gd name="connsiteX2" fmla="*/ 1533778 w 4108334"/>
              <a:gd name="connsiteY2" fmla="*/ 0 h 19507"/>
              <a:gd name="connsiteX3" fmla="*/ 2095250 w 4108334"/>
              <a:gd name="connsiteY3" fmla="*/ 0 h 19507"/>
              <a:gd name="connsiteX4" fmla="*/ 2779973 w 4108334"/>
              <a:gd name="connsiteY4" fmla="*/ 0 h 19507"/>
              <a:gd name="connsiteX5" fmla="*/ 3382528 w 4108334"/>
              <a:gd name="connsiteY5" fmla="*/ 0 h 19507"/>
              <a:gd name="connsiteX6" fmla="*/ 4108334 w 4108334"/>
              <a:gd name="connsiteY6" fmla="*/ 0 h 19507"/>
              <a:gd name="connsiteX7" fmla="*/ 4108334 w 4108334"/>
              <a:gd name="connsiteY7" fmla="*/ 19507 h 19507"/>
              <a:gd name="connsiteX8" fmla="*/ 3423612 w 4108334"/>
              <a:gd name="connsiteY8" fmla="*/ 19507 h 19507"/>
              <a:gd name="connsiteX9" fmla="*/ 2821056 w 4108334"/>
              <a:gd name="connsiteY9" fmla="*/ 19507 h 19507"/>
              <a:gd name="connsiteX10" fmla="*/ 2136334 w 4108334"/>
              <a:gd name="connsiteY10" fmla="*/ 19507 h 19507"/>
              <a:gd name="connsiteX11" fmla="*/ 1492695 w 4108334"/>
              <a:gd name="connsiteY11" fmla="*/ 19507 h 19507"/>
              <a:gd name="connsiteX12" fmla="*/ 890139 w 4108334"/>
              <a:gd name="connsiteY12" fmla="*/ 19507 h 19507"/>
              <a:gd name="connsiteX13" fmla="*/ 0 w 4108334"/>
              <a:gd name="connsiteY13" fmla="*/ 19507 h 19507"/>
              <a:gd name="connsiteX14" fmla="*/ 0 w 4108334"/>
              <a:gd name="connsiteY14" fmla="*/ 0 h 19507"/>
              <a:gd name="connsiteX0" fmla="*/ 0 w 4108334"/>
              <a:gd name="connsiteY0" fmla="*/ 0 h 19507"/>
              <a:gd name="connsiteX1" fmla="*/ 684722 w 4108334"/>
              <a:gd name="connsiteY1" fmla="*/ 0 h 19507"/>
              <a:gd name="connsiteX2" fmla="*/ 1410528 w 4108334"/>
              <a:gd name="connsiteY2" fmla="*/ 0 h 19507"/>
              <a:gd name="connsiteX3" fmla="*/ 2054167 w 4108334"/>
              <a:gd name="connsiteY3" fmla="*/ 0 h 19507"/>
              <a:gd name="connsiteX4" fmla="*/ 2821056 w 4108334"/>
              <a:gd name="connsiteY4" fmla="*/ 0 h 19507"/>
              <a:gd name="connsiteX5" fmla="*/ 3505778 w 4108334"/>
              <a:gd name="connsiteY5" fmla="*/ 0 h 19507"/>
              <a:gd name="connsiteX6" fmla="*/ 4108334 w 4108334"/>
              <a:gd name="connsiteY6" fmla="*/ 0 h 19507"/>
              <a:gd name="connsiteX7" fmla="*/ 4108334 w 4108334"/>
              <a:gd name="connsiteY7" fmla="*/ 19507 h 19507"/>
              <a:gd name="connsiteX8" fmla="*/ 3423612 w 4108334"/>
              <a:gd name="connsiteY8" fmla="*/ 19507 h 19507"/>
              <a:gd name="connsiteX9" fmla="*/ 2656723 w 4108334"/>
              <a:gd name="connsiteY9" fmla="*/ 19507 h 19507"/>
              <a:gd name="connsiteX10" fmla="*/ 1930917 w 4108334"/>
              <a:gd name="connsiteY10" fmla="*/ 19507 h 19507"/>
              <a:gd name="connsiteX11" fmla="*/ 1328361 w 4108334"/>
              <a:gd name="connsiteY11" fmla="*/ 19507 h 19507"/>
              <a:gd name="connsiteX12" fmla="*/ 766889 w 4108334"/>
              <a:gd name="connsiteY12" fmla="*/ 19507 h 19507"/>
              <a:gd name="connsiteX13" fmla="*/ 0 w 4108334"/>
              <a:gd name="connsiteY13" fmla="*/ 19507 h 19507"/>
              <a:gd name="connsiteX14" fmla="*/ 0 w 4108334"/>
              <a:gd name="connsiteY14" fmla="*/ 0 h 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8334" h="19507" fill="none" extrusionOk="0">
                <a:moveTo>
                  <a:pt x="0" y="0"/>
                </a:moveTo>
                <a:cubicBezTo>
                  <a:pt x="151027" y="-20799"/>
                  <a:pt x="608334" y="-24481"/>
                  <a:pt x="766889" y="0"/>
                </a:cubicBezTo>
                <a:cubicBezTo>
                  <a:pt x="965301" y="13620"/>
                  <a:pt x="1181034" y="-61771"/>
                  <a:pt x="1533778" y="0"/>
                </a:cubicBezTo>
                <a:cubicBezTo>
                  <a:pt x="1912930" y="28693"/>
                  <a:pt x="1899870" y="-8837"/>
                  <a:pt x="2095250" y="0"/>
                </a:cubicBezTo>
                <a:cubicBezTo>
                  <a:pt x="2317017" y="-35959"/>
                  <a:pt x="2600545" y="1791"/>
                  <a:pt x="2779973" y="0"/>
                </a:cubicBezTo>
                <a:cubicBezTo>
                  <a:pt x="3031531" y="-11919"/>
                  <a:pt x="3142218" y="-6950"/>
                  <a:pt x="3382528" y="0"/>
                </a:cubicBezTo>
                <a:cubicBezTo>
                  <a:pt x="3593811" y="-742"/>
                  <a:pt x="3786645" y="-23332"/>
                  <a:pt x="4108334" y="0"/>
                </a:cubicBezTo>
                <a:cubicBezTo>
                  <a:pt x="4107550" y="4733"/>
                  <a:pt x="4108483" y="15237"/>
                  <a:pt x="4108334" y="19507"/>
                </a:cubicBezTo>
                <a:cubicBezTo>
                  <a:pt x="3866173" y="2668"/>
                  <a:pt x="3591510" y="44078"/>
                  <a:pt x="3423612" y="19507"/>
                </a:cubicBezTo>
                <a:cubicBezTo>
                  <a:pt x="3279332" y="35751"/>
                  <a:pt x="2943419" y="5787"/>
                  <a:pt x="2821056" y="19507"/>
                </a:cubicBezTo>
                <a:cubicBezTo>
                  <a:pt x="2686072" y="29644"/>
                  <a:pt x="2378613" y="14642"/>
                  <a:pt x="2136334" y="19507"/>
                </a:cubicBezTo>
                <a:cubicBezTo>
                  <a:pt x="1925116" y="17978"/>
                  <a:pt x="1661383" y="29378"/>
                  <a:pt x="1492695" y="19507"/>
                </a:cubicBezTo>
                <a:cubicBezTo>
                  <a:pt x="1334498" y="27876"/>
                  <a:pt x="1020212" y="8263"/>
                  <a:pt x="890139" y="19507"/>
                </a:cubicBezTo>
                <a:cubicBezTo>
                  <a:pt x="755323" y="27079"/>
                  <a:pt x="423338" y="21706"/>
                  <a:pt x="0" y="19507"/>
                </a:cubicBezTo>
                <a:cubicBezTo>
                  <a:pt x="176" y="15160"/>
                  <a:pt x="630" y="5283"/>
                  <a:pt x="0" y="0"/>
                </a:cubicBezTo>
                <a:close/>
              </a:path>
              <a:path w="4108334" h="19507" stroke="0" extrusionOk="0">
                <a:moveTo>
                  <a:pt x="0" y="0"/>
                </a:moveTo>
                <a:cubicBezTo>
                  <a:pt x="218584" y="-14964"/>
                  <a:pt x="468767" y="18864"/>
                  <a:pt x="684722" y="0"/>
                </a:cubicBezTo>
                <a:cubicBezTo>
                  <a:pt x="881431" y="11405"/>
                  <a:pt x="1082073" y="-9199"/>
                  <a:pt x="1410528" y="0"/>
                </a:cubicBezTo>
                <a:cubicBezTo>
                  <a:pt x="1735571" y="-9292"/>
                  <a:pt x="1795692" y="-31381"/>
                  <a:pt x="2054167" y="0"/>
                </a:cubicBezTo>
                <a:cubicBezTo>
                  <a:pt x="2296814" y="51219"/>
                  <a:pt x="2557352" y="51540"/>
                  <a:pt x="2821056" y="0"/>
                </a:cubicBezTo>
                <a:cubicBezTo>
                  <a:pt x="3102889" y="-22530"/>
                  <a:pt x="3293630" y="10"/>
                  <a:pt x="3505778" y="0"/>
                </a:cubicBezTo>
                <a:cubicBezTo>
                  <a:pt x="3735540" y="14823"/>
                  <a:pt x="3968198" y="-42713"/>
                  <a:pt x="4108334" y="0"/>
                </a:cubicBezTo>
                <a:cubicBezTo>
                  <a:pt x="4108793" y="8138"/>
                  <a:pt x="4107552" y="11120"/>
                  <a:pt x="4108334" y="19507"/>
                </a:cubicBezTo>
                <a:cubicBezTo>
                  <a:pt x="3983026" y="47737"/>
                  <a:pt x="3642976" y="33090"/>
                  <a:pt x="3423612" y="19507"/>
                </a:cubicBezTo>
                <a:cubicBezTo>
                  <a:pt x="3214794" y="52355"/>
                  <a:pt x="3017644" y="57566"/>
                  <a:pt x="2656723" y="19507"/>
                </a:cubicBezTo>
                <a:cubicBezTo>
                  <a:pt x="2301343" y="16447"/>
                  <a:pt x="2159266" y="62908"/>
                  <a:pt x="1930917" y="19507"/>
                </a:cubicBezTo>
                <a:cubicBezTo>
                  <a:pt x="1720878" y="-15779"/>
                  <a:pt x="1551948" y="28455"/>
                  <a:pt x="1328361" y="19507"/>
                </a:cubicBezTo>
                <a:cubicBezTo>
                  <a:pt x="1098262" y="6117"/>
                  <a:pt x="1003973" y="45058"/>
                  <a:pt x="766889" y="19507"/>
                </a:cubicBezTo>
                <a:cubicBezTo>
                  <a:pt x="524523" y="-43591"/>
                  <a:pt x="332446" y="52145"/>
                  <a:pt x="0" y="19507"/>
                </a:cubicBezTo>
                <a:cubicBezTo>
                  <a:pt x="-1653" y="14823"/>
                  <a:pt x="-2722" y="7701"/>
                  <a:pt x="0" y="0"/>
                </a:cubicBezTo>
                <a:close/>
              </a:path>
              <a:path w="4108334" h="19507" fill="none" stroke="0" extrusionOk="0">
                <a:moveTo>
                  <a:pt x="0" y="0"/>
                </a:moveTo>
                <a:cubicBezTo>
                  <a:pt x="208395" y="-18481"/>
                  <a:pt x="600104" y="-43922"/>
                  <a:pt x="766889" y="0"/>
                </a:cubicBezTo>
                <a:cubicBezTo>
                  <a:pt x="930413" y="33792"/>
                  <a:pt x="1177442" y="-65846"/>
                  <a:pt x="1533778" y="0"/>
                </a:cubicBezTo>
                <a:cubicBezTo>
                  <a:pt x="1917307" y="39498"/>
                  <a:pt x="1891415" y="-11152"/>
                  <a:pt x="2095250" y="0"/>
                </a:cubicBezTo>
                <a:cubicBezTo>
                  <a:pt x="2320780" y="-35974"/>
                  <a:pt x="2497423" y="12438"/>
                  <a:pt x="2779973" y="0"/>
                </a:cubicBezTo>
                <a:cubicBezTo>
                  <a:pt x="2999338" y="14671"/>
                  <a:pt x="3123726" y="16998"/>
                  <a:pt x="3382528" y="0"/>
                </a:cubicBezTo>
                <a:cubicBezTo>
                  <a:pt x="3619529" y="7584"/>
                  <a:pt x="3782491" y="-19929"/>
                  <a:pt x="4108334" y="0"/>
                </a:cubicBezTo>
                <a:cubicBezTo>
                  <a:pt x="4108165" y="5790"/>
                  <a:pt x="4108569" y="15654"/>
                  <a:pt x="4108334" y="19507"/>
                </a:cubicBezTo>
                <a:cubicBezTo>
                  <a:pt x="3843689" y="21956"/>
                  <a:pt x="3551520" y="8789"/>
                  <a:pt x="3423612" y="19507"/>
                </a:cubicBezTo>
                <a:cubicBezTo>
                  <a:pt x="3281490" y="-5943"/>
                  <a:pt x="2974162" y="4774"/>
                  <a:pt x="2821056" y="19507"/>
                </a:cubicBezTo>
                <a:cubicBezTo>
                  <a:pt x="2686005" y="39278"/>
                  <a:pt x="2314791" y="33827"/>
                  <a:pt x="2136334" y="19507"/>
                </a:cubicBezTo>
                <a:cubicBezTo>
                  <a:pt x="1933198" y="-2114"/>
                  <a:pt x="1634684" y="18437"/>
                  <a:pt x="1492695" y="19507"/>
                </a:cubicBezTo>
                <a:cubicBezTo>
                  <a:pt x="1327227" y="-9455"/>
                  <a:pt x="1032469" y="19857"/>
                  <a:pt x="890139" y="19507"/>
                </a:cubicBezTo>
                <a:cubicBezTo>
                  <a:pt x="746799" y="39979"/>
                  <a:pt x="408897" y="31867"/>
                  <a:pt x="0" y="19507"/>
                </a:cubicBezTo>
                <a:cubicBezTo>
                  <a:pt x="86" y="14135"/>
                  <a:pt x="-826" y="68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custGeom>
                    <a:avLst/>
                    <a:gdLst>
                      <a:gd name="connsiteX0" fmla="*/ 0 w 4108334"/>
                      <a:gd name="connsiteY0" fmla="*/ 0 h 19507"/>
                      <a:gd name="connsiteX1" fmla="*/ 766889 w 4108334"/>
                      <a:gd name="connsiteY1" fmla="*/ 0 h 19507"/>
                      <a:gd name="connsiteX2" fmla="*/ 1533778 w 4108334"/>
                      <a:gd name="connsiteY2" fmla="*/ 0 h 19507"/>
                      <a:gd name="connsiteX3" fmla="*/ 2095250 w 4108334"/>
                      <a:gd name="connsiteY3" fmla="*/ 0 h 19507"/>
                      <a:gd name="connsiteX4" fmla="*/ 2779973 w 4108334"/>
                      <a:gd name="connsiteY4" fmla="*/ 0 h 19507"/>
                      <a:gd name="connsiteX5" fmla="*/ 3382528 w 4108334"/>
                      <a:gd name="connsiteY5" fmla="*/ 0 h 19507"/>
                      <a:gd name="connsiteX6" fmla="*/ 4108334 w 4108334"/>
                      <a:gd name="connsiteY6" fmla="*/ 0 h 19507"/>
                      <a:gd name="connsiteX7" fmla="*/ 4108334 w 4108334"/>
                      <a:gd name="connsiteY7" fmla="*/ 19507 h 19507"/>
                      <a:gd name="connsiteX8" fmla="*/ 3423612 w 4108334"/>
                      <a:gd name="connsiteY8" fmla="*/ 19507 h 19507"/>
                      <a:gd name="connsiteX9" fmla="*/ 2821056 w 4108334"/>
                      <a:gd name="connsiteY9" fmla="*/ 19507 h 19507"/>
                      <a:gd name="connsiteX10" fmla="*/ 2136334 w 4108334"/>
                      <a:gd name="connsiteY10" fmla="*/ 19507 h 19507"/>
                      <a:gd name="connsiteX11" fmla="*/ 1492695 w 4108334"/>
                      <a:gd name="connsiteY11" fmla="*/ 19507 h 19507"/>
                      <a:gd name="connsiteX12" fmla="*/ 890139 w 4108334"/>
                      <a:gd name="connsiteY12" fmla="*/ 19507 h 19507"/>
                      <a:gd name="connsiteX13" fmla="*/ 0 w 4108334"/>
                      <a:gd name="connsiteY13" fmla="*/ 19507 h 19507"/>
                      <a:gd name="connsiteX14" fmla="*/ 0 w 4108334"/>
                      <a:gd name="connsiteY14" fmla="*/ 0 h 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8334" h="19507" fill="none" extrusionOk="0">
                        <a:moveTo>
                          <a:pt x="0" y="0"/>
                        </a:moveTo>
                        <a:cubicBezTo>
                          <a:pt x="190533" y="-11625"/>
                          <a:pt x="602109" y="-26716"/>
                          <a:pt x="766889" y="0"/>
                        </a:cubicBezTo>
                        <a:cubicBezTo>
                          <a:pt x="931669" y="26716"/>
                          <a:pt x="1154731" y="-35256"/>
                          <a:pt x="1533778" y="0"/>
                        </a:cubicBezTo>
                        <a:cubicBezTo>
                          <a:pt x="1912825" y="35256"/>
                          <a:pt x="1892539" y="-11704"/>
                          <a:pt x="2095250" y="0"/>
                        </a:cubicBezTo>
                        <a:cubicBezTo>
                          <a:pt x="2297961" y="11704"/>
                          <a:pt x="2547591" y="-8841"/>
                          <a:pt x="2779973" y="0"/>
                        </a:cubicBezTo>
                        <a:cubicBezTo>
                          <a:pt x="3012355" y="8841"/>
                          <a:pt x="3150990" y="442"/>
                          <a:pt x="3382528" y="0"/>
                        </a:cubicBezTo>
                        <a:cubicBezTo>
                          <a:pt x="3614066" y="-442"/>
                          <a:pt x="3774123" y="-7105"/>
                          <a:pt x="4108334" y="0"/>
                        </a:cubicBezTo>
                        <a:cubicBezTo>
                          <a:pt x="4108063" y="4818"/>
                          <a:pt x="4109023" y="15314"/>
                          <a:pt x="4108334" y="19507"/>
                        </a:cubicBezTo>
                        <a:cubicBezTo>
                          <a:pt x="3849881" y="24130"/>
                          <a:pt x="3569862" y="25767"/>
                          <a:pt x="3423612" y="19507"/>
                        </a:cubicBezTo>
                        <a:cubicBezTo>
                          <a:pt x="3277362" y="13247"/>
                          <a:pt x="2971577" y="1074"/>
                          <a:pt x="2821056" y="19507"/>
                        </a:cubicBezTo>
                        <a:cubicBezTo>
                          <a:pt x="2670535" y="37940"/>
                          <a:pt x="2348962" y="26650"/>
                          <a:pt x="2136334" y="19507"/>
                        </a:cubicBezTo>
                        <a:cubicBezTo>
                          <a:pt x="1923706" y="12364"/>
                          <a:pt x="1642796" y="21613"/>
                          <a:pt x="1492695" y="19507"/>
                        </a:cubicBezTo>
                        <a:cubicBezTo>
                          <a:pt x="1342594" y="17401"/>
                          <a:pt x="1027030" y="26183"/>
                          <a:pt x="890139" y="19507"/>
                        </a:cubicBezTo>
                        <a:cubicBezTo>
                          <a:pt x="753248" y="12831"/>
                          <a:pt x="402968" y="41238"/>
                          <a:pt x="0" y="19507"/>
                        </a:cubicBezTo>
                        <a:cubicBezTo>
                          <a:pt x="-25" y="14937"/>
                          <a:pt x="514" y="6368"/>
                          <a:pt x="0" y="0"/>
                        </a:cubicBezTo>
                        <a:close/>
                      </a:path>
                      <a:path w="4108334" h="19507" stroke="0" extrusionOk="0">
                        <a:moveTo>
                          <a:pt x="0" y="0"/>
                        </a:moveTo>
                        <a:cubicBezTo>
                          <a:pt x="236177" y="-10478"/>
                          <a:pt x="477723" y="-17949"/>
                          <a:pt x="684722" y="0"/>
                        </a:cubicBezTo>
                        <a:cubicBezTo>
                          <a:pt x="891721" y="17949"/>
                          <a:pt x="1077721" y="15888"/>
                          <a:pt x="1410528" y="0"/>
                        </a:cubicBezTo>
                        <a:cubicBezTo>
                          <a:pt x="1743335" y="-15888"/>
                          <a:pt x="1797297" y="-31814"/>
                          <a:pt x="2054167" y="0"/>
                        </a:cubicBezTo>
                        <a:cubicBezTo>
                          <a:pt x="2311037" y="31814"/>
                          <a:pt x="2521360" y="38314"/>
                          <a:pt x="2821056" y="0"/>
                        </a:cubicBezTo>
                        <a:cubicBezTo>
                          <a:pt x="3120752" y="-38314"/>
                          <a:pt x="3307446" y="-31934"/>
                          <a:pt x="3505778" y="0"/>
                        </a:cubicBezTo>
                        <a:cubicBezTo>
                          <a:pt x="3704110" y="31934"/>
                          <a:pt x="3944244" y="-19870"/>
                          <a:pt x="4108334" y="0"/>
                        </a:cubicBezTo>
                        <a:cubicBezTo>
                          <a:pt x="4108963" y="7055"/>
                          <a:pt x="4107915" y="11322"/>
                          <a:pt x="4108334" y="19507"/>
                        </a:cubicBezTo>
                        <a:cubicBezTo>
                          <a:pt x="3953522" y="49074"/>
                          <a:pt x="3660686" y="20119"/>
                          <a:pt x="3423612" y="19507"/>
                        </a:cubicBezTo>
                        <a:cubicBezTo>
                          <a:pt x="3186538" y="18895"/>
                          <a:pt x="3007656" y="42552"/>
                          <a:pt x="2656723" y="19507"/>
                        </a:cubicBezTo>
                        <a:cubicBezTo>
                          <a:pt x="2305790" y="-3538"/>
                          <a:pt x="2162963" y="54275"/>
                          <a:pt x="1930917" y="19507"/>
                        </a:cubicBezTo>
                        <a:cubicBezTo>
                          <a:pt x="1698871" y="-15261"/>
                          <a:pt x="1556805" y="28936"/>
                          <a:pt x="1328361" y="19507"/>
                        </a:cubicBezTo>
                        <a:cubicBezTo>
                          <a:pt x="1099917" y="10078"/>
                          <a:pt x="1010432" y="42375"/>
                          <a:pt x="766889" y="19507"/>
                        </a:cubicBezTo>
                        <a:cubicBezTo>
                          <a:pt x="523346" y="-3361"/>
                          <a:pt x="347458" y="35607"/>
                          <a:pt x="0" y="19507"/>
                        </a:cubicBezTo>
                        <a:cubicBezTo>
                          <a:pt x="-72" y="14754"/>
                          <a:pt x="-926" y="758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oman sitting on the rooftop">
            <a:extLst>
              <a:ext uri="{FF2B5EF4-FFF2-40B4-BE49-F238E27FC236}">
                <a16:creationId xmlns:a16="http://schemas.microsoft.com/office/drawing/2014/main" id="{90ABC4D5-EB81-C9B8-C451-3B63901204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48" r="4" b="4"/>
          <a:stretch/>
        </p:blipFill>
        <p:spPr>
          <a:xfrm>
            <a:off x="4" y="4616896"/>
            <a:ext cx="4173816" cy="2698304"/>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11" name="Picture 10" descr="lighting candles with the family">
            <a:extLst>
              <a:ext uri="{FF2B5EF4-FFF2-40B4-BE49-F238E27FC236}">
                <a16:creationId xmlns:a16="http://schemas.microsoft.com/office/drawing/2014/main" id="{5D35F217-9500-CB69-D042-5D1CA4C011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68" r="19157"/>
          <a:stretch/>
        </p:blipFill>
        <p:spPr>
          <a:xfrm>
            <a:off x="4384984" y="4043913"/>
            <a:ext cx="3262742" cy="3271287"/>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3" name="TextBox 2">
            <a:extLst>
              <a:ext uri="{FF2B5EF4-FFF2-40B4-BE49-F238E27FC236}">
                <a16:creationId xmlns:a16="http://schemas.microsoft.com/office/drawing/2014/main" id="{14C99E3A-4CBE-2513-0652-520F75818D34}"/>
              </a:ext>
            </a:extLst>
          </p:cNvPr>
          <p:cNvSpPr txBox="1"/>
          <p:nvPr/>
        </p:nvSpPr>
        <p:spPr>
          <a:xfrm>
            <a:off x="8046524" y="2884700"/>
            <a:ext cx="4475675" cy="4168156"/>
          </a:xfrm>
          <a:prstGeom prst="rect">
            <a:avLst/>
          </a:prstGeom>
        </p:spPr>
        <p:txBody>
          <a:bodyPr vert="horz" lIns="91440" tIns="45720" rIns="91440" bIns="45720" rtlCol="0">
            <a:normAutofit lnSpcReduction="10000"/>
          </a:bodyPr>
          <a:lstStyle/>
          <a:p>
            <a:pPr>
              <a:lnSpc>
                <a:spcPct val="90000"/>
              </a:lnSpc>
              <a:spcAft>
                <a:spcPts val="600"/>
              </a:spcAft>
            </a:pPr>
            <a:r>
              <a:rPr lang="en-US" sz="2100" b="1" i="0" u="none" strike="noStrike" baseline="0" dirty="0"/>
              <a:t>YOUNG ADULT EDUCATION </a:t>
            </a:r>
            <a:r>
              <a:rPr lang="en-US" sz="2100" b="1" dirty="0"/>
              <a:t>&amp; </a:t>
            </a:r>
            <a:r>
              <a:rPr lang="en-US" sz="2100" b="1" i="0" u="none" strike="noStrike" baseline="0" dirty="0"/>
              <a:t>ADULT  ENTERPRISE BUILDING</a:t>
            </a:r>
          </a:p>
          <a:p>
            <a:pPr>
              <a:lnSpc>
                <a:spcPct val="90000"/>
              </a:lnSpc>
              <a:spcAft>
                <a:spcPts val="600"/>
              </a:spcAft>
            </a:pPr>
            <a:r>
              <a:rPr lang="en-US" sz="2100" b="1" i="0" u="none" strike="noStrike" baseline="0" dirty="0"/>
              <a:t>Focusing on youth enlightenment, authentic harmony, and inter-generational conversations – our goal is to end toxic behavior and violence against women….</a:t>
            </a:r>
          </a:p>
          <a:p>
            <a:pPr>
              <a:lnSpc>
                <a:spcPct val="90000"/>
              </a:lnSpc>
              <a:spcAft>
                <a:spcPts val="600"/>
              </a:spcAft>
            </a:pPr>
            <a:endParaRPr lang="en-US" sz="2100" b="1" dirty="0"/>
          </a:p>
          <a:p>
            <a:pPr>
              <a:lnSpc>
                <a:spcPct val="90000"/>
              </a:lnSpc>
              <a:spcAft>
                <a:spcPts val="600"/>
              </a:spcAft>
            </a:pPr>
            <a:r>
              <a:rPr lang="en-US" sz="2600" b="1" i="0" u="none" strike="noStrike" baseline="0" dirty="0"/>
              <a:t>Grow vibrant social impact.</a:t>
            </a:r>
            <a:endParaRPr lang="en-US" sz="2600" b="0" i="0" u="none" strike="noStrike" baseline="0" dirty="0"/>
          </a:p>
          <a:p>
            <a:pPr>
              <a:lnSpc>
                <a:spcPct val="90000"/>
              </a:lnSpc>
              <a:spcAft>
                <a:spcPts val="600"/>
              </a:spcAft>
            </a:pPr>
            <a:r>
              <a:rPr lang="en-US" sz="2100" b="0" i="0" u="none" strike="noStrike" baseline="0" dirty="0"/>
              <a:t>Prioritizing these areas aligns with the Rotary International slogan of "Creating Hope in the World" by addressing critical challenges and working towards positive change.</a:t>
            </a:r>
          </a:p>
        </p:txBody>
      </p:sp>
      <p:pic>
        <p:nvPicPr>
          <p:cNvPr id="12" name="Picture 11">
            <a:extLst>
              <a:ext uri="{FF2B5EF4-FFF2-40B4-BE49-F238E27FC236}">
                <a16:creationId xmlns:a16="http://schemas.microsoft.com/office/drawing/2014/main" id="{C76D4870-2129-6FC0-DF17-8FCD5E58A786}"/>
              </a:ext>
            </a:extLst>
          </p:cNvPr>
          <p:cNvPicPr>
            <a:picLocks noChangeAspect="1"/>
          </p:cNvPicPr>
          <p:nvPr/>
        </p:nvPicPr>
        <p:blipFill>
          <a:blip r:embed="rId6"/>
          <a:stretch>
            <a:fillRect/>
          </a:stretch>
        </p:blipFill>
        <p:spPr>
          <a:xfrm>
            <a:off x="9288564" y="262344"/>
            <a:ext cx="1630370" cy="2061253"/>
          </a:xfrm>
          <a:prstGeom prst="rect">
            <a:avLst/>
          </a:prstGeom>
        </p:spPr>
      </p:pic>
    </p:spTree>
    <p:extLst>
      <p:ext uri="{BB962C8B-B14F-4D97-AF65-F5344CB8AC3E}">
        <p14:creationId xmlns:p14="http://schemas.microsoft.com/office/powerpoint/2010/main" val="24415559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517</Words>
  <Application>Microsoft Office PowerPoint</Application>
  <PresentationFormat>Custom</PresentationFormat>
  <Paragraphs>54</Paragraphs>
  <Slides>15</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Calibri</vt:lpstr>
      <vt:lpstr>Lucida Calligraphy</vt:lpstr>
      <vt:lpstr>Arial</vt:lpstr>
      <vt:lpstr>Open Sauce Light</vt:lpstr>
      <vt:lpstr>Canva Sans Bold</vt:lpstr>
      <vt:lpstr>Open Sauce Light Bold</vt:lpstr>
      <vt:lpstr>Wingdings</vt:lpstr>
      <vt:lpstr>Bebas Neue Bold</vt:lpstr>
      <vt:lpstr>Abadi</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Purple Simple Gradient Presentation</dc:title>
  <dc:creator>Pauline Crawford</dc:creator>
  <cp:lastModifiedBy>Pauline Crawford</cp:lastModifiedBy>
  <cp:revision>10</cp:revision>
  <dcterms:created xsi:type="dcterms:W3CDTF">2006-08-16T00:00:00Z</dcterms:created>
  <dcterms:modified xsi:type="dcterms:W3CDTF">2023-08-22T16:13:09Z</dcterms:modified>
  <dc:identifier>DAFenJdjUfs</dc:identifier>
</cp:coreProperties>
</file>