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7" r:id="rId4"/>
    <p:sldId id="264" r:id="rId5"/>
    <p:sldId id="275" r:id="rId6"/>
    <p:sldId id="278" r:id="rId7"/>
    <p:sldId id="274" r:id="rId8"/>
    <p:sldId id="269" r:id="rId9"/>
    <p:sldId id="281" r:id="rId10"/>
    <p:sldId id="277" r:id="rId11"/>
  </p:sldIdLst>
  <p:sldSz cx="13004800" cy="7315200"/>
  <p:notesSz cx="6858000" cy="9144000"/>
  <p:embeddedFontLst>
    <p:embeddedFont>
      <p:font typeface="Abadi" panose="020B0604020104020204" pitchFamily="34" charset="0"/>
      <p:regular r:id="rId13"/>
    </p:embeddedFont>
    <p:embeddedFont>
      <p:font typeface="Bebas Neue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nva Sans" panose="020B0604020202020204" charset="0"/>
      <p:regular r:id="rId19"/>
    </p:embeddedFont>
    <p:embeddedFont>
      <p:font typeface="Lucida Calligraphy" panose="03010101010101010101" pitchFamily="66" charset="0"/>
      <p:regular r:id="rId20"/>
    </p:embeddedFont>
    <p:embeddedFont>
      <p:font typeface="Open Sauce Light" panose="020B0604020202020204" charset="0"/>
      <p:regular r:id="rId21"/>
    </p:embeddedFont>
    <p:embeddedFont>
      <p:font typeface="Open Sauce Light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7C0CB-363B-4837-ABBE-29E75003FD7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503B3-71DC-49D4-9D2C-0F91578B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3B3-71DC-49D4-9D2C-0F91578BFB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9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503B3-71DC-49D4-9D2C-0F91578BFB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8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7.em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520" r="73" b="13145"/>
          <a:stretch>
            <a:fillRect/>
          </a:stretch>
        </p:blipFill>
        <p:spPr>
          <a:xfrm>
            <a:off x="0" y="-51646"/>
            <a:ext cx="13004800" cy="7315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76323" y="515203"/>
            <a:ext cx="9587494" cy="243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549"/>
              </a:lnSpc>
              <a:spcBef>
                <a:spcPct val="0"/>
              </a:spcBef>
            </a:pPr>
            <a:r>
              <a:rPr lang="en-US" sz="11103" dirty="0">
                <a:solidFill>
                  <a:srgbClr val="FFFFFF"/>
                </a:solidFill>
                <a:latin typeface="Bebas Neue Bold"/>
              </a:rPr>
              <a:t>Rotary Club of global impact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8257" y="3854779"/>
            <a:ext cx="63246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33"/>
              </a:lnSpc>
              <a:spcBef>
                <a:spcPct val="0"/>
              </a:spcBef>
            </a:pP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Light"/>
              </a:rPr>
              <a:t>“Enriching our world through the power of authentic harmony”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6322" y="3064164"/>
            <a:ext cx="10340877" cy="619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76"/>
              </a:lnSpc>
            </a:pPr>
            <a:r>
              <a:rPr lang="en-US" sz="3600" b="1" dirty="0">
                <a:solidFill>
                  <a:srgbClr val="FFFFFF"/>
                </a:solidFill>
                <a:latin typeface="Canva Sans"/>
              </a:rPr>
              <a:t>President</a:t>
            </a:r>
            <a:r>
              <a:rPr lang="en-US" sz="36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Canva Sans"/>
              </a:rPr>
              <a:t>Dr</a:t>
            </a:r>
            <a:r>
              <a:rPr lang="en-US" sz="3600" dirty="0">
                <a:solidFill>
                  <a:srgbClr val="FFFFFF"/>
                </a:solidFill>
                <a:latin typeface="Canva Sans"/>
              </a:rPr>
              <a:t>. Pauline </a:t>
            </a:r>
            <a:r>
              <a:rPr lang="en-US" sz="3600" b="1" dirty="0">
                <a:solidFill>
                  <a:srgbClr val="FFFFFF"/>
                </a:solidFill>
                <a:latin typeface="Canva Sans"/>
              </a:rPr>
              <a:t>Crawford, </a:t>
            </a:r>
            <a:r>
              <a:rPr lang="en-US" sz="3600" dirty="0">
                <a:solidFill>
                  <a:srgbClr val="FFFFFF"/>
                </a:solidFill>
                <a:latin typeface="Canva Sans"/>
              </a:rPr>
              <a:t>PHD</a:t>
            </a:r>
          </a:p>
        </p:txBody>
      </p:sp>
      <p:pic>
        <p:nvPicPr>
          <p:cNvPr id="14" name="Picture 13" descr="A person in a purple shirt&#10;&#10;Description automatically generated">
            <a:extLst>
              <a:ext uri="{FF2B5EF4-FFF2-40B4-BE49-F238E27FC236}">
                <a16:creationId xmlns:a16="http://schemas.microsoft.com/office/drawing/2014/main" id="{7BDE8FF7-7367-6BBF-1C2A-C33CD78268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6" t="-2875" r="34313" b="23675"/>
          <a:stretch/>
        </p:blipFill>
        <p:spPr>
          <a:xfrm>
            <a:off x="9156506" y="-1095550"/>
            <a:ext cx="3927542" cy="670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3B6D292-3536-6792-ED2C-2E4B388D5B38}"/>
              </a:ext>
            </a:extLst>
          </p:cNvPr>
          <p:cNvSpPr/>
          <p:nvPr/>
        </p:nvSpPr>
        <p:spPr>
          <a:xfrm>
            <a:off x="6774767" y="5629100"/>
            <a:ext cx="2654898" cy="165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Floating globe showing Eastern Hemisphere">
            <a:extLst>
              <a:ext uri="{FF2B5EF4-FFF2-40B4-BE49-F238E27FC236}">
                <a16:creationId xmlns:a16="http://schemas.microsoft.com/office/drawing/2014/main" id="{57543DEB-1E24-4A48-33D8-D55C4CE32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68" y="5681424"/>
            <a:ext cx="1516219" cy="1476223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7336001-38B5-2D01-C4AD-22C9B0FB75F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29665" y="5615233"/>
            <a:ext cx="3625935" cy="1647758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CDF47320-9DD0-0DCF-D43C-2170CDA87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5615233"/>
            <a:ext cx="7227690" cy="1647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BCDDCA-FFFF-5A2E-C73B-F800E00E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20" r="73" b="13145"/>
          <a:stretch>
            <a:fillRect/>
          </a:stretch>
        </p:blipFill>
        <p:spPr>
          <a:xfrm>
            <a:off x="-1" y="0"/>
            <a:ext cx="13004800" cy="731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D68B21-C5B6-4A41-C446-1B155BA137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6659" y="36590"/>
            <a:ext cx="5793616" cy="724202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01D3A18-C893-1FBA-5AF5-5D8CF356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20" r="73" b="13145"/>
          <a:stretch>
            <a:fillRect/>
          </a:stretch>
        </p:blipFill>
        <p:spPr>
          <a:xfrm>
            <a:off x="-1" y="0"/>
            <a:ext cx="13004800" cy="731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6927D-3BFD-FDA4-2115-E6F3E4F497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44859" y="-1"/>
            <a:ext cx="5945415" cy="7431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98C3D0-9DFC-8678-D910-A60BD51A4401}"/>
              </a:ext>
            </a:extLst>
          </p:cNvPr>
          <p:cNvSpPr txBox="1"/>
          <p:nvPr/>
        </p:nvSpPr>
        <p:spPr>
          <a:xfrm>
            <a:off x="166324" y="5457508"/>
            <a:ext cx="6682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C3CC15D-EBC4-0C85-EA0E-7ADA484372BC}"/>
              </a:ext>
            </a:extLst>
          </p:cNvPr>
          <p:cNvSpPr txBox="1"/>
          <p:nvPr/>
        </p:nvSpPr>
        <p:spPr>
          <a:xfrm>
            <a:off x="309630" y="3252444"/>
            <a:ext cx="63246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33"/>
              </a:lnSpc>
              <a:spcBef>
                <a:spcPct val="0"/>
              </a:spcBef>
            </a:pPr>
            <a:r>
              <a:rPr lang="en-US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Light"/>
              </a:rPr>
              <a:t>“Enriching our world through the power of authentic harmony”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C06D916-3DD5-8772-2B48-A54B81B6C563}"/>
              </a:ext>
            </a:extLst>
          </p:cNvPr>
          <p:cNvSpPr txBox="1"/>
          <p:nvPr/>
        </p:nvSpPr>
        <p:spPr>
          <a:xfrm>
            <a:off x="276323" y="515203"/>
            <a:ext cx="9587494" cy="243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549"/>
              </a:lnSpc>
              <a:spcBef>
                <a:spcPct val="0"/>
              </a:spcBef>
            </a:pPr>
            <a:r>
              <a:rPr lang="en-US" sz="11103" dirty="0">
                <a:solidFill>
                  <a:srgbClr val="FFFFFF"/>
                </a:solidFill>
                <a:latin typeface="Bebas Neue Bold"/>
              </a:rPr>
              <a:t>Rotary Club of global impact </a:t>
            </a:r>
          </a:p>
        </p:txBody>
      </p:sp>
    </p:spTree>
    <p:extLst>
      <p:ext uri="{BB962C8B-B14F-4D97-AF65-F5344CB8AC3E}">
        <p14:creationId xmlns:p14="http://schemas.microsoft.com/office/powerpoint/2010/main" val="32630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67BD317-7D46-66B7-21CB-9ABC79E9B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2" y="575711"/>
            <a:ext cx="5788548" cy="2633789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5E05F93-8696-DBC7-9483-3320FDDDB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5"/>
          <a:stretch/>
        </p:blipFill>
        <p:spPr>
          <a:xfrm>
            <a:off x="487681" y="4567441"/>
            <a:ext cx="5788548" cy="1556052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3632" y="0"/>
            <a:ext cx="97536" cy="7315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08832"/>
            <a:ext cx="6534912" cy="975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8C4DB-2731-9AB6-7713-84F6FB085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273" y="343182"/>
            <a:ext cx="5121140" cy="64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74B5FE7-AA6A-CFC5-9D35-F3F29F63E8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20" r="73" b="13145"/>
          <a:stretch>
            <a:fillRect/>
          </a:stretch>
        </p:blipFill>
        <p:spPr>
          <a:xfrm>
            <a:off x="-1" y="0"/>
            <a:ext cx="13004800" cy="7315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95384" y="498433"/>
            <a:ext cx="11414031" cy="178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6826" dirty="0">
                <a:solidFill>
                  <a:schemeClr val="bg1"/>
                </a:solidFill>
                <a:latin typeface="Bebas Neue Bold"/>
              </a:rPr>
              <a:t>"life is what you make IT... </a:t>
            </a:r>
          </a:p>
          <a:p>
            <a:pPr marL="0" lvl="0" indent="0" algn="ctr">
              <a:lnSpc>
                <a:spcPts val="6826"/>
              </a:lnSpc>
              <a:spcBef>
                <a:spcPct val="0"/>
              </a:spcBef>
            </a:pPr>
            <a:r>
              <a:rPr lang="en-US" sz="6826" dirty="0">
                <a:solidFill>
                  <a:schemeClr val="bg1"/>
                </a:solidFill>
                <a:latin typeface="Bebas Neue Bold"/>
              </a:rPr>
              <a:t>service is about tuning into others"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0800" y="2958027"/>
            <a:ext cx="3424505" cy="3559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87"/>
              </a:lnSpc>
            </a:pPr>
            <a:r>
              <a:rPr lang="en-US" sz="1991" dirty="0">
                <a:solidFill>
                  <a:schemeClr val="bg1"/>
                </a:solidFill>
                <a:latin typeface="Open Sauce Light Bold"/>
              </a:rPr>
              <a:t>THREE STEPS </a:t>
            </a:r>
          </a:p>
          <a:p>
            <a:pPr>
              <a:lnSpc>
                <a:spcPts val="2787"/>
              </a:lnSpc>
            </a:pPr>
            <a:endParaRPr lang="en-US" sz="1991" dirty="0">
              <a:solidFill>
                <a:schemeClr val="bg1"/>
              </a:solidFill>
              <a:latin typeface="Open Sauce Light Bold"/>
            </a:endParaRPr>
          </a:p>
          <a:p>
            <a:pPr>
              <a:lnSpc>
                <a:spcPts val="2787"/>
              </a:lnSpc>
            </a:pPr>
            <a:r>
              <a:rPr lang="en-US" sz="1991" dirty="0">
                <a:solidFill>
                  <a:schemeClr val="bg1"/>
                </a:solidFill>
                <a:latin typeface="Open Sauce Light Bold"/>
              </a:rPr>
              <a:t>Know who you are </a:t>
            </a:r>
          </a:p>
          <a:p>
            <a:pPr>
              <a:lnSpc>
                <a:spcPts val="2787"/>
              </a:lnSpc>
            </a:pPr>
            <a:endParaRPr lang="en-US" sz="1991" dirty="0">
              <a:solidFill>
                <a:schemeClr val="bg1"/>
              </a:solidFill>
              <a:latin typeface="Open Sauce Light Bold"/>
            </a:endParaRPr>
          </a:p>
          <a:p>
            <a:pPr>
              <a:lnSpc>
                <a:spcPts val="2787"/>
              </a:lnSpc>
            </a:pPr>
            <a:r>
              <a:rPr lang="en-US" sz="1991" dirty="0">
                <a:solidFill>
                  <a:schemeClr val="bg1"/>
                </a:solidFill>
                <a:latin typeface="Open Sauce Light Bold"/>
              </a:rPr>
              <a:t>Value creation grows when we tune into others</a:t>
            </a:r>
          </a:p>
          <a:p>
            <a:pPr>
              <a:lnSpc>
                <a:spcPts val="2787"/>
              </a:lnSpc>
            </a:pPr>
            <a:endParaRPr lang="en-US" sz="1991" dirty="0">
              <a:solidFill>
                <a:schemeClr val="bg1"/>
              </a:solidFill>
              <a:latin typeface="Open Sauce Light Bold"/>
            </a:endParaRPr>
          </a:p>
          <a:p>
            <a:pPr>
              <a:lnSpc>
                <a:spcPts val="2787"/>
              </a:lnSpc>
            </a:pPr>
            <a:r>
              <a:rPr lang="en-US" sz="1991" dirty="0">
                <a:solidFill>
                  <a:schemeClr val="bg1"/>
                </a:solidFill>
                <a:latin typeface="Open Sauce Light Bold"/>
              </a:rPr>
              <a:t>We transform our power source with love</a:t>
            </a:r>
          </a:p>
          <a:p>
            <a:pPr>
              <a:lnSpc>
                <a:spcPts val="2787"/>
              </a:lnSpc>
            </a:pPr>
            <a:endParaRPr lang="en-US" sz="1991" dirty="0">
              <a:solidFill>
                <a:srgbClr val="0F00C6"/>
              </a:solidFill>
              <a:latin typeface="Open Sauce Light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394BD-83C2-079C-D7FC-4DCE38EE72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" r="73" b="24"/>
          <a:stretch>
            <a:fillRect/>
          </a:stretch>
        </p:blipFill>
        <p:spPr>
          <a:xfrm>
            <a:off x="5150070" y="2526597"/>
            <a:ext cx="7027595" cy="3953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06" r="73" b="7806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5848" b="16871"/>
          <a:stretch>
            <a:fillRect/>
          </a:stretch>
        </p:blipFill>
        <p:spPr>
          <a:xfrm>
            <a:off x="5664200" y="314038"/>
            <a:ext cx="6400800" cy="3229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3BF2B-72B7-0008-71A1-532113C3CBFA}"/>
              </a:ext>
            </a:extLst>
          </p:cNvPr>
          <p:cNvSpPr txBox="1"/>
          <p:nvPr/>
        </p:nvSpPr>
        <p:spPr>
          <a:xfrm>
            <a:off x="3149600" y="3771332"/>
            <a:ext cx="10820400" cy="2969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Is it the TRUTH?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Is it FAIR to all concerned?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Will it build GOODWILL and BETTER FRIENDSHIPS?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Will it be BENEFICIAL to all concerned?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1548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rtist's studio">
            <a:extLst>
              <a:ext uri="{FF2B5EF4-FFF2-40B4-BE49-F238E27FC236}">
                <a16:creationId xmlns:a16="http://schemas.microsoft.com/office/drawing/2014/main" id="{71BA1429-9312-626B-9EEC-93B1E9BE70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8" b="-2"/>
          <a:stretch/>
        </p:blipFill>
        <p:spPr>
          <a:xfrm>
            <a:off x="-7" y="10"/>
            <a:ext cx="4180773" cy="4419730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</p:spPr>
      </p:pic>
      <p:pic>
        <p:nvPicPr>
          <p:cNvPr id="9" name="Picture 8" descr="Mixed race woman laugh">
            <a:extLst>
              <a:ext uri="{FF2B5EF4-FFF2-40B4-BE49-F238E27FC236}">
                <a16:creationId xmlns:a16="http://schemas.microsoft.com/office/drawing/2014/main" id="{AF40853A-35B6-ED12-E92B-4123372D72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r="31373" b="-1"/>
          <a:stretch/>
        </p:blipFill>
        <p:spPr>
          <a:xfrm>
            <a:off x="4389760" y="10"/>
            <a:ext cx="3262211" cy="3836831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9582" y="2585940"/>
            <a:ext cx="4108334" cy="19507"/>
          </a:xfrm>
          <a:custGeom>
            <a:avLst/>
            <a:gdLst>
              <a:gd name="connsiteX0" fmla="*/ 0 w 4108334"/>
              <a:gd name="connsiteY0" fmla="*/ 0 h 19507"/>
              <a:gd name="connsiteX1" fmla="*/ 766889 w 4108334"/>
              <a:gd name="connsiteY1" fmla="*/ 0 h 19507"/>
              <a:gd name="connsiteX2" fmla="*/ 1533778 w 4108334"/>
              <a:gd name="connsiteY2" fmla="*/ 0 h 19507"/>
              <a:gd name="connsiteX3" fmla="*/ 2095250 w 4108334"/>
              <a:gd name="connsiteY3" fmla="*/ 0 h 19507"/>
              <a:gd name="connsiteX4" fmla="*/ 2779973 w 4108334"/>
              <a:gd name="connsiteY4" fmla="*/ 0 h 19507"/>
              <a:gd name="connsiteX5" fmla="*/ 3382528 w 4108334"/>
              <a:gd name="connsiteY5" fmla="*/ 0 h 19507"/>
              <a:gd name="connsiteX6" fmla="*/ 4108334 w 4108334"/>
              <a:gd name="connsiteY6" fmla="*/ 0 h 19507"/>
              <a:gd name="connsiteX7" fmla="*/ 4108334 w 4108334"/>
              <a:gd name="connsiteY7" fmla="*/ 19507 h 19507"/>
              <a:gd name="connsiteX8" fmla="*/ 3423612 w 4108334"/>
              <a:gd name="connsiteY8" fmla="*/ 19507 h 19507"/>
              <a:gd name="connsiteX9" fmla="*/ 2821056 w 4108334"/>
              <a:gd name="connsiteY9" fmla="*/ 19507 h 19507"/>
              <a:gd name="connsiteX10" fmla="*/ 2136334 w 4108334"/>
              <a:gd name="connsiteY10" fmla="*/ 19507 h 19507"/>
              <a:gd name="connsiteX11" fmla="*/ 1492695 w 4108334"/>
              <a:gd name="connsiteY11" fmla="*/ 19507 h 19507"/>
              <a:gd name="connsiteX12" fmla="*/ 890139 w 4108334"/>
              <a:gd name="connsiteY12" fmla="*/ 19507 h 19507"/>
              <a:gd name="connsiteX13" fmla="*/ 0 w 4108334"/>
              <a:gd name="connsiteY13" fmla="*/ 19507 h 19507"/>
              <a:gd name="connsiteX14" fmla="*/ 0 w 4108334"/>
              <a:gd name="connsiteY14" fmla="*/ 0 h 19507"/>
              <a:gd name="connsiteX0" fmla="*/ 0 w 4108334"/>
              <a:gd name="connsiteY0" fmla="*/ 0 h 19507"/>
              <a:gd name="connsiteX1" fmla="*/ 684722 w 4108334"/>
              <a:gd name="connsiteY1" fmla="*/ 0 h 19507"/>
              <a:gd name="connsiteX2" fmla="*/ 1410528 w 4108334"/>
              <a:gd name="connsiteY2" fmla="*/ 0 h 19507"/>
              <a:gd name="connsiteX3" fmla="*/ 2054167 w 4108334"/>
              <a:gd name="connsiteY3" fmla="*/ 0 h 19507"/>
              <a:gd name="connsiteX4" fmla="*/ 2821056 w 4108334"/>
              <a:gd name="connsiteY4" fmla="*/ 0 h 19507"/>
              <a:gd name="connsiteX5" fmla="*/ 3505778 w 4108334"/>
              <a:gd name="connsiteY5" fmla="*/ 0 h 19507"/>
              <a:gd name="connsiteX6" fmla="*/ 4108334 w 4108334"/>
              <a:gd name="connsiteY6" fmla="*/ 0 h 19507"/>
              <a:gd name="connsiteX7" fmla="*/ 4108334 w 4108334"/>
              <a:gd name="connsiteY7" fmla="*/ 19507 h 19507"/>
              <a:gd name="connsiteX8" fmla="*/ 3423612 w 4108334"/>
              <a:gd name="connsiteY8" fmla="*/ 19507 h 19507"/>
              <a:gd name="connsiteX9" fmla="*/ 2656723 w 4108334"/>
              <a:gd name="connsiteY9" fmla="*/ 19507 h 19507"/>
              <a:gd name="connsiteX10" fmla="*/ 1930917 w 4108334"/>
              <a:gd name="connsiteY10" fmla="*/ 19507 h 19507"/>
              <a:gd name="connsiteX11" fmla="*/ 1328361 w 4108334"/>
              <a:gd name="connsiteY11" fmla="*/ 19507 h 19507"/>
              <a:gd name="connsiteX12" fmla="*/ 766889 w 4108334"/>
              <a:gd name="connsiteY12" fmla="*/ 19507 h 19507"/>
              <a:gd name="connsiteX13" fmla="*/ 0 w 4108334"/>
              <a:gd name="connsiteY13" fmla="*/ 19507 h 19507"/>
              <a:gd name="connsiteX14" fmla="*/ 0 w 4108334"/>
              <a:gd name="connsiteY14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08334" h="19507" fill="none" extrusionOk="0">
                <a:moveTo>
                  <a:pt x="0" y="0"/>
                </a:moveTo>
                <a:cubicBezTo>
                  <a:pt x="151027" y="-20799"/>
                  <a:pt x="608334" y="-24481"/>
                  <a:pt x="766889" y="0"/>
                </a:cubicBezTo>
                <a:cubicBezTo>
                  <a:pt x="965301" y="13620"/>
                  <a:pt x="1181034" y="-61771"/>
                  <a:pt x="1533778" y="0"/>
                </a:cubicBezTo>
                <a:cubicBezTo>
                  <a:pt x="1912930" y="28693"/>
                  <a:pt x="1899870" y="-8837"/>
                  <a:pt x="2095250" y="0"/>
                </a:cubicBezTo>
                <a:cubicBezTo>
                  <a:pt x="2317017" y="-35959"/>
                  <a:pt x="2600545" y="1791"/>
                  <a:pt x="2779973" y="0"/>
                </a:cubicBezTo>
                <a:cubicBezTo>
                  <a:pt x="3031531" y="-11919"/>
                  <a:pt x="3142218" y="-6950"/>
                  <a:pt x="3382528" y="0"/>
                </a:cubicBezTo>
                <a:cubicBezTo>
                  <a:pt x="3593811" y="-742"/>
                  <a:pt x="3786645" y="-23332"/>
                  <a:pt x="4108334" y="0"/>
                </a:cubicBezTo>
                <a:cubicBezTo>
                  <a:pt x="4107550" y="4733"/>
                  <a:pt x="4108483" y="15237"/>
                  <a:pt x="4108334" y="19507"/>
                </a:cubicBezTo>
                <a:cubicBezTo>
                  <a:pt x="3866173" y="2668"/>
                  <a:pt x="3591510" y="44078"/>
                  <a:pt x="3423612" y="19507"/>
                </a:cubicBezTo>
                <a:cubicBezTo>
                  <a:pt x="3279332" y="35751"/>
                  <a:pt x="2943419" y="5787"/>
                  <a:pt x="2821056" y="19507"/>
                </a:cubicBezTo>
                <a:cubicBezTo>
                  <a:pt x="2686072" y="29644"/>
                  <a:pt x="2378613" y="14642"/>
                  <a:pt x="2136334" y="19507"/>
                </a:cubicBezTo>
                <a:cubicBezTo>
                  <a:pt x="1925116" y="17978"/>
                  <a:pt x="1661383" y="29378"/>
                  <a:pt x="1492695" y="19507"/>
                </a:cubicBezTo>
                <a:cubicBezTo>
                  <a:pt x="1334498" y="27876"/>
                  <a:pt x="1020212" y="8263"/>
                  <a:pt x="890139" y="19507"/>
                </a:cubicBezTo>
                <a:cubicBezTo>
                  <a:pt x="755323" y="27079"/>
                  <a:pt x="423338" y="21706"/>
                  <a:pt x="0" y="19507"/>
                </a:cubicBezTo>
                <a:cubicBezTo>
                  <a:pt x="176" y="15160"/>
                  <a:pt x="630" y="5283"/>
                  <a:pt x="0" y="0"/>
                </a:cubicBezTo>
                <a:close/>
              </a:path>
              <a:path w="4108334" h="19507" stroke="0" extrusionOk="0">
                <a:moveTo>
                  <a:pt x="0" y="0"/>
                </a:moveTo>
                <a:cubicBezTo>
                  <a:pt x="218584" y="-14964"/>
                  <a:pt x="468767" y="18864"/>
                  <a:pt x="684722" y="0"/>
                </a:cubicBezTo>
                <a:cubicBezTo>
                  <a:pt x="881431" y="11405"/>
                  <a:pt x="1082073" y="-9199"/>
                  <a:pt x="1410528" y="0"/>
                </a:cubicBezTo>
                <a:cubicBezTo>
                  <a:pt x="1735571" y="-9292"/>
                  <a:pt x="1795692" y="-31381"/>
                  <a:pt x="2054167" y="0"/>
                </a:cubicBezTo>
                <a:cubicBezTo>
                  <a:pt x="2296814" y="51219"/>
                  <a:pt x="2557352" y="51540"/>
                  <a:pt x="2821056" y="0"/>
                </a:cubicBezTo>
                <a:cubicBezTo>
                  <a:pt x="3102889" y="-22530"/>
                  <a:pt x="3293630" y="10"/>
                  <a:pt x="3505778" y="0"/>
                </a:cubicBezTo>
                <a:cubicBezTo>
                  <a:pt x="3735540" y="14823"/>
                  <a:pt x="3968198" y="-42713"/>
                  <a:pt x="4108334" y="0"/>
                </a:cubicBezTo>
                <a:cubicBezTo>
                  <a:pt x="4108793" y="8138"/>
                  <a:pt x="4107552" y="11120"/>
                  <a:pt x="4108334" y="19507"/>
                </a:cubicBezTo>
                <a:cubicBezTo>
                  <a:pt x="3983026" y="47737"/>
                  <a:pt x="3642976" y="33090"/>
                  <a:pt x="3423612" y="19507"/>
                </a:cubicBezTo>
                <a:cubicBezTo>
                  <a:pt x="3214794" y="52355"/>
                  <a:pt x="3017644" y="57566"/>
                  <a:pt x="2656723" y="19507"/>
                </a:cubicBezTo>
                <a:cubicBezTo>
                  <a:pt x="2301343" y="16447"/>
                  <a:pt x="2159266" y="62908"/>
                  <a:pt x="1930917" y="19507"/>
                </a:cubicBezTo>
                <a:cubicBezTo>
                  <a:pt x="1720878" y="-15779"/>
                  <a:pt x="1551948" y="28455"/>
                  <a:pt x="1328361" y="19507"/>
                </a:cubicBezTo>
                <a:cubicBezTo>
                  <a:pt x="1098262" y="6117"/>
                  <a:pt x="1003973" y="45058"/>
                  <a:pt x="766889" y="19507"/>
                </a:cubicBezTo>
                <a:cubicBezTo>
                  <a:pt x="524523" y="-43591"/>
                  <a:pt x="332446" y="52145"/>
                  <a:pt x="0" y="19507"/>
                </a:cubicBezTo>
                <a:cubicBezTo>
                  <a:pt x="-1653" y="14823"/>
                  <a:pt x="-2722" y="7701"/>
                  <a:pt x="0" y="0"/>
                </a:cubicBezTo>
                <a:close/>
              </a:path>
              <a:path w="4108334" h="19507" fill="none" stroke="0" extrusionOk="0">
                <a:moveTo>
                  <a:pt x="0" y="0"/>
                </a:moveTo>
                <a:cubicBezTo>
                  <a:pt x="208395" y="-18481"/>
                  <a:pt x="600104" y="-43922"/>
                  <a:pt x="766889" y="0"/>
                </a:cubicBezTo>
                <a:cubicBezTo>
                  <a:pt x="930413" y="33792"/>
                  <a:pt x="1177442" y="-65846"/>
                  <a:pt x="1533778" y="0"/>
                </a:cubicBezTo>
                <a:cubicBezTo>
                  <a:pt x="1917307" y="39498"/>
                  <a:pt x="1891415" y="-11152"/>
                  <a:pt x="2095250" y="0"/>
                </a:cubicBezTo>
                <a:cubicBezTo>
                  <a:pt x="2320780" y="-35974"/>
                  <a:pt x="2497423" y="12438"/>
                  <a:pt x="2779973" y="0"/>
                </a:cubicBezTo>
                <a:cubicBezTo>
                  <a:pt x="2999338" y="14671"/>
                  <a:pt x="3123726" y="16998"/>
                  <a:pt x="3382528" y="0"/>
                </a:cubicBezTo>
                <a:cubicBezTo>
                  <a:pt x="3619529" y="7584"/>
                  <a:pt x="3782491" y="-19929"/>
                  <a:pt x="4108334" y="0"/>
                </a:cubicBezTo>
                <a:cubicBezTo>
                  <a:pt x="4108165" y="5790"/>
                  <a:pt x="4108569" y="15654"/>
                  <a:pt x="4108334" y="19507"/>
                </a:cubicBezTo>
                <a:cubicBezTo>
                  <a:pt x="3843689" y="21956"/>
                  <a:pt x="3551520" y="8789"/>
                  <a:pt x="3423612" y="19507"/>
                </a:cubicBezTo>
                <a:cubicBezTo>
                  <a:pt x="3281490" y="-5943"/>
                  <a:pt x="2974162" y="4774"/>
                  <a:pt x="2821056" y="19507"/>
                </a:cubicBezTo>
                <a:cubicBezTo>
                  <a:pt x="2686005" y="39278"/>
                  <a:pt x="2314791" y="33827"/>
                  <a:pt x="2136334" y="19507"/>
                </a:cubicBezTo>
                <a:cubicBezTo>
                  <a:pt x="1933198" y="-2114"/>
                  <a:pt x="1634684" y="18437"/>
                  <a:pt x="1492695" y="19507"/>
                </a:cubicBezTo>
                <a:cubicBezTo>
                  <a:pt x="1327227" y="-9455"/>
                  <a:pt x="1032469" y="19857"/>
                  <a:pt x="890139" y="19507"/>
                </a:cubicBezTo>
                <a:cubicBezTo>
                  <a:pt x="746799" y="39979"/>
                  <a:pt x="408897" y="31867"/>
                  <a:pt x="0" y="19507"/>
                </a:cubicBezTo>
                <a:cubicBezTo>
                  <a:pt x="86" y="14135"/>
                  <a:pt x="-826" y="68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custGeom>
                    <a:avLst/>
                    <a:gdLst>
                      <a:gd name="connsiteX0" fmla="*/ 0 w 4108334"/>
                      <a:gd name="connsiteY0" fmla="*/ 0 h 19507"/>
                      <a:gd name="connsiteX1" fmla="*/ 766889 w 4108334"/>
                      <a:gd name="connsiteY1" fmla="*/ 0 h 19507"/>
                      <a:gd name="connsiteX2" fmla="*/ 1533778 w 4108334"/>
                      <a:gd name="connsiteY2" fmla="*/ 0 h 19507"/>
                      <a:gd name="connsiteX3" fmla="*/ 2095250 w 4108334"/>
                      <a:gd name="connsiteY3" fmla="*/ 0 h 19507"/>
                      <a:gd name="connsiteX4" fmla="*/ 2779973 w 4108334"/>
                      <a:gd name="connsiteY4" fmla="*/ 0 h 19507"/>
                      <a:gd name="connsiteX5" fmla="*/ 3382528 w 4108334"/>
                      <a:gd name="connsiteY5" fmla="*/ 0 h 19507"/>
                      <a:gd name="connsiteX6" fmla="*/ 4108334 w 4108334"/>
                      <a:gd name="connsiteY6" fmla="*/ 0 h 19507"/>
                      <a:gd name="connsiteX7" fmla="*/ 4108334 w 4108334"/>
                      <a:gd name="connsiteY7" fmla="*/ 19507 h 19507"/>
                      <a:gd name="connsiteX8" fmla="*/ 3423612 w 4108334"/>
                      <a:gd name="connsiteY8" fmla="*/ 19507 h 19507"/>
                      <a:gd name="connsiteX9" fmla="*/ 2821056 w 4108334"/>
                      <a:gd name="connsiteY9" fmla="*/ 19507 h 19507"/>
                      <a:gd name="connsiteX10" fmla="*/ 2136334 w 4108334"/>
                      <a:gd name="connsiteY10" fmla="*/ 19507 h 19507"/>
                      <a:gd name="connsiteX11" fmla="*/ 1492695 w 4108334"/>
                      <a:gd name="connsiteY11" fmla="*/ 19507 h 19507"/>
                      <a:gd name="connsiteX12" fmla="*/ 890139 w 4108334"/>
                      <a:gd name="connsiteY12" fmla="*/ 19507 h 19507"/>
                      <a:gd name="connsiteX13" fmla="*/ 0 w 4108334"/>
                      <a:gd name="connsiteY13" fmla="*/ 19507 h 19507"/>
                      <a:gd name="connsiteX14" fmla="*/ 0 w 4108334"/>
                      <a:gd name="connsiteY14" fmla="*/ 0 h 19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08334" h="19507" fill="none" extrusionOk="0">
                        <a:moveTo>
                          <a:pt x="0" y="0"/>
                        </a:moveTo>
                        <a:cubicBezTo>
                          <a:pt x="190533" y="-11625"/>
                          <a:pt x="602109" y="-26716"/>
                          <a:pt x="766889" y="0"/>
                        </a:cubicBezTo>
                        <a:cubicBezTo>
                          <a:pt x="931669" y="26716"/>
                          <a:pt x="1154731" y="-35256"/>
                          <a:pt x="1533778" y="0"/>
                        </a:cubicBezTo>
                        <a:cubicBezTo>
                          <a:pt x="1912825" y="35256"/>
                          <a:pt x="1892539" y="-11704"/>
                          <a:pt x="2095250" y="0"/>
                        </a:cubicBezTo>
                        <a:cubicBezTo>
                          <a:pt x="2297961" y="11704"/>
                          <a:pt x="2547591" y="-8841"/>
                          <a:pt x="2779973" y="0"/>
                        </a:cubicBezTo>
                        <a:cubicBezTo>
                          <a:pt x="3012355" y="8841"/>
                          <a:pt x="3150990" y="442"/>
                          <a:pt x="3382528" y="0"/>
                        </a:cubicBezTo>
                        <a:cubicBezTo>
                          <a:pt x="3614066" y="-442"/>
                          <a:pt x="3774123" y="-7105"/>
                          <a:pt x="4108334" y="0"/>
                        </a:cubicBezTo>
                        <a:cubicBezTo>
                          <a:pt x="4108063" y="4818"/>
                          <a:pt x="4109023" y="15314"/>
                          <a:pt x="4108334" y="19507"/>
                        </a:cubicBezTo>
                        <a:cubicBezTo>
                          <a:pt x="3849881" y="24130"/>
                          <a:pt x="3569862" y="25767"/>
                          <a:pt x="3423612" y="19507"/>
                        </a:cubicBezTo>
                        <a:cubicBezTo>
                          <a:pt x="3277362" y="13247"/>
                          <a:pt x="2971577" y="1074"/>
                          <a:pt x="2821056" y="19507"/>
                        </a:cubicBezTo>
                        <a:cubicBezTo>
                          <a:pt x="2670535" y="37940"/>
                          <a:pt x="2348962" y="26650"/>
                          <a:pt x="2136334" y="19507"/>
                        </a:cubicBezTo>
                        <a:cubicBezTo>
                          <a:pt x="1923706" y="12364"/>
                          <a:pt x="1642796" y="21613"/>
                          <a:pt x="1492695" y="19507"/>
                        </a:cubicBezTo>
                        <a:cubicBezTo>
                          <a:pt x="1342594" y="17401"/>
                          <a:pt x="1027030" y="26183"/>
                          <a:pt x="890139" y="19507"/>
                        </a:cubicBezTo>
                        <a:cubicBezTo>
                          <a:pt x="753248" y="12831"/>
                          <a:pt x="402968" y="41238"/>
                          <a:pt x="0" y="19507"/>
                        </a:cubicBezTo>
                        <a:cubicBezTo>
                          <a:pt x="-25" y="14937"/>
                          <a:pt x="514" y="6368"/>
                          <a:pt x="0" y="0"/>
                        </a:cubicBezTo>
                        <a:close/>
                      </a:path>
                      <a:path w="4108334" h="19507" stroke="0" extrusionOk="0">
                        <a:moveTo>
                          <a:pt x="0" y="0"/>
                        </a:moveTo>
                        <a:cubicBezTo>
                          <a:pt x="236177" y="-10478"/>
                          <a:pt x="477723" y="-17949"/>
                          <a:pt x="684722" y="0"/>
                        </a:cubicBezTo>
                        <a:cubicBezTo>
                          <a:pt x="891721" y="17949"/>
                          <a:pt x="1077721" y="15888"/>
                          <a:pt x="1410528" y="0"/>
                        </a:cubicBezTo>
                        <a:cubicBezTo>
                          <a:pt x="1743335" y="-15888"/>
                          <a:pt x="1797297" y="-31814"/>
                          <a:pt x="2054167" y="0"/>
                        </a:cubicBezTo>
                        <a:cubicBezTo>
                          <a:pt x="2311037" y="31814"/>
                          <a:pt x="2521360" y="38314"/>
                          <a:pt x="2821056" y="0"/>
                        </a:cubicBezTo>
                        <a:cubicBezTo>
                          <a:pt x="3120752" y="-38314"/>
                          <a:pt x="3307446" y="-31934"/>
                          <a:pt x="3505778" y="0"/>
                        </a:cubicBezTo>
                        <a:cubicBezTo>
                          <a:pt x="3704110" y="31934"/>
                          <a:pt x="3944244" y="-19870"/>
                          <a:pt x="4108334" y="0"/>
                        </a:cubicBezTo>
                        <a:cubicBezTo>
                          <a:pt x="4108963" y="7055"/>
                          <a:pt x="4107915" y="11322"/>
                          <a:pt x="4108334" y="19507"/>
                        </a:cubicBezTo>
                        <a:cubicBezTo>
                          <a:pt x="3953522" y="49074"/>
                          <a:pt x="3660686" y="20119"/>
                          <a:pt x="3423612" y="19507"/>
                        </a:cubicBezTo>
                        <a:cubicBezTo>
                          <a:pt x="3186538" y="18895"/>
                          <a:pt x="3007656" y="42552"/>
                          <a:pt x="2656723" y="19507"/>
                        </a:cubicBezTo>
                        <a:cubicBezTo>
                          <a:pt x="2305790" y="-3538"/>
                          <a:pt x="2162963" y="54275"/>
                          <a:pt x="1930917" y="19507"/>
                        </a:cubicBezTo>
                        <a:cubicBezTo>
                          <a:pt x="1698871" y="-15261"/>
                          <a:pt x="1556805" y="28936"/>
                          <a:pt x="1328361" y="19507"/>
                        </a:cubicBezTo>
                        <a:cubicBezTo>
                          <a:pt x="1099917" y="10078"/>
                          <a:pt x="1010432" y="42375"/>
                          <a:pt x="766889" y="19507"/>
                        </a:cubicBezTo>
                        <a:cubicBezTo>
                          <a:pt x="523346" y="-3361"/>
                          <a:pt x="347458" y="35607"/>
                          <a:pt x="0" y="19507"/>
                        </a:cubicBezTo>
                        <a:cubicBezTo>
                          <a:pt x="-72" y="14754"/>
                          <a:pt x="-926" y="75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oman sitting on the rooftop">
            <a:extLst>
              <a:ext uri="{FF2B5EF4-FFF2-40B4-BE49-F238E27FC236}">
                <a16:creationId xmlns:a16="http://schemas.microsoft.com/office/drawing/2014/main" id="{90ABC4D5-EB81-C9B8-C451-3B63901204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r="4" b="4"/>
          <a:stretch/>
        </p:blipFill>
        <p:spPr>
          <a:xfrm>
            <a:off x="4" y="4616896"/>
            <a:ext cx="4173816" cy="2698304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</p:spPr>
      </p:pic>
      <p:pic>
        <p:nvPicPr>
          <p:cNvPr id="11" name="Picture 10" descr="lighting candles with the family">
            <a:extLst>
              <a:ext uri="{FF2B5EF4-FFF2-40B4-BE49-F238E27FC236}">
                <a16:creationId xmlns:a16="http://schemas.microsoft.com/office/drawing/2014/main" id="{5D35F217-9500-CB69-D042-5D1CA4C011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r="19157"/>
          <a:stretch/>
        </p:blipFill>
        <p:spPr>
          <a:xfrm>
            <a:off x="4384984" y="4043913"/>
            <a:ext cx="3262742" cy="3271287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99E3A-4CBE-2513-0652-520F75818D34}"/>
              </a:ext>
            </a:extLst>
          </p:cNvPr>
          <p:cNvSpPr txBox="1"/>
          <p:nvPr/>
        </p:nvSpPr>
        <p:spPr>
          <a:xfrm>
            <a:off x="8046524" y="2884700"/>
            <a:ext cx="4475675" cy="41681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b="1" i="0" u="none" strike="noStrike" baseline="0" dirty="0"/>
              <a:t>YOUNG ADULT EDUCATION </a:t>
            </a:r>
            <a:r>
              <a:rPr lang="en-US" sz="2100" b="1" dirty="0"/>
              <a:t>&amp; </a:t>
            </a:r>
            <a:r>
              <a:rPr lang="en-US" sz="2100" b="1" i="0" u="none" strike="noStrike" baseline="0" dirty="0"/>
              <a:t>ADULT  ENTERPRISE BUILDING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b="1" i="0" u="none" strike="noStrike" baseline="0" dirty="0"/>
              <a:t>Focusing on youth enlightenment, authentic harmony, and inter-generational conversations – our goal is to end toxic behavior and violence against women….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i="0" u="none" strike="noStrike" baseline="0" dirty="0"/>
              <a:t>Grow vibrant social impact.</a:t>
            </a:r>
            <a:endParaRPr lang="en-US" sz="2600" b="0" i="0" u="none" strike="noStrike" baseline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b="0" i="0" u="none" strike="noStrike" baseline="0" dirty="0"/>
              <a:t>Prioritizing these areas aligns with the Rotary International slogan of "Creating Hope in the World" by addressing critical challenges and working towards positive change.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D4870-2129-6FC0-DF17-8FCD5E58A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8564" y="262344"/>
            <a:ext cx="1630370" cy="20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erson sitting in a chair with a crowd of people in the background&#10;&#10;Description automatically generated">
            <a:extLst>
              <a:ext uri="{FF2B5EF4-FFF2-40B4-BE49-F238E27FC236}">
                <a16:creationId xmlns:a16="http://schemas.microsoft.com/office/drawing/2014/main" id="{EE5C705E-44BC-AEEB-DBC9-CE668165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r="3" b="17831"/>
          <a:stretch/>
        </p:blipFill>
        <p:spPr>
          <a:xfrm>
            <a:off x="211988" y="183164"/>
            <a:ext cx="6191045" cy="3378588"/>
          </a:xfrm>
          <a:prstGeom prst="rect">
            <a:avLst/>
          </a:prstGeom>
        </p:spPr>
      </p:pic>
      <p:pic>
        <p:nvPicPr>
          <p:cNvPr id="5" name="Picture 4" descr="A person shaking hands with another person&#10;&#10;Description automatically generated">
            <a:extLst>
              <a:ext uri="{FF2B5EF4-FFF2-40B4-BE49-F238E27FC236}">
                <a16:creationId xmlns:a16="http://schemas.microsoft.com/office/drawing/2014/main" id="{CB36F6E1-2B0B-E46D-8673-F8A84D5AC3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1" b="47067"/>
          <a:stretch/>
        </p:blipFill>
        <p:spPr>
          <a:xfrm>
            <a:off x="6608397" y="183164"/>
            <a:ext cx="6184409" cy="3378588"/>
          </a:xfrm>
          <a:prstGeom prst="rect">
            <a:avLst/>
          </a:prstGeom>
        </p:spPr>
      </p:pic>
      <p:pic>
        <p:nvPicPr>
          <p:cNvPr id="3" name="Picture 2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6589298D-9350-52C5-5218-ED394855CD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7" r="3" b="2"/>
          <a:stretch/>
        </p:blipFill>
        <p:spPr>
          <a:xfrm>
            <a:off x="211988" y="3744915"/>
            <a:ext cx="6191045" cy="2975944"/>
          </a:xfrm>
          <a:prstGeom prst="rect">
            <a:avLst/>
          </a:prstGeom>
        </p:spPr>
      </p:pic>
      <p:pic>
        <p:nvPicPr>
          <p:cNvPr id="7" name="Picture 6" descr="A group of people sitting in chairs in a large room&#10;&#10;Description automatically generated">
            <a:extLst>
              <a:ext uri="{FF2B5EF4-FFF2-40B4-BE49-F238E27FC236}">
                <a16:creationId xmlns:a16="http://schemas.microsoft.com/office/drawing/2014/main" id="{98306F19-11EC-884A-87A0-56A91D775D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0"/>
          <a:stretch/>
        </p:blipFill>
        <p:spPr>
          <a:xfrm>
            <a:off x="6608396" y="3744915"/>
            <a:ext cx="6184409" cy="29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6FCCA-BABE-C375-8C42-0BEA29BB72C1}"/>
              </a:ext>
            </a:extLst>
          </p:cNvPr>
          <p:cNvSpPr txBox="1"/>
          <p:nvPr/>
        </p:nvSpPr>
        <p:spPr>
          <a:xfrm>
            <a:off x="6818755" y="535094"/>
            <a:ext cx="4730368" cy="1830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FOCUS ON PEACE PROJECTS &amp; AUTHENTIC HARMONY IN LEADERSHIP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65238" cy="7315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acked stones in raked sand">
            <a:extLst>
              <a:ext uri="{FF2B5EF4-FFF2-40B4-BE49-F238E27FC236}">
                <a16:creationId xmlns:a16="http://schemas.microsoft.com/office/drawing/2014/main" id="{E4E97054-A343-D4DA-3C9C-B70BEE0C17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" r="-2" b="4532"/>
          <a:stretch/>
        </p:blipFill>
        <p:spPr>
          <a:xfrm>
            <a:off x="297752" y="319475"/>
            <a:ext cx="5569733" cy="3211090"/>
          </a:xfrm>
          <a:prstGeom prst="rect">
            <a:avLst/>
          </a:prstGeom>
        </p:spPr>
      </p:pic>
      <p:pic>
        <p:nvPicPr>
          <p:cNvPr id="5" name="Picture 4" descr="Holding hands">
            <a:extLst>
              <a:ext uri="{FF2B5EF4-FFF2-40B4-BE49-F238E27FC236}">
                <a16:creationId xmlns:a16="http://schemas.microsoft.com/office/drawing/2014/main" id="{55D66BA4-42CA-E93E-9DC2-21384433A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6" r="-2" b="1052"/>
          <a:stretch/>
        </p:blipFill>
        <p:spPr>
          <a:xfrm>
            <a:off x="297752" y="3784634"/>
            <a:ext cx="5569733" cy="3211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D3337-9DF2-71D8-E4D9-0929EB69E87F}"/>
              </a:ext>
            </a:extLst>
          </p:cNvPr>
          <p:cNvSpPr txBox="1"/>
          <p:nvPr/>
        </p:nvSpPr>
        <p:spPr>
          <a:xfrm>
            <a:off x="6818755" y="2070062"/>
            <a:ext cx="5242063" cy="4798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tx1">
                    <a:alpha val="80000"/>
                  </a:schemeClr>
                </a:solidFill>
              </a:rPr>
              <a:t>Promoting peace projects will create hope by working towards ending violence and conflict, providing hope for a more harmonious and stable world.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E.G,</a:t>
            </a:r>
            <a:r>
              <a:rPr lang="en-US" sz="2400" b="0" i="0" u="none" strike="noStrike" baseline="0" dirty="0">
                <a:solidFill>
                  <a:schemeClr val="tx1">
                    <a:alpha val="80000"/>
                  </a:schemeClr>
                </a:solidFill>
              </a:rPr>
              <a:t> continuing support for Ukraine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and projects that bring peace to our global communities.</a:t>
            </a:r>
            <a:r>
              <a:rPr lang="en-US" sz="2400" b="0" i="0" u="none" strike="noStrike" baseline="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baseline="0" dirty="0">
                <a:solidFill>
                  <a:schemeClr val="tx1">
                    <a:alpha val="80000"/>
                  </a:schemeClr>
                </a:solidFill>
              </a:rPr>
              <a:t>Stopping Violence against Women …</a:t>
            </a:r>
            <a:endParaRPr lang="en-US" sz="2400" b="0" i="0" u="none" strike="noStrike" baseline="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tx1">
                    <a:alpha val="80000"/>
                  </a:schemeClr>
                </a:solidFill>
              </a:rPr>
              <a:t>Collaborating with The Red Card Campaign to stop violence against women and girls will create hope by advocating for a safer and more equitable society.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58572" y="3854819"/>
            <a:ext cx="0" cy="345464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DF8AE6E-38CD-4B2A-8E02-F099DD3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134" y="670978"/>
            <a:ext cx="1298364" cy="916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lant growing in a concrete crack">
            <a:extLst>
              <a:ext uri="{FF2B5EF4-FFF2-40B4-BE49-F238E27FC236}">
                <a16:creationId xmlns:a16="http://schemas.microsoft.com/office/drawing/2014/main" id="{05D15706-A8D0-FAEC-1D70-288E37E66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10" r="41045" b="1"/>
          <a:stretch/>
        </p:blipFill>
        <p:spPr>
          <a:xfrm>
            <a:off x="1118564" y="792308"/>
            <a:ext cx="369109" cy="674178"/>
          </a:xfrm>
          <a:prstGeom prst="rect">
            <a:avLst/>
          </a:prstGeom>
        </p:spPr>
      </p:pic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846" y="677907"/>
            <a:ext cx="725768" cy="90639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32D174-F8A9-4FF0-8888-1B4F5E184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7008" y="662953"/>
            <a:ext cx="4301337" cy="2350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9201C5-687E-46FB-BA72-23BA40BFE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14" y="3037962"/>
            <a:ext cx="2495013" cy="36438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39141A8-FDFD-4ABE-A499-72C9669F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88419" y="1058009"/>
            <a:ext cx="1463040" cy="2513895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439E11-755A-4258-859D-56A6B6AFC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930" y="1584886"/>
            <a:ext cx="2123667" cy="1463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an looking at wooden figure">
            <a:extLst>
              <a:ext uri="{FF2B5EF4-FFF2-40B4-BE49-F238E27FC236}">
                <a16:creationId xmlns:a16="http://schemas.microsoft.com/office/drawing/2014/main" id="{04DC1040-F2C3-96C2-47ED-C907377A1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73" y="1695961"/>
            <a:ext cx="1857613" cy="1239957"/>
          </a:xfrm>
          <a:prstGeom prst="rect">
            <a:avLst/>
          </a:prstGeom>
        </p:spPr>
      </p:pic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E916EF49-F958-4F28-A999-F8FA8D09A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283" y="2600069"/>
            <a:ext cx="347306" cy="433744"/>
          </a:xfrm>
          <a:prstGeom prst="rtTriangle">
            <a:avLst/>
          </a:prstGeom>
          <a:solidFill>
            <a:srgbClr val="945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223C1-12B1-37AC-9CD8-6E887E226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50" y="3478458"/>
            <a:ext cx="2167697" cy="2740588"/>
          </a:xfrm>
          <a:prstGeom prst="rect">
            <a:avLst/>
          </a:prstGeom>
        </p:spPr>
      </p:pic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56175" y="3459259"/>
            <a:ext cx="2006502" cy="1165077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84BD56-679D-4E0C-9C9B-D694ABF0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4071" y="3032873"/>
            <a:ext cx="3706368" cy="20092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2335FEDF-EF88-4E68-9CF7-5A72EF32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130" y="1587436"/>
            <a:ext cx="1165078" cy="145503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Person writing on whiteboard">
            <a:extLst>
              <a:ext uri="{FF2B5EF4-FFF2-40B4-BE49-F238E27FC236}">
                <a16:creationId xmlns:a16="http://schemas.microsoft.com/office/drawing/2014/main" id="{0B319B53-D984-F054-CAF3-B3741334D0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36" y="851463"/>
            <a:ext cx="2998993" cy="2001828"/>
          </a:xfrm>
          <a:prstGeom prst="rect">
            <a:avLst/>
          </a:prstGeom>
        </p:spPr>
      </p:pic>
      <p:pic>
        <p:nvPicPr>
          <p:cNvPr id="15" name="Picture 14" descr="Two people working on STEM project">
            <a:extLst>
              <a:ext uri="{FF2B5EF4-FFF2-40B4-BE49-F238E27FC236}">
                <a16:creationId xmlns:a16="http://schemas.microsoft.com/office/drawing/2014/main" id="{3E2397DC-2A0D-1A22-9540-1B9AC3AACE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99" y="3178117"/>
            <a:ext cx="2574912" cy="1718754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68492" y="5277276"/>
            <a:ext cx="1595218" cy="1191547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2082E-C297-CA66-0E97-AC75D6B85546}"/>
              </a:ext>
            </a:extLst>
          </p:cNvPr>
          <p:cNvSpPr txBox="1"/>
          <p:nvPr/>
        </p:nvSpPr>
        <p:spPr>
          <a:xfrm>
            <a:off x="8371332" y="3264079"/>
            <a:ext cx="4379467" cy="326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400" b="1" i="0" u="none" strike="noStrike" baseline="0" dirty="0"/>
              <a:t>We want to get to know you as club members - your talents and passion projects: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400" b="0" i="0" u="none" strike="noStrike" baseline="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b="0" i="0" u="none" strike="noStrike" baseline="0" dirty="0"/>
              <a:t>By fostering a strong sense of community and camaraderie, we will create hope by supporting one another's talents and passions.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b="0" i="0" u="none" strike="noStrike" baseline="0" dirty="0"/>
              <a:t>Encouraging members to share their projects to inspire hope as we collectively work towards making a difference.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7309A-8FB8-8101-C1DB-3D083524FEF9}"/>
              </a:ext>
            </a:extLst>
          </p:cNvPr>
          <p:cNvSpPr txBox="1"/>
          <p:nvPr/>
        </p:nvSpPr>
        <p:spPr>
          <a:xfrm>
            <a:off x="2185523" y="416508"/>
            <a:ext cx="5359310" cy="137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0" u="none" strike="noStrike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PASSION PROJECTS 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529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event&#10;&#10;Description automatically generated">
            <a:extLst>
              <a:ext uri="{FF2B5EF4-FFF2-40B4-BE49-F238E27FC236}">
                <a16:creationId xmlns:a16="http://schemas.microsoft.com/office/drawing/2014/main" id="{B25BFD5F-78DC-B419-3B26-5869673F5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86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312</Words>
  <Application>Microsoft Office PowerPoint</Application>
  <PresentationFormat>Custom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Lucida Calligraphy</vt:lpstr>
      <vt:lpstr>Bebas Neue Bold</vt:lpstr>
      <vt:lpstr>Canva Sans</vt:lpstr>
      <vt:lpstr>Calibri</vt:lpstr>
      <vt:lpstr>Wingdings</vt:lpstr>
      <vt:lpstr>Arial</vt:lpstr>
      <vt:lpstr>Abadi</vt:lpstr>
      <vt:lpstr>Open Sauce Light</vt:lpstr>
      <vt:lpstr>Open Sauce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Purple Simple Gradient Presentation</dc:title>
  <dc:creator>Pauline Crawford</dc:creator>
  <cp:lastModifiedBy>Pauline Crawford</cp:lastModifiedBy>
  <cp:revision>11</cp:revision>
  <dcterms:created xsi:type="dcterms:W3CDTF">2006-08-16T00:00:00Z</dcterms:created>
  <dcterms:modified xsi:type="dcterms:W3CDTF">2023-10-24T04:27:14Z</dcterms:modified>
  <dc:identifier>DAFenJdjUfs</dc:identifier>
</cp:coreProperties>
</file>