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89" r:id="rId3"/>
    <p:sldId id="290" r:id="rId4"/>
    <p:sldId id="257" r:id="rId5"/>
    <p:sldId id="259" r:id="rId6"/>
    <p:sldId id="258" r:id="rId7"/>
    <p:sldId id="263" r:id="rId8"/>
    <p:sldId id="265" r:id="rId9"/>
    <p:sldId id="274" r:id="rId10"/>
    <p:sldId id="260" r:id="rId11"/>
    <p:sldId id="276" r:id="rId12"/>
    <p:sldId id="280" r:id="rId13"/>
    <p:sldId id="277" r:id="rId14"/>
    <p:sldId id="281" r:id="rId15"/>
    <p:sldId id="278" r:id="rId16"/>
    <p:sldId id="279" r:id="rId17"/>
    <p:sldId id="285" r:id="rId18"/>
    <p:sldId id="292" r:id="rId19"/>
    <p:sldId id="282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6600"/>
    <a:srgbClr val="9900C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FB144-1693-4939-93FF-488C614E8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308F3-A2F1-4B5E-8A2D-7AB4751C5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06FC8-DF14-4CCF-BB16-234378C8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316F-AF74-48A5-96E6-8A72ED767EA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2D7CF-BFED-427D-8BED-1312999B0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0D453-4114-4787-9467-37059397D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649D-A616-404E-8BE9-31DEA20F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3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5C8D-31B8-4FEE-9E82-9737DF49F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DDDBA-2D73-4BC4-9AF5-D897F0FEA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D2A3C-B49A-47CF-AEEC-EF052AAD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316F-AF74-48A5-96E6-8A72ED767EA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76B4B-12ED-4DA6-9C03-A15E06716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6F102-C0A3-4611-8637-29CE8C1C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649D-A616-404E-8BE9-31DEA20F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4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6D14E-A752-47C8-82AE-DCC246B21D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92F08-E50B-4451-A47D-230E00BF0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DD9F0-9C61-47E9-BE40-B84842385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316F-AF74-48A5-96E6-8A72ED767EA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4AA6B-46ED-4982-938D-B8970179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350C7-330F-41FC-8A39-283BACA4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649D-A616-404E-8BE9-31DEA20F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4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8EF09-11AF-4362-B5AC-19AB2421C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99584-26D7-4231-9A79-69A085002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F59CE-1FDA-4C45-8270-483F6D20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316F-AF74-48A5-96E6-8A72ED767EA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9AA7E-EEB0-4194-A3B7-7E34455B1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14B8-FBD4-484B-B993-FFE1EC8B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649D-A616-404E-8BE9-31DEA20F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D02E-CCC0-498A-A715-BA7D83DA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54CCC-5166-414C-A79A-1B7C693A0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E2EF5-577E-4911-8E06-289EAF46A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316F-AF74-48A5-96E6-8A72ED767EA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1BBF4-F7F1-4316-956E-63E1D8C72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2897C-3C7B-4037-9AF6-760E1061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649D-A616-404E-8BE9-31DEA20F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3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1BE39-29E0-4DE4-85C4-AA6B13FA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D31E4-BF95-4027-8857-F8A8F885F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57D55-8191-47A8-BC1F-BDB6E648D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DD76A-9DAB-47B3-A2C9-8AA9C8FA1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316F-AF74-48A5-96E6-8A72ED767EA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1779D-4F11-45E5-98E8-2E2F3EFFE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D1059-150F-43F1-8D3C-DE04D778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649D-A616-404E-8BE9-31DEA20F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7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52DC0-C60C-4BCD-9C18-9173FD7E2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A1648-262E-4CEF-A3DB-800B7197B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32F71-13FE-4578-9582-C076DFB85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EB8314-754C-4CC1-8896-F51F4ACCD2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4AF924-F286-4CE9-AFA8-C861F651FB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FC3E34-6A71-41E4-AC37-A604181F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316F-AF74-48A5-96E6-8A72ED767EA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97EB18-4A2F-4767-9F42-BBF1F959A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D47923-74C4-4E5D-A870-35978D54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649D-A616-404E-8BE9-31DEA20F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D6797-73ED-4DD7-8986-FC60EBC62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9F5358-6D28-436F-9B1A-5F67A360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316F-AF74-48A5-96E6-8A72ED767EA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B3126-8AEF-4628-9DDF-643618A08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D1C64-D679-4B62-9A36-0886C610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649D-A616-404E-8BE9-31DEA20F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3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E9A844-BD6C-44CF-AD21-1B9342339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316F-AF74-48A5-96E6-8A72ED767EA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5D805E-7E2D-4663-B27E-418D9F935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BE434-8759-494E-9D87-674D9ECA7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649D-A616-404E-8BE9-31DEA20F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2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26FC-AFA6-410D-9725-9186CE643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0FC2F-E9A7-49C8-BA83-4DD285490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7E0CA-6AA4-4CF8-980F-1304425BC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6674C-24AC-447B-BD1E-11A6B65F2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316F-AF74-48A5-96E6-8A72ED767EA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38299-1968-44AD-9805-740546078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F73F5-7A6D-4746-AF6E-AF2271A61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649D-A616-404E-8BE9-31DEA20F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4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41590-65E3-42BC-B8EA-A60C027DD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460EF5-98E9-4787-BDF1-84AE50056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82BB3-12B2-45E3-B09C-7AD0319B8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111B9-B124-4A09-89E8-26E8997FC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316F-AF74-48A5-96E6-8A72ED767EA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5D089-74CB-4438-ADAA-D2B8227A2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04B7E-517D-49DC-9DAC-CA8CF4A6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649D-A616-404E-8BE9-31DEA20F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0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9FA99D-480F-464F-88E7-5F27C1DC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0263F-4EFB-454F-B814-1954087B1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1ABA8-4689-415A-893D-F12C367787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7316F-AF74-48A5-96E6-8A72ED767EA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92D1F-11C1-483B-9F48-026632E19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46553-4F67-4316-8D76-F25D8AA22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7649D-A616-404E-8BE9-31DEA20F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5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54FFC-9995-4B41-BFE6-965E44822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2890"/>
            <a:ext cx="10515600" cy="1209368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990099"/>
                </a:solidFill>
              </a:rPr>
              <a:t>S T R O N G   C L U B 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A821-47ED-42A9-921B-F84C59B23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52" y="3913238"/>
            <a:ext cx="10911348" cy="186812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6"/>
                </a:solidFill>
              </a:rPr>
              <a:t>Bob Gross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6"/>
                </a:solidFill>
              </a:rPr>
              <a:t>District Governor Elect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6"/>
                </a:solidFill>
              </a:rPr>
              <a:t>(DG 2022-23</a:t>
            </a:r>
            <a:r>
              <a:rPr lang="en-US" dirty="0">
                <a:solidFill>
                  <a:schemeClr val="accent6"/>
                </a:solidFill>
                <a:highlight>
                  <a:srgbClr val="800080"/>
                </a:highligh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8565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5EC0-A065-4F4A-B9DF-211740F9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GROW ROTARY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548AA-8087-4890-9E4E-27A5675FC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Membership</a:t>
            </a:r>
          </a:p>
          <a:p>
            <a:pPr lvl="1">
              <a:spcBef>
                <a:spcPts val="1200"/>
              </a:spcBef>
            </a:pPr>
            <a:r>
              <a:rPr lang="en-US" sz="3000" dirty="0"/>
              <a:t>We are a membership organization that provides service</a:t>
            </a:r>
          </a:p>
          <a:p>
            <a:pPr lvl="1">
              <a:spcBef>
                <a:spcPts val="1200"/>
              </a:spcBef>
            </a:pPr>
            <a:r>
              <a:rPr lang="en-US" sz="3000" dirty="0"/>
              <a:t>More members allow us to provide more service</a:t>
            </a:r>
          </a:p>
          <a:p>
            <a:pPr lvl="1">
              <a:spcBef>
                <a:spcPts val="1200"/>
              </a:spcBef>
            </a:pPr>
            <a:r>
              <a:rPr lang="en-US" sz="3000" dirty="0"/>
              <a:t>Membership has been declining – need to reverse that trend </a:t>
            </a:r>
          </a:p>
          <a:p>
            <a:pPr lvl="1">
              <a:spcBef>
                <a:spcPts val="1200"/>
              </a:spcBef>
            </a:pPr>
            <a:endParaRPr lang="en-US" sz="3000" dirty="0"/>
          </a:p>
          <a:p>
            <a:pPr lvl="1">
              <a:spcBef>
                <a:spcPts val="1200"/>
              </a:spcBef>
            </a:pPr>
            <a:r>
              <a:rPr lang="en-US" sz="3000" dirty="0"/>
              <a:t>District has a STRONG Membership Program</a:t>
            </a:r>
          </a:p>
          <a:p>
            <a:pPr lvl="2">
              <a:spcBef>
                <a:spcPts val="1200"/>
              </a:spcBef>
            </a:pPr>
            <a:r>
              <a:rPr lang="en-US" sz="3000" dirty="0"/>
              <a:t>Sandy Olson &amp; Membership Team</a:t>
            </a:r>
          </a:p>
          <a:p>
            <a:pPr lvl="2">
              <a:spcBef>
                <a:spcPts val="1200"/>
              </a:spcBef>
            </a:pPr>
            <a:r>
              <a:rPr lang="en-US" sz="3000" dirty="0"/>
              <a:t>Recruitment &amp; Retention</a:t>
            </a:r>
          </a:p>
          <a:p>
            <a:pPr lvl="2"/>
            <a:endParaRPr lang="en-US" sz="3000" dirty="0"/>
          </a:p>
          <a:p>
            <a:pPr lvl="1"/>
            <a:r>
              <a:rPr lang="en-US" sz="3000" dirty="0">
                <a:solidFill>
                  <a:srgbClr val="C00000"/>
                </a:solidFill>
              </a:rPr>
              <a:t>Each club needs a strong membership chair </a:t>
            </a:r>
          </a:p>
          <a:p>
            <a:endParaRPr lang="en-US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1B78DCC-DA0B-4830-AD26-4511AE0EB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3" y="562754"/>
            <a:ext cx="950913" cy="930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0532D3-E63E-4F82-BC08-6FADB8119E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303" y="531032"/>
            <a:ext cx="72199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9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5EC0-A065-4F4A-B9DF-211740F9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GROW ROTARY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548AA-8087-4890-9E4E-27A5675FC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6"/>
            <a:ext cx="10515600" cy="4604560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Members</a:t>
            </a:r>
            <a:r>
              <a:rPr lang="en-US" sz="3200" dirty="0"/>
              <a:t> </a:t>
            </a:r>
          </a:p>
          <a:p>
            <a:pPr lvl="1"/>
            <a:r>
              <a:rPr lang="en-US" sz="2800" dirty="0"/>
              <a:t>Develop members</a:t>
            </a:r>
          </a:p>
          <a:p>
            <a:pPr lvl="2"/>
            <a:r>
              <a:rPr lang="en-US" sz="2400" dirty="0"/>
              <a:t>Mentors for new members</a:t>
            </a:r>
          </a:p>
          <a:p>
            <a:pPr lvl="2"/>
            <a:r>
              <a:rPr lang="en-US" sz="2400" dirty="0"/>
              <a:t>Involve members in projects – especially new members</a:t>
            </a:r>
          </a:p>
          <a:p>
            <a:pPr lvl="2"/>
            <a:r>
              <a:rPr lang="en-US" sz="2400" dirty="0"/>
              <a:t>Involve members in committees – especially new members</a:t>
            </a:r>
          </a:p>
          <a:p>
            <a:pPr lvl="2"/>
            <a:r>
              <a:rPr lang="en-US" sz="2400" dirty="0"/>
              <a:t>Attend District Conferences and Rotary International Conventions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/>
              <a:t>Promote Future Leaders</a:t>
            </a:r>
          </a:p>
          <a:p>
            <a:pPr lvl="2"/>
            <a:r>
              <a:rPr lang="en-US" sz="2400" dirty="0"/>
              <a:t>Club presidents</a:t>
            </a:r>
          </a:p>
          <a:p>
            <a:pPr lvl="2"/>
            <a:r>
              <a:rPr lang="en-US" sz="2400" dirty="0"/>
              <a:t>Committee chairs</a:t>
            </a:r>
          </a:p>
          <a:p>
            <a:pPr lvl="2"/>
            <a:r>
              <a:rPr lang="en-US" sz="2400" dirty="0"/>
              <a:t>District Governors and Assistant Governors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1B78DCC-DA0B-4830-AD26-4511AE0EB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3" y="562754"/>
            <a:ext cx="950913" cy="930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0532D3-E63E-4F82-BC08-6FADB8119E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303" y="531032"/>
            <a:ext cx="72199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3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5EC0-A065-4F4A-B9DF-211740F9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GROW ROTARY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548AA-8087-4890-9E4E-27A5675FC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Increase Our Impact</a:t>
            </a: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Eradicate Polio and leverage the legacy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our programs and offerings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 our ability to achieve and measure impact</a:t>
            </a: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The Rotary Foundation</a:t>
            </a: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 Polio Now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1B78DCC-DA0B-4830-AD26-4511AE0EB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3" y="562754"/>
            <a:ext cx="950913" cy="930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0532D3-E63E-4F82-BC08-6FADB8119E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303" y="531032"/>
            <a:ext cx="72199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92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5EC0-A065-4F4A-B9DF-211740F9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GROW ROTARY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548AA-8087-4890-9E4E-27A5675FC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Expand Our Reach</a:t>
            </a: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Grow and diversify our membership and participation 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new channels into Rotary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Rotary’s openness and appeal 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 awareness of our impact and brand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1B78DCC-DA0B-4830-AD26-4511AE0EB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3" y="562754"/>
            <a:ext cx="950913" cy="930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0532D3-E63E-4F82-BC08-6FADB8119E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303" y="531032"/>
            <a:ext cx="72199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79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5EC0-A065-4F4A-B9DF-211740F9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GROW ROTARY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548AA-8087-4890-9E4E-27A5675FC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Enhance Participant Engagement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District will support clubs</a:t>
            </a:r>
          </a:p>
          <a:p>
            <a:pPr marL="1257300" lvl="2" indent="-3429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Membership chain communication and Membership toolkit</a:t>
            </a:r>
          </a:p>
          <a:p>
            <a:pPr marL="1257300" lvl="2" indent="-3429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Foundation updates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District offers opportunities for development on District committees</a:t>
            </a: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a Succession Plan</a:t>
            </a:r>
          </a:p>
          <a:p>
            <a:pPr marL="1257300" lvl="2" indent="-3429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President Chain, Committees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1B78DCC-DA0B-4830-AD26-4511AE0EB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3" y="562754"/>
            <a:ext cx="950913" cy="930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0532D3-E63E-4F82-BC08-6FADB8119E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303" y="531032"/>
            <a:ext cx="72199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82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5EC0-A065-4F4A-B9DF-211740F9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GROW ROTARY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548AA-8087-4890-9E4E-27A5675FC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INCREASE OUR ABILITY TO ADAPT</a:t>
            </a: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 a culture of research, innovation, and willingness to take risks 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Streamline governance, and processes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Renew governance to foster more diverse perspectives in decision-making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1B78DCC-DA0B-4830-AD26-4511AE0EB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3" y="562754"/>
            <a:ext cx="950913" cy="930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0532D3-E63E-4F82-BC08-6FADB8119E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303" y="531032"/>
            <a:ext cx="72199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5EC0-A065-4F4A-B9DF-211740F9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solidFill>
                  <a:srgbClr val="990099"/>
                </a:solidFill>
              </a:rPr>
              <a:t>S E R V I C E</a:t>
            </a:r>
            <a:r>
              <a:rPr lang="en-US" b="1" dirty="0">
                <a:solidFill>
                  <a:srgbClr val="990099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548AA-8087-4890-9E4E-27A5675FC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5549"/>
            <a:ext cx="10515600" cy="3681413"/>
          </a:xfrm>
        </p:spPr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C00000"/>
                </a:solidFill>
                <a:effectLst/>
                <a:latin typeface="Lucida Calligraphy" panose="03010101010101010101" pitchFamily="66" charset="0"/>
                <a:ea typeface="Times New Roman" panose="02020603050405020304" pitchFamily="18" charset="0"/>
              </a:rPr>
              <a:t>What we do for ourselves dies with us.</a:t>
            </a:r>
            <a:endParaRPr lang="en-US" sz="4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C00000"/>
                </a:solidFill>
                <a:effectLst/>
                <a:latin typeface="Lucida Calligraphy" panose="03010101010101010101" pitchFamily="66" charset="0"/>
                <a:ea typeface="Times New Roman" panose="02020603050405020304" pitchFamily="18" charset="0"/>
              </a:rPr>
              <a:t> </a:t>
            </a:r>
            <a:endParaRPr lang="en-US" sz="4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C00000"/>
                </a:solidFill>
                <a:effectLst/>
                <a:latin typeface="Lucida Calligraphy" panose="03010101010101010101" pitchFamily="66" charset="0"/>
                <a:ea typeface="Times New Roman" panose="02020603050405020304" pitchFamily="18" charset="0"/>
              </a:rPr>
              <a:t>What we do for others and the world </a:t>
            </a:r>
            <a:endParaRPr lang="en-US" sz="4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C00000"/>
                </a:solidFill>
                <a:effectLst/>
                <a:latin typeface="Lucida Calligraphy" panose="03010101010101010101" pitchFamily="66" charset="0"/>
                <a:ea typeface="Times New Roman" panose="02020603050405020304" pitchFamily="18" charset="0"/>
              </a:rPr>
              <a:t>remains and is immortal.</a:t>
            </a:r>
            <a:endParaRPr lang="en-US" sz="4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0080"/>
                </a:solidFill>
                <a:effectLst/>
                <a:latin typeface="Lucida Calligraphy" panose="03010101010101010101" pitchFamily="66" charset="0"/>
                <a:ea typeface="Times New Roman" panose="02020603050405020304" pitchFamily="18" charset="0"/>
              </a:rPr>
              <a:t> 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				 - Albert Pine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1B78DCC-DA0B-4830-AD26-4511AE0EB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3" y="562754"/>
            <a:ext cx="950913" cy="930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0532D3-E63E-4F82-BC08-6FADB8119E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303" y="531032"/>
            <a:ext cx="72199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39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5EC0-A065-4F4A-B9DF-211740F9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990099"/>
                </a:solidFill>
              </a:rPr>
              <a:t>STRONG CLUBS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548AA-8087-4890-9E4E-27A5675FC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047874"/>
            <a:ext cx="9563100" cy="3681413"/>
          </a:xfrm>
        </p:spPr>
        <p:txBody>
          <a:bodyPr>
            <a:normAutofit/>
          </a:bodyPr>
          <a:lstStyle/>
          <a:p>
            <a:r>
              <a:rPr lang="en-US" dirty="0"/>
              <a:t>Have a strategic plan</a:t>
            </a:r>
          </a:p>
          <a:p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Set goals in Rotary Club Central</a:t>
            </a:r>
            <a:endParaRPr lang="en-US" dirty="0"/>
          </a:p>
          <a:p>
            <a:r>
              <a:rPr lang="en-US" dirty="0"/>
              <a:t>Have strong committees</a:t>
            </a:r>
          </a:p>
          <a:p>
            <a:r>
              <a:rPr lang="en-US" dirty="0"/>
              <a:t>Have projects that support their communities</a:t>
            </a:r>
          </a:p>
          <a:p>
            <a:r>
              <a:rPr lang="en-US" dirty="0"/>
              <a:t>Develop their members</a:t>
            </a:r>
          </a:p>
          <a:p>
            <a:r>
              <a:rPr lang="en-US" dirty="0"/>
              <a:t>Support The Rotary Foundation - Polio, Foundation</a:t>
            </a:r>
          </a:p>
          <a:p>
            <a:r>
              <a:rPr lang="en-US" dirty="0"/>
              <a:t>Identify emerging leaders – at club and district levels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1B78DCC-DA0B-4830-AD26-4511AE0EB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3" y="562754"/>
            <a:ext cx="950913" cy="930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0532D3-E63E-4F82-BC08-6FADB8119E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303" y="531032"/>
            <a:ext cx="72199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29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94992-7B62-40C6-857A-3521BCD5B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ENVIRONMENT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9D407-A3DA-4880-8C4F-E071CD84D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10000"/>
              </a:lnSpc>
              <a:spcBef>
                <a:spcPts val="1200"/>
              </a:spcBef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Supporting The Environment  - Rotary’s Seventh Area of Focus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Rotary is committed to supporting activities that strengthen the conservation and protection of natural resources, advance ecological sustainability, and foster harmony between communities and the environment. 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Rotary empowers communities to access grants and other resources, embrace local solutions, and spur innovation to address the causes and reduce the effects of climate change and environmental degradation.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6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FF7901-E4D8-4CFA-BC80-51071D16A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ENVIRONMENT COMMITTEE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283CCC-57DB-4234-8283-8B6F04E54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950"/>
            <a:ext cx="10515600" cy="4672013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Committee will partner with organizations that sponsor and perform environmental projects.  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Such organizations might include: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Nature Conservancy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South Carolina Coastal Conservation League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Open Land Trust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Clemson University (stormwater management)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Sierra Club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Palmetto Pride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Water Environment Association of South Carolina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64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D1F712-66E4-4D70-A17E-DE30B0D0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THE WORLD OF ROTARY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838EDB-C4B6-4600-97A2-33ECDCB04C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Rotary International Conventions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Copenhagen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Salt Lake City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Los Angeles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New  Orleans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Atlanta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Bangkok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464A02-E618-4216-B5FB-432A96D1D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225" y="1825625"/>
            <a:ext cx="5181600" cy="4351338"/>
          </a:xfrm>
        </p:spPr>
        <p:txBody>
          <a:bodyPr/>
          <a:lstStyle/>
          <a:p>
            <a:r>
              <a:rPr lang="en-US" dirty="0"/>
              <a:t>Rotary Club Meetings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Bahamas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Tokyo, Japan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Chang Mai, Thailand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China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Mongolia (4)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Tanzania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Istanbul (2)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Egypt (4)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3A1126B-B951-4C41-A8C5-7B13A92A2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" y="555903"/>
            <a:ext cx="950913" cy="9303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6BD83A-DB23-486E-BC99-1E92B8580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805" y="648006"/>
            <a:ext cx="72199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02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49CC-3A09-4631-9131-1996BC5F2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+mn-lt"/>
              </a:rPr>
              <a:t>ENVIRONMENT COMMITTEE</a:t>
            </a:r>
            <a:endParaRPr lang="en-US" sz="4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902B6-140B-4E21-8567-41A4009F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250"/>
            <a:ext cx="10515600" cy="4557713"/>
          </a:xfrm>
        </p:spPr>
        <p:txBody>
          <a:bodyPr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Typical projects might include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Beach sweeps, river sweeps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Creating butterfly gardens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Stabilizing stream banks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Uncovering streams that have been piped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Re-seeding oyster beds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Planting sea oats on beach dunes and marshes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Clearing open land views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7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7F6D-B3BC-49FC-851C-EFFDB9C61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THE WORLD OF ROTARY</a:t>
            </a:r>
            <a:r>
              <a:rPr lang="en-US" sz="48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6D32C-1D32-4629-B0D6-1C1C2EA54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Anyone can attend an International Convention</a:t>
            </a:r>
          </a:p>
          <a:p>
            <a:pPr lvl="1"/>
            <a:r>
              <a:rPr lang="en-US" dirty="0"/>
              <a:t>Often PDGs, DG, DGE, DGN, Committee Chairs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Greater understanding of Rotary</a:t>
            </a:r>
          </a:p>
          <a:p>
            <a:pPr lvl="1"/>
            <a:r>
              <a:rPr lang="en-US" dirty="0"/>
              <a:t>Contacts/friendships</a:t>
            </a:r>
          </a:p>
          <a:p>
            <a:r>
              <a:rPr lang="en-US" dirty="0"/>
              <a:t>Rotary contacts</a:t>
            </a:r>
          </a:p>
          <a:p>
            <a:pPr lvl="1"/>
            <a:r>
              <a:rPr lang="en-US" dirty="0"/>
              <a:t>Istanbul</a:t>
            </a:r>
          </a:p>
          <a:p>
            <a:pPr lvl="1"/>
            <a:r>
              <a:rPr lang="en-US" dirty="0"/>
              <a:t>Alexandria, Egypt</a:t>
            </a:r>
          </a:p>
          <a:p>
            <a:pPr lvl="1"/>
            <a:r>
              <a:rPr lang="en-US" dirty="0"/>
              <a:t>Cairo, Egypt</a:t>
            </a:r>
          </a:p>
          <a:p>
            <a:r>
              <a:rPr lang="en-US" dirty="0"/>
              <a:t>Greater understanding of countries, cultures, people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18BCD-0A4D-4951-9E8C-8A020A0A77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805" y="648006"/>
            <a:ext cx="721995" cy="962025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58DD197-B234-4DB2-969E-74F075C42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" y="555903"/>
            <a:ext cx="950913" cy="93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0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5B1A98B-C2DC-4229-A4ED-A853343D8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30" y="483380"/>
            <a:ext cx="10651636" cy="586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2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99733A9-4318-4AEE-A145-BA2151738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990099"/>
                </a:solidFill>
              </a:rPr>
              <a:t>I M A G I N 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82C974-D83E-4346-BE20-D7AF0F2BF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664"/>
            <a:ext cx="10515600" cy="47784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800" dirty="0">
                <a:solidFill>
                  <a:srgbClr val="9900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Imagine a world that deserves our best where we get up  each day knowing that we can make a difference.</a:t>
            </a:r>
            <a:endParaRPr lang="en-US" sz="2400" dirty="0">
              <a:solidFill>
                <a:srgbClr val="99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800" dirty="0">
                <a:solidFill>
                  <a:srgbClr val="9900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Imagine a world without Polio.</a:t>
            </a:r>
            <a:endParaRPr lang="en-US" sz="2400" dirty="0">
              <a:solidFill>
                <a:srgbClr val="99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800" dirty="0">
                <a:solidFill>
                  <a:srgbClr val="9900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Imagine a world with clean water for everyone.</a:t>
            </a:r>
            <a:endParaRPr lang="en-US" sz="2400" dirty="0">
              <a:solidFill>
                <a:srgbClr val="99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800" dirty="0">
                <a:solidFill>
                  <a:srgbClr val="9900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Imagine a world free of disease.</a:t>
            </a:r>
            <a:endParaRPr lang="en-US" sz="2400" dirty="0">
              <a:solidFill>
                <a:srgbClr val="99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800" dirty="0">
                <a:solidFill>
                  <a:srgbClr val="9900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Imagine a world where every child learns to read.</a:t>
            </a:r>
            <a:endParaRPr lang="en-US" sz="2400" dirty="0">
              <a:solidFill>
                <a:srgbClr val="99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800" dirty="0">
                <a:solidFill>
                  <a:srgbClr val="9900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Imagine kindness, hope, love, and peace</a:t>
            </a:r>
            <a:r>
              <a:rPr lang="en-US" sz="2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0066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- RI President-elect Jennifer Jones</a:t>
            </a:r>
            <a:endParaRPr lang="en-US" sz="2400" b="1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7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F8192-ACBA-4726-975F-C4A8067C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990099"/>
                </a:solidFill>
              </a:rPr>
              <a:t>2022-23 LOGO &amp; THEME</a:t>
            </a:r>
          </a:p>
        </p:txBody>
      </p:sp>
      <p:pic>
        <p:nvPicPr>
          <p:cNvPr id="4" name="Content Placeholder 3" descr="Logo&#10;&#10;Description automatically generated">
            <a:extLst>
              <a:ext uri="{FF2B5EF4-FFF2-40B4-BE49-F238E27FC236}">
                <a16:creationId xmlns:a16="http://schemas.microsoft.com/office/drawing/2014/main" id="{157837A2-7AD7-41FE-B2D8-AC6F3BA41C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29" y="2616544"/>
            <a:ext cx="4264331" cy="234797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443CA2-0010-4A47-9384-F2BA88F23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4737" y="1745867"/>
            <a:ext cx="653480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j-lt"/>
              </a:rPr>
              <a:t>Circle - we are one people </a:t>
            </a:r>
          </a:p>
          <a:p>
            <a:r>
              <a:rPr lang="en-US" dirty="0">
                <a:latin typeface="+mj-lt"/>
              </a:rPr>
              <a:t>7 dots – Rotary’s 7 Areas of Focus</a:t>
            </a:r>
          </a:p>
          <a:p>
            <a:r>
              <a:rPr lang="en-US" dirty="0">
                <a:latin typeface="+mj-lt"/>
              </a:rPr>
              <a:t>Green bar – Australian Digging Stick – We are People of Action</a:t>
            </a:r>
          </a:p>
          <a:p>
            <a:r>
              <a:rPr lang="en-US" dirty="0">
                <a:latin typeface="+mj-lt"/>
              </a:rPr>
              <a:t>Colors:</a:t>
            </a:r>
          </a:p>
          <a:p>
            <a:pPr lvl="1"/>
            <a:r>
              <a:rPr lang="en-US" b="0" i="0" dirty="0">
                <a:solidFill>
                  <a:srgbClr val="373737"/>
                </a:solidFill>
                <a:effectLst/>
                <a:latin typeface="+mj-lt"/>
              </a:rPr>
              <a:t>Purple - polio eradication</a:t>
            </a:r>
          </a:p>
          <a:p>
            <a:pPr lvl="1"/>
            <a:r>
              <a:rPr lang="en-US" dirty="0">
                <a:solidFill>
                  <a:srgbClr val="373737"/>
                </a:solidFill>
                <a:latin typeface="+mj-lt"/>
              </a:rPr>
              <a:t>G</a:t>
            </a:r>
            <a:r>
              <a:rPr lang="en-US" b="0" i="0" dirty="0">
                <a:solidFill>
                  <a:srgbClr val="373737"/>
                </a:solidFill>
                <a:effectLst/>
                <a:latin typeface="+mj-lt"/>
              </a:rPr>
              <a:t>reen - the  environment, the newest addition to our areas of focus</a:t>
            </a:r>
          </a:p>
          <a:p>
            <a:pPr lvl="1"/>
            <a:r>
              <a:rPr lang="en-US" b="0" i="0" dirty="0">
                <a:solidFill>
                  <a:srgbClr val="373737"/>
                </a:solidFill>
                <a:effectLst/>
                <a:latin typeface="+mj-lt"/>
              </a:rPr>
              <a:t>White  - peace, our core mission.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0" i="0" dirty="0">
                <a:solidFill>
                  <a:srgbClr val="373737"/>
                </a:solidFill>
                <a:effectLst/>
                <a:latin typeface="+mj-lt"/>
              </a:rPr>
              <a:t>Together, they are the colors of the women’s movement, the Suffragette.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9319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6EBE36-5F0D-4292-809E-B99C756A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ROTARY’S VISION STATEMENT</a:t>
            </a:r>
            <a:endParaRPr lang="en-US" sz="6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7E63FB-2F4F-444B-993E-0193DC77C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TOGETHER</a:t>
            </a:r>
            <a:r>
              <a:rPr lang="en-US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WE SEE A WORLD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WHERE </a:t>
            </a:r>
            <a:r>
              <a:rPr lang="en-US" sz="44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PEOPLE</a:t>
            </a:r>
            <a:r>
              <a:rPr lang="en-US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UNITE AND TAKE ACTION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</a:t>
            </a:r>
            <a:r>
              <a:rPr lang="en-US" sz="44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CREATE</a:t>
            </a:r>
            <a:r>
              <a:rPr lang="en-US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LASTING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CHANGE</a:t>
            </a:r>
            <a:r>
              <a:rPr lang="en-US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ACROSS THE GLOBE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OUR COMMUNITIES, AND IN OURSELVES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23486-1A64-41ED-9E38-139ACFE212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202" y="5601006"/>
            <a:ext cx="721995" cy="962025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7FA28D8-1581-446E-8FAC-CAFF696E7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" y="5632728"/>
            <a:ext cx="950913" cy="93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6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3BE9B-CD7C-46CF-B105-418C67BC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1455174"/>
          </a:xfrm>
        </p:spPr>
        <p:txBody>
          <a:bodyPr>
            <a:normAutofit/>
          </a:bodyPr>
          <a:lstStyle/>
          <a:p>
            <a:pPr algn="ctr"/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ROTARY’S ACTION PLAN</a:t>
            </a:r>
            <a:b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 </a:t>
            </a:r>
            <a:r>
              <a:rPr lang="en-US" altLang="en-US" sz="4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riorities - next five years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58D07-6AAF-444D-BCC1-5E558F05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982" y="2635045"/>
            <a:ext cx="9652818" cy="3097161"/>
          </a:xfrm>
        </p:spPr>
        <p:txBody>
          <a:bodyPr>
            <a:noAutofit/>
          </a:bodyPr>
          <a:lstStyle/>
          <a:p>
            <a:r>
              <a:rPr lang="en-US" sz="4400" i="1" dirty="0">
                <a:solidFill>
                  <a:srgbClr val="C00000"/>
                </a:solidFill>
              </a:rPr>
              <a:t>Increase</a:t>
            </a:r>
            <a:r>
              <a:rPr lang="en-US" sz="4400" dirty="0">
                <a:solidFill>
                  <a:srgbClr val="002060"/>
                </a:solidFill>
              </a:rPr>
              <a:t> our impact</a:t>
            </a:r>
          </a:p>
          <a:p>
            <a:r>
              <a:rPr lang="en-US" sz="4400" i="1" dirty="0">
                <a:solidFill>
                  <a:srgbClr val="C00000"/>
                </a:solidFill>
              </a:rPr>
              <a:t>Expand</a:t>
            </a:r>
            <a:r>
              <a:rPr lang="en-US" sz="4400" dirty="0">
                <a:solidFill>
                  <a:srgbClr val="002060"/>
                </a:solidFill>
              </a:rPr>
              <a:t> our reach</a:t>
            </a:r>
          </a:p>
          <a:p>
            <a:r>
              <a:rPr lang="en-US" sz="4400" i="1" dirty="0">
                <a:solidFill>
                  <a:srgbClr val="C00000"/>
                </a:solidFill>
              </a:rPr>
              <a:t>Enhance</a:t>
            </a:r>
            <a:r>
              <a:rPr lang="en-US" sz="4400" dirty="0">
                <a:solidFill>
                  <a:srgbClr val="002060"/>
                </a:solidFill>
              </a:rPr>
              <a:t> participant engagement</a:t>
            </a:r>
          </a:p>
          <a:p>
            <a:r>
              <a:rPr lang="en-US" sz="4400" i="1" dirty="0">
                <a:solidFill>
                  <a:srgbClr val="C00000"/>
                </a:solidFill>
              </a:rPr>
              <a:t>Increase</a:t>
            </a:r>
            <a:r>
              <a:rPr lang="en-US" sz="4400" dirty="0">
                <a:solidFill>
                  <a:srgbClr val="002060"/>
                </a:solidFill>
              </a:rPr>
              <a:t> our ability to adapt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4028B2-3EA0-4311-AC7F-ECCBFAF18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40" y="524181"/>
            <a:ext cx="721995" cy="962025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70D08A6-C38D-461A-A766-9DE6A8299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" y="555903"/>
            <a:ext cx="950913" cy="93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5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ED7B064-0E07-4CB2-ABE1-58E417585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95" y="1354267"/>
            <a:ext cx="4766209" cy="466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15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770</Words>
  <Application>Microsoft Office PowerPoint</Application>
  <PresentationFormat>Widescreen</PresentationFormat>
  <Paragraphs>148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Lucida Calligraphy</vt:lpstr>
      <vt:lpstr>Open Sans</vt:lpstr>
      <vt:lpstr>Symbol</vt:lpstr>
      <vt:lpstr>Times New Roman</vt:lpstr>
      <vt:lpstr>Office Theme</vt:lpstr>
      <vt:lpstr>S T R O N G   C L U B S</vt:lpstr>
      <vt:lpstr>THE WORLD OF ROTARY</vt:lpstr>
      <vt:lpstr>THE WORLD OF ROTARY </vt:lpstr>
      <vt:lpstr>PowerPoint Presentation</vt:lpstr>
      <vt:lpstr>I M A G I N E</vt:lpstr>
      <vt:lpstr>2022-23 LOGO &amp; THEME</vt:lpstr>
      <vt:lpstr>ROTARY’S VISION STATEMENT</vt:lpstr>
      <vt:lpstr>ROTARY’S ACTION PLAN Four Priorities - next five years</vt:lpstr>
      <vt:lpstr>PowerPoint Presentation</vt:lpstr>
      <vt:lpstr>GROW ROTARY</vt:lpstr>
      <vt:lpstr>GROW ROTARY</vt:lpstr>
      <vt:lpstr>GROW ROTARY</vt:lpstr>
      <vt:lpstr>GROW ROTARY</vt:lpstr>
      <vt:lpstr>GROW ROTARY</vt:lpstr>
      <vt:lpstr>GROW ROTARY</vt:lpstr>
      <vt:lpstr>S E R V I C E </vt:lpstr>
      <vt:lpstr>STRONG CLUBS</vt:lpstr>
      <vt:lpstr>ENVIRONMENT COMMITTEE</vt:lpstr>
      <vt:lpstr>ENVIRONMENT COMMITTEE</vt:lpstr>
      <vt:lpstr>ENVIRONMENT COMMITTEE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Gross</dc:creator>
  <cp:lastModifiedBy>Bob Gross</cp:lastModifiedBy>
  <cp:revision>9</cp:revision>
  <dcterms:created xsi:type="dcterms:W3CDTF">2022-02-13T16:10:54Z</dcterms:created>
  <dcterms:modified xsi:type="dcterms:W3CDTF">2022-02-17T04:19:23Z</dcterms:modified>
</cp:coreProperties>
</file>