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8" r:id="rId1"/>
  </p:sldMasterIdLst>
  <p:sldIdLst>
    <p:sldId id="256" r:id="rId2"/>
    <p:sldId id="259" r:id="rId3"/>
    <p:sldId id="257" r:id="rId4"/>
    <p:sldId id="260" r:id="rId5"/>
    <p:sldId id="262" r:id="rId6"/>
    <p:sldId id="263" r:id="rId7"/>
    <p:sldId id="261"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184DA70-C731-4C70-880D-CCD4705E623C}" type="datetime1">
              <a:rPr lang="en-US" smtClean="0"/>
              <a:t>2/13/2022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42543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62D6E202-B606-4609-B914-27C9371A1F6D}" type="datetime1">
              <a:rPr lang="en-US" smtClean="0"/>
              <a:t>2/13/2022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90057860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D6E202-B606-4609-B914-27C9371A1F6D}" type="datetime1">
              <a:rPr lang="en-US" smtClean="0"/>
              <a:t>2/13/2022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564591438"/>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D6E202-B606-4609-B914-27C9371A1F6D}" type="datetime1">
              <a:rPr lang="en-US" smtClean="0"/>
              <a:t>2/13/2022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7549729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D6E202-B606-4609-B914-27C9371A1F6D}" type="datetime1">
              <a:rPr lang="en-US" smtClean="0"/>
              <a:t>2/13/2022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28002163"/>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D6E202-B606-4609-B914-27C9371A1F6D}" type="datetime1">
              <a:rPr lang="en-US" smtClean="0"/>
              <a:t>2/13/2022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695639747"/>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D6E202-B606-4609-B914-27C9371A1F6D}" type="datetime1">
              <a:rPr lang="en-US" smtClean="0"/>
              <a:t>2/13/2022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222258520"/>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2A279-0833-481D-8C56-F67FD0AC6C50}" type="datetime1">
              <a:rPr lang="en-US" smtClean="0"/>
              <a:t>2/13/2022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0270460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87DA83-5663-4C9C-B9AA-0B40A3DAFF81}" type="datetime1">
              <a:rPr lang="en-US" smtClean="0"/>
              <a:t>2/13/2022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73740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E1D723-8F53-4F53-90B0-1982A396982E}" type="datetime1">
              <a:rPr lang="en-US" smtClean="0"/>
              <a:t>2/13/2022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15200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669AF7-7BEB-44E4-9852-375E34362B5B}" type="datetime1">
              <a:rPr lang="en-US" smtClean="0"/>
              <a:t>2/13/2022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134353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AAAC38D-0552-4C82-B593-E6124DFADBE2}" type="datetime1">
              <a:rPr lang="en-US" smtClean="0"/>
              <a:t>2/13/2022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94544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9DF0F1C-5577-4ACB-BB62-DF8F3C494C7E}" type="datetime1">
              <a:rPr lang="en-US" smtClean="0"/>
              <a:t>2/13/2022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37917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775B394-D9F9-4F0C-B15D-605F45CB9E9F}" type="datetime1">
              <a:rPr lang="en-US" smtClean="0"/>
              <a:t>2/13/2022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20983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667345-2558-425A-8533-9BFDBCE15005}" type="datetime1">
              <a:rPr lang="en-US" smtClean="0"/>
              <a:t>2/13/2022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25041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BEA474-078D-4E9B-9B14-09A87B19DC46}" type="datetime1">
              <a:rPr lang="en-US" smtClean="0"/>
              <a:t>2/13/2022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299842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907D986-8816-4272-A432-0437A28A9828}" type="datetime1">
              <a:rPr lang="en-US" smtClean="0"/>
              <a:t>2/13/2022</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041076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62D6E202-B606-4609-B914-27C9371A1F6D}" type="datetime1">
              <a:rPr lang="en-US" smtClean="0"/>
              <a:t>2/13/2022</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3318940538"/>
      </p:ext>
    </p:extLst>
  </p:cSld>
  <p:clrMap bg1="dk1" tx1="lt1" bg2="dk2" tx2="lt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 id="2147483770" r:id="rId12"/>
    <p:sldLayoutId id="2147483771" r:id="rId13"/>
    <p:sldLayoutId id="2147483772" r:id="rId14"/>
    <p:sldLayoutId id="2147483773" r:id="rId15"/>
    <p:sldLayoutId id="2147483774" r:id="rId16"/>
    <p:sldLayoutId id="2147483775" r:id="rId17"/>
  </p:sldLayoutIdLst>
  <p:hf sldNum="0"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BADB2D5-FC34-4C5F-BF26-DF0BD4942AB7}"/>
              </a:ext>
            </a:extLst>
          </p:cNvPr>
          <p:cNvPicPr>
            <a:picLocks noChangeAspect="1"/>
          </p:cNvPicPr>
          <p:nvPr/>
        </p:nvPicPr>
        <p:blipFill rotWithShape="1">
          <a:blip r:embed="rId2"/>
          <a:srcRect t="37088" b="2517"/>
          <a:stretch/>
        </p:blipFill>
        <p:spPr>
          <a:xfrm>
            <a:off x="-32" y="10"/>
            <a:ext cx="12192031" cy="4915066"/>
          </a:xfrm>
          <a:prstGeom prst="rect">
            <a:avLst/>
          </a:prstGeom>
        </p:spPr>
      </p:pic>
      <p:sp>
        <p:nvSpPr>
          <p:cNvPr id="2" name="Title 1">
            <a:extLst>
              <a:ext uri="{FF2B5EF4-FFF2-40B4-BE49-F238E27FC236}">
                <a16:creationId xmlns:a16="http://schemas.microsoft.com/office/drawing/2014/main" id="{001B5B37-150D-4454-B88B-BD7900A7C879}"/>
              </a:ext>
            </a:extLst>
          </p:cNvPr>
          <p:cNvSpPr>
            <a:spLocks noGrp="1"/>
          </p:cNvSpPr>
          <p:nvPr>
            <p:ph type="ctrTitle"/>
          </p:nvPr>
        </p:nvSpPr>
        <p:spPr>
          <a:xfrm>
            <a:off x="828675" y="5120639"/>
            <a:ext cx="7137263" cy="1280161"/>
          </a:xfrm>
        </p:spPr>
        <p:txBody>
          <a:bodyPr anchor="ctr">
            <a:normAutofit/>
          </a:bodyPr>
          <a:lstStyle/>
          <a:p>
            <a:pPr algn="r"/>
            <a:r>
              <a:rPr lang="en-US" sz="4800" dirty="0">
                <a:solidFill>
                  <a:srgbClr val="FFFFFF"/>
                </a:solidFill>
              </a:rPr>
              <a:t>Conflict Resolution</a:t>
            </a:r>
          </a:p>
        </p:txBody>
      </p:sp>
      <p:sp>
        <p:nvSpPr>
          <p:cNvPr id="3" name="Subtitle 2">
            <a:extLst>
              <a:ext uri="{FF2B5EF4-FFF2-40B4-BE49-F238E27FC236}">
                <a16:creationId xmlns:a16="http://schemas.microsoft.com/office/drawing/2014/main" id="{AAF62977-B9C4-415D-A9DE-213FBE990C35}"/>
              </a:ext>
            </a:extLst>
          </p:cNvPr>
          <p:cNvSpPr>
            <a:spLocks noGrp="1"/>
          </p:cNvSpPr>
          <p:nvPr>
            <p:ph type="subTitle" idx="1"/>
          </p:nvPr>
        </p:nvSpPr>
        <p:spPr>
          <a:xfrm>
            <a:off x="8289580" y="5120639"/>
            <a:ext cx="3073745" cy="1280160"/>
          </a:xfrm>
        </p:spPr>
        <p:txBody>
          <a:bodyPr anchor="ctr">
            <a:normAutofit/>
          </a:bodyPr>
          <a:lstStyle/>
          <a:p>
            <a:r>
              <a:rPr lang="en-US" sz="1500" dirty="0">
                <a:solidFill>
                  <a:srgbClr val="FFFFFF"/>
                </a:solidFill>
              </a:rPr>
              <a:t>Jimmie Williamson. Ph.D., PDG</a:t>
            </a:r>
          </a:p>
          <a:p>
            <a:r>
              <a:rPr lang="en-US" sz="1500" dirty="0">
                <a:solidFill>
                  <a:srgbClr val="FFFFFF"/>
                </a:solidFill>
              </a:rPr>
              <a:t>AG Training, 2022</a:t>
            </a:r>
          </a:p>
        </p:txBody>
      </p:sp>
    </p:spTree>
    <p:extLst>
      <p:ext uri="{BB962C8B-B14F-4D97-AF65-F5344CB8AC3E}">
        <p14:creationId xmlns:p14="http://schemas.microsoft.com/office/powerpoint/2010/main" val="191340693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9AF7A8A-AD5C-4220-ADEB-FFFE8D86850B}"/>
              </a:ext>
            </a:extLst>
          </p:cNvPr>
          <p:cNvSpPr txBox="1"/>
          <p:nvPr/>
        </p:nvSpPr>
        <p:spPr>
          <a:xfrm>
            <a:off x="3381375" y="2143125"/>
            <a:ext cx="6334125" cy="3108543"/>
          </a:xfrm>
          <a:prstGeom prst="rect">
            <a:avLst/>
          </a:prstGeom>
          <a:noFill/>
        </p:spPr>
        <p:txBody>
          <a:bodyPr wrap="square">
            <a:spAutoFit/>
          </a:bodyPr>
          <a:lstStyle/>
          <a:p>
            <a:r>
              <a:rPr lang="en-US" sz="2800" b="1" dirty="0">
                <a:solidFill>
                  <a:srgbClr val="313537"/>
                </a:solidFill>
                <a:effectLst/>
                <a:latin typeface="Times New Roman" panose="02020603050405020304" pitchFamily="18" charset="0"/>
                <a:ea typeface="Times New Roman" panose="02020603050405020304" pitchFamily="18" charset="0"/>
              </a:rPr>
              <a:t>Listening.</a:t>
            </a:r>
            <a:r>
              <a:rPr lang="en-US" sz="2800" dirty="0">
                <a:solidFill>
                  <a:srgbClr val="313537"/>
                </a:solidFill>
                <a:effectLst/>
                <a:latin typeface="Times New Roman" panose="02020603050405020304" pitchFamily="18" charset="0"/>
                <a:ea typeface="Times New Roman" panose="02020603050405020304" pitchFamily="18" charset="0"/>
              </a:rPr>
              <a:t> Don't assume that you know what the other person</a:t>
            </a:r>
            <a:r>
              <a:rPr lang="en-US" sz="2800" b="1" dirty="0">
                <a:solidFill>
                  <a:srgbClr val="313537"/>
                </a:solidFill>
                <a:effectLst/>
                <a:latin typeface="Times New Roman" panose="02020603050405020304" pitchFamily="18" charset="0"/>
                <a:ea typeface="Times New Roman" panose="02020603050405020304" pitchFamily="18" charset="0"/>
              </a:rPr>
              <a:t> </a:t>
            </a:r>
            <a:r>
              <a:rPr lang="en-US" sz="2800" dirty="0">
                <a:solidFill>
                  <a:srgbClr val="313537"/>
                </a:solidFill>
                <a:effectLst/>
                <a:latin typeface="Times New Roman" panose="02020603050405020304" pitchFamily="18" charset="0"/>
                <a:ea typeface="Times New Roman" panose="02020603050405020304" pitchFamily="18" charset="0"/>
              </a:rPr>
              <a:t>is upset about. Listen to what they say, and ask questions to understand their perspective better. You may still disagree, but you'll be better equipped to find a resolution that works for both of you</a:t>
            </a:r>
            <a:endParaRPr lang="en-US" sz="2800" dirty="0"/>
          </a:p>
        </p:txBody>
      </p:sp>
    </p:spTree>
    <p:extLst>
      <p:ext uri="{BB962C8B-B14F-4D97-AF65-F5344CB8AC3E}">
        <p14:creationId xmlns:p14="http://schemas.microsoft.com/office/powerpoint/2010/main" val="14819577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34FF510-597A-467D-9C83-0DC6D4B46027}"/>
              </a:ext>
            </a:extLst>
          </p:cNvPr>
          <p:cNvSpPr txBox="1"/>
          <p:nvPr/>
        </p:nvSpPr>
        <p:spPr>
          <a:xfrm>
            <a:off x="2952750" y="1962151"/>
            <a:ext cx="6191250" cy="1384995"/>
          </a:xfrm>
          <a:prstGeom prst="rect">
            <a:avLst/>
          </a:prstGeom>
          <a:noFill/>
        </p:spPr>
        <p:txBody>
          <a:bodyPr wrap="square">
            <a:spAutoFit/>
          </a:bodyPr>
          <a:lstStyle/>
          <a:p>
            <a:pPr marL="342900" marR="0" lvl="0" indent="-342900" fontAlgn="base">
              <a:spcBef>
                <a:spcPts val="0"/>
              </a:spcBef>
              <a:spcAft>
                <a:spcPts val="0"/>
              </a:spcAft>
              <a:buSzPts val="1000"/>
              <a:buFont typeface="Symbol" panose="05050102010706020507" pitchFamily="18" charset="2"/>
              <a:buChar char=""/>
              <a:tabLst>
                <a:tab pos="457200" algn="l"/>
              </a:tabLst>
            </a:pPr>
            <a:r>
              <a:rPr lang="en-US" sz="2800" b="1" dirty="0">
                <a:solidFill>
                  <a:srgbClr val="313537"/>
                </a:solidFill>
                <a:effectLst/>
                <a:latin typeface="Times New Roman" panose="02020603050405020304" pitchFamily="18" charset="0"/>
                <a:ea typeface="Times New Roman" panose="02020603050405020304" pitchFamily="18" charset="0"/>
              </a:rPr>
              <a:t>Speaking up.</a:t>
            </a:r>
            <a:r>
              <a:rPr lang="en-US" sz="2800" dirty="0">
                <a:solidFill>
                  <a:srgbClr val="313537"/>
                </a:solidFill>
                <a:effectLst/>
                <a:latin typeface="Times New Roman" panose="02020603050405020304" pitchFamily="18" charset="0"/>
                <a:ea typeface="Times New Roman" panose="02020603050405020304" pitchFamily="18" charset="0"/>
              </a:rPr>
              <a:t> Others can't read your mind. Be clear and specific about what's bothering you. </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602759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F19D56E-9971-4CFA-BB9E-6416765CFFA9}"/>
              </a:ext>
            </a:extLst>
          </p:cNvPr>
          <p:cNvSpPr txBox="1"/>
          <p:nvPr/>
        </p:nvSpPr>
        <p:spPr>
          <a:xfrm>
            <a:off x="2990850" y="1285875"/>
            <a:ext cx="6153150" cy="3539430"/>
          </a:xfrm>
          <a:prstGeom prst="rect">
            <a:avLst/>
          </a:prstGeom>
          <a:noFill/>
        </p:spPr>
        <p:txBody>
          <a:bodyPr wrap="square">
            <a:spAutoFit/>
          </a:bodyPr>
          <a:lstStyle/>
          <a:p>
            <a:pPr marL="342900" marR="0" lvl="0" indent="-342900" fontAlgn="base">
              <a:spcBef>
                <a:spcPts val="0"/>
              </a:spcBef>
              <a:spcAft>
                <a:spcPts val="0"/>
              </a:spcAft>
              <a:buSzPts val="1000"/>
              <a:buFont typeface="Symbol" panose="05050102010706020507" pitchFamily="18" charset="2"/>
              <a:buChar char=""/>
              <a:tabLst>
                <a:tab pos="457200" algn="l"/>
              </a:tabLst>
            </a:pPr>
            <a:r>
              <a:rPr lang="en-US" sz="2800" b="1" dirty="0">
                <a:solidFill>
                  <a:srgbClr val="313537"/>
                </a:solidFill>
                <a:effectLst/>
                <a:latin typeface="Times New Roman" panose="02020603050405020304" pitchFamily="18" charset="0"/>
                <a:ea typeface="Times New Roman" panose="02020603050405020304" pitchFamily="18" charset="0"/>
              </a:rPr>
              <a:t>Focusing on the problem, not the person. </a:t>
            </a:r>
            <a:r>
              <a:rPr lang="en-US" sz="2800" dirty="0">
                <a:solidFill>
                  <a:srgbClr val="313537"/>
                </a:solidFill>
                <a:effectLst/>
                <a:latin typeface="Times New Roman" panose="02020603050405020304" pitchFamily="18" charset="0"/>
                <a:ea typeface="Times New Roman" panose="02020603050405020304" pitchFamily="18" charset="0"/>
              </a:rPr>
              <a:t>Don't criticize the other person. It can be helpful to use "I" statements to express your perspective. For example, rather than saying, "You still haven't repaid me for the loan," say "I feel stress because I thought I would be repaid by now."</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017004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CA87A59-B2CF-40A4-81A1-A78A2FB1E3EA}"/>
              </a:ext>
            </a:extLst>
          </p:cNvPr>
          <p:cNvSpPr txBox="1"/>
          <p:nvPr/>
        </p:nvSpPr>
        <p:spPr>
          <a:xfrm>
            <a:off x="2905125" y="1657350"/>
            <a:ext cx="6238875" cy="2677656"/>
          </a:xfrm>
          <a:prstGeom prst="rect">
            <a:avLst/>
          </a:prstGeom>
          <a:noFill/>
        </p:spPr>
        <p:txBody>
          <a:bodyPr wrap="square">
            <a:spAutoFit/>
          </a:bodyPr>
          <a:lstStyle/>
          <a:p>
            <a:pPr marL="342900" marR="0" lvl="0" indent="-342900" fontAlgn="base">
              <a:spcBef>
                <a:spcPts val="0"/>
              </a:spcBef>
              <a:spcAft>
                <a:spcPts val="0"/>
              </a:spcAft>
              <a:buSzPts val="1000"/>
              <a:buFont typeface="Symbol" panose="05050102010706020507" pitchFamily="18" charset="2"/>
              <a:buChar char=""/>
              <a:tabLst>
                <a:tab pos="457200" algn="l"/>
              </a:tabLst>
            </a:pPr>
            <a:r>
              <a:rPr lang="en-US" sz="2800" b="1" dirty="0">
                <a:solidFill>
                  <a:srgbClr val="313537"/>
                </a:solidFill>
                <a:effectLst/>
                <a:latin typeface="Times New Roman" panose="02020603050405020304" pitchFamily="18" charset="0"/>
                <a:ea typeface="Times New Roman" panose="02020603050405020304" pitchFamily="18" charset="0"/>
              </a:rPr>
              <a:t>Thinking about the present and the future, not the past. </a:t>
            </a:r>
            <a:r>
              <a:rPr lang="en-US" sz="2800" dirty="0">
                <a:solidFill>
                  <a:srgbClr val="313537"/>
                </a:solidFill>
                <a:effectLst/>
                <a:latin typeface="Times New Roman" panose="02020603050405020304" pitchFamily="18" charset="0"/>
                <a:ea typeface="Times New Roman" panose="02020603050405020304" pitchFamily="18" charset="0"/>
              </a:rPr>
              <a:t>You can't change what has already happened. Instead, think about how to make the relationship more positive and how to avoid similar situations in the future.</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136611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CF2825F-20A3-473A-9BC5-92610A55AC61}"/>
              </a:ext>
            </a:extLst>
          </p:cNvPr>
          <p:cNvSpPr txBox="1"/>
          <p:nvPr/>
        </p:nvSpPr>
        <p:spPr>
          <a:xfrm>
            <a:off x="2990850" y="1647826"/>
            <a:ext cx="6153150" cy="2245808"/>
          </a:xfrm>
          <a:prstGeom prst="rect">
            <a:avLst/>
          </a:prstGeom>
          <a:noFill/>
        </p:spPr>
        <p:txBody>
          <a:bodyPr wrap="square">
            <a:spAutoFit/>
          </a:bodyPr>
          <a:lstStyle/>
          <a:p>
            <a:pPr marL="342900" marR="0" lvl="0" indent="-342900" fontAlgn="base">
              <a:spcBef>
                <a:spcPts val="0"/>
              </a:spcBef>
              <a:spcAft>
                <a:spcPts val="0"/>
              </a:spcAft>
              <a:buSzPts val="1000"/>
              <a:buFont typeface="Symbol" panose="05050102010706020507" pitchFamily="18" charset="2"/>
              <a:buChar char=""/>
              <a:tabLst>
                <a:tab pos="457200" algn="l"/>
              </a:tabLst>
            </a:pPr>
            <a:r>
              <a:rPr lang="en-US" sz="2800" b="1" dirty="0">
                <a:solidFill>
                  <a:srgbClr val="313537"/>
                </a:solidFill>
                <a:effectLst/>
                <a:latin typeface="Times New Roman" panose="02020603050405020304" pitchFamily="18" charset="0"/>
                <a:ea typeface="Times New Roman" panose="02020603050405020304" pitchFamily="18" charset="0"/>
              </a:rPr>
              <a:t>Being aware of nonverbal communication.</a:t>
            </a:r>
            <a:r>
              <a:rPr lang="en-US" sz="2800" dirty="0">
                <a:solidFill>
                  <a:srgbClr val="313537"/>
                </a:solidFill>
                <a:effectLst/>
                <a:latin typeface="Times New Roman" panose="02020603050405020304" pitchFamily="18" charset="0"/>
                <a:ea typeface="Times New Roman" panose="02020603050405020304" pitchFamily="18" charset="0"/>
              </a:rPr>
              <a:t> Pay close attention to body language, such as gestures, facial expressions, tone of voice, and posture.</a:t>
            </a:r>
            <a:endParaRPr lang="en-US" sz="2800" dirty="0">
              <a:effectLst/>
              <a:latin typeface="Times New Roman" panose="02020603050405020304" pitchFamily="18" charset="0"/>
              <a:ea typeface="Times New Roman" panose="02020603050405020304" pitchFamily="18" charset="0"/>
            </a:endParaRPr>
          </a:p>
          <a:p>
            <a:pPr marL="0" marR="0">
              <a:lnSpc>
                <a:spcPct val="107000"/>
              </a:lnSpc>
              <a:spcBef>
                <a:spcPts val="0"/>
              </a:spcBef>
              <a:spcAft>
                <a:spcPts val="800"/>
              </a:spcAft>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10422722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49C17F6-57ED-4943-B2DC-3265EC2DE66B}"/>
              </a:ext>
            </a:extLst>
          </p:cNvPr>
          <p:cNvSpPr txBox="1"/>
          <p:nvPr/>
        </p:nvSpPr>
        <p:spPr>
          <a:xfrm>
            <a:off x="3505200" y="2638425"/>
            <a:ext cx="5105400" cy="769441"/>
          </a:xfrm>
          <a:prstGeom prst="rect">
            <a:avLst/>
          </a:prstGeom>
          <a:noFill/>
        </p:spPr>
        <p:txBody>
          <a:bodyPr wrap="square" rtlCol="0">
            <a:spAutoFit/>
          </a:bodyPr>
          <a:lstStyle/>
          <a:p>
            <a:pPr algn="ctr"/>
            <a:r>
              <a:rPr lang="en-US" sz="4400" dirty="0">
                <a:latin typeface="Times New Roman" panose="02020603050405020304" pitchFamily="18" charset="0"/>
                <a:cs typeface="Times New Roman" panose="02020603050405020304" pitchFamily="18" charset="0"/>
              </a:rPr>
              <a:t>BE KIND!!!!</a:t>
            </a:r>
          </a:p>
        </p:txBody>
      </p:sp>
    </p:spTree>
    <p:extLst>
      <p:ext uri="{BB962C8B-B14F-4D97-AF65-F5344CB8AC3E}">
        <p14:creationId xmlns:p14="http://schemas.microsoft.com/office/powerpoint/2010/main" val="227532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37C37-A985-41B6-9993-FD0D60E02CFF}"/>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Conflict	</a:t>
            </a:r>
          </a:p>
        </p:txBody>
      </p:sp>
      <p:sp>
        <p:nvSpPr>
          <p:cNvPr id="3" name="Content Placeholder 2">
            <a:extLst>
              <a:ext uri="{FF2B5EF4-FFF2-40B4-BE49-F238E27FC236}">
                <a16:creationId xmlns:a16="http://schemas.microsoft.com/office/drawing/2014/main" id="{2A712398-B7FC-4ED7-BC91-264473A0ABDE}"/>
              </a:ext>
            </a:extLst>
          </p:cNvPr>
          <p:cNvSpPr>
            <a:spLocks noGrp="1"/>
          </p:cNvSpPr>
          <p:nvPr>
            <p:ph idx="1"/>
          </p:nvPr>
        </p:nvSpPr>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Examples of Conflict?</a:t>
            </a:r>
          </a:p>
          <a:p>
            <a:pPr marL="0" indent="0">
              <a:buNone/>
            </a:pPr>
            <a:r>
              <a:rPr lang="en-US" sz="3600" dirty="0">
                <a:latin typeface="Times New Roman" panose="02020603050405020304" pitchFamily="18" charset="0"/>
                <a:cs typeface="Times New Roman" panose="02020603050405020304" pitchFamily="18" charset="0"/>
              </a:rPr>
              <a:t>What is your definition of Conflict?  </a:t>
            </a:r>
          </a:p>
        </p:txBody>
      </p:sp>
    </p:spTree>
    <p:extLst>
      <p:ext uri="{BB962C8B-B14F-4D97-AF65-F5344CB8AC3E}">
        <p14:creationId xmlns:p14="http://schemas.microsoft.com/office/powerpoint/2010/main" val="2079404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F30274E-DAAB-4CCB-A2D5-1751DBEDB757}"/>
              </a:ext>
            </a:extLst>
          </p:cNvPr>
          <p:cNvSpPr/>
          <p:nvPr/>
        </p:nvSpPr>
        <p:spPr>
          <a:xfrm>
            <a:off x="2242457" y="1698171"/>
            <a:ext cx="6901543" cy="3785652"/>
          </a:xfrm>
          <a:prstGeom prst="rect">
            <a:avLst/>
          </a:prstGeom>
        </p:spPr>
        <p:txBody>
          <a:bodyPr wrap="square">
            <a:spAutoFit/>
          </a:bodyPr>
          <a:lstStyle/>
          <a:p>
            <a:pPr fontAlgn="base"/>
            <a:r>
              <a:rPr lang="en-US" sz="2400" b="0" i="0" dirty="0">
                <a:solidFill>
                  <a:srgbClr val="313537"/>
                </a:solidFill>
                <a:effectLst/>
                <a:latin typeface="Times New Roman" panose="02020603050405020304" pitchFamily="18" charset="0"/>
                <a:cs typeface="Times New Roman" panose="02020603050405020304" pitchFamily="18" charset="0"/>
              </a:rPr>
              <a:t>A few definitions of conflict:</a:t>
            </a:r>
          </a:p>
          <a:p>
            <a:pPr fontAlgn="base"/>
            <a:endParaRPr lang="en-US" sz="2400" b="0" i="0" dirty="0">
              <a:solidFill>
                <a:srgbClr val="313537"/>
              </a:solidFill>
              <a:effectLst/>
              <a:latin typeface="Times New Roman" panose="02020603050405020304" pitchFamily="18" charset="0"/>
              <a:cs typeface="Times New Roman" panose="02020603050405020304" pitchFamily="18" charset="0"/>
            </a:endParaRPr>
          </a:p>
          <a:p>
            <a:pPr fontAlgn="base">
              <a:buFont typeface="Arial" panose="020B0604020202020204" pitchFamily="34" charset="0"/>
              <a:buChar char="•"/>
            </a:pPr>
            <a:r>
              <a:rPr lang="en-US" sz="2400" b="0" i="0" dirty="0">
                <a:solidFill>
                  <a:srgbClr val="313537"/>
                </a:solidFill>
                <a:effectLst/>
                <a:latin typeface="Times New Roman" panose="02020603050405020304" pitchFamily="18" charset="0"/>
                <a:cs typeface="Times New Roman" panose="02020603050405020304" pitchFamily="18" charset="0"/>
              </a:rPr>
              <a:t>A state of disagreement or argument between people, groups, or countries</a:t>
            </a:r>
          </a:p>
          <a:p>
            <a:pPr fontAlgn="base">
              <a:buFont typeface="Arial" panose="020B0604020202020204" pitchFamily="34" charset="0"/>
              <a:buChar char="•"/>
            </a:pPr>
            <a:endParaRPr lang="en-US" sz="2400" b="0" i="0" dirty="0">
              <a:solidFill>
                <a:srgbClr val="313537"/>
              </a:solidFill>
              <a:effectLst/>
              <a:latin typeface="Times New Roman" panose="02020603050405020304" pitchFamily="18" charset="0"/>
              <a:cs typeface="Times New Roman" panose="02020603050405020304" pitchFamily="18" charset="0"/>
            </a:endParaRPr>
          </a:p>
          <a:p>
            <a:pPr fontAlgn="base">
              <a:buFont typeface="Arial" panose="020B0604020202020204" pitchFamily="34" charset="0"/>
              <a:buChar char="•"/>
            </a:pPr>
            <a:r>
              <a:rPr lang="en-US" sz="2400" b="0" i="0" dirty="0">
                <a:solidFill>
                  <a:srgbClr val="313537"/>
                </a:solidFill>
                <a:effectLst/>
                <a:latin typeface="Times New Roman" panose="02020603050405020304" pitchFamily="18" charset="0"/>
                <a:cs typeface="Times New Roman" panose="02020603050405020304" pitchFamily="18" charset="0"/>
              </a:rPr>
              <a:t>A situation in which you have to choose between two or more needs or influences</a:t>
            </a:r>
          </a:p>
          <a:p>
            <a:pPr fontAlgn="base">
              <a:buFont typeface="Arial" panose="020B0604020202020204" pitchFamily="34" charset="0"/>
              <a:buChar char="•"/>
            </a:pPr>
            <a:endParaRPr lang="en-US" sz="2400" b="0" i="0" dirty="0">
              <a:solidFill>
                <a:srgbClr val="313537"/>
              </a:solidFill>
              <a:effectLst/>
              <a:latin typeface="Times New Roman" panose="02020603050405020304" pitchFamily="18" charset="0"/>
              <a:cs typeface="Times New Roman" panose="02020603050405020304" pitchFamily="18" charset="0"/>
            </a:endParaRPr>
          </a:p>
          <a:p>
            <a:pPr fontAlgn="base">
              <a:buFont typeface="Arial" panose="020B0604020202020204" pitchFamily="34" charset="0"/>
              <a:buChar char="•"/>
            </a:pPr>
            <a:r>
              <a:rPr lang="en-US" sz="2400" b="0" i="0" dirty="0">
                <a:solidFill>
                  <a:srgbClr val="313537"/>
                </a:solidFill>
                <a:effectLst/>
                <a:latin typeface="Times New Roman" panose="02020603050405020304" pitchFamily="18" charset="0"/>
                <a:cs typeface="Times New Roman" panose="02020603050405020304" pitchFamily="18" charset="0"/>
              </a:rPr>
              <a:t>A disagreement in which the parties involved perceive a threat to their needs, interests, or concerns</a:t>
            </a:r>
          </a:p>
        </p:txBody>
      </p:sp>
    </p:spTree>
    <p:extLst>
      <p:ext uri="{BB962C8B-B14F-4D97-AF65-F5344CB8AC3E}">
        <p14:creationId xmlns:p14="http://schemas.microsoft.com/office/powerpoint/2010/main" val="4088467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6DC1E03-5386-4D08-BD02-D6F20897BAF2}"/>
              </a:ext>
            </a:extLst>
          </p:cNvPr>
          <p:cNvSpPr txBox="1"/>
          <p:nvPr/>
        </p:nvSpPr>
        <p:spPr>
          <a:xfrm>
            <a:off x="2895600" y="188595"/>
            <a:ext cx="6400800" cy="5078313"/>
          </a:xfrm>
          <a:prstGeom prst="rect">
            <a:avLst/>
          </a:prstGeom>
          <a:noFill/>
        </p:spPr>
        <p:txBody>
          <a:bodyPr wrap="square">
            <a:spAutoFit/>
          </a:bodyPr>
          <a:lstStyle/>
          <a:p>
            <a:pPr algn="l" fontAlgn="base"/>
            <a:r>
              <a:rPr lang="en-US" sz="3600" b="1" i="0" dirty="0">
                <a:solidFill>
                  <a:srgbClr val="313537"/>
                </a:solidFill>
                <a:effectLst/>
                <a:latin typeface="Times New Roman" panose="02020603050405020304" pitchFamily="18" charset="0"/>
                <a:cs typeface="Times New Roman" panose="02020603050405020304" pitchFamily="18" charset="0"/>
              </a:rPr>
              <a:t>What's your style?</a:t>
            </a:r>
          </a:p>
          <a:p>
            <a:pPr algn="l" fontAlgn="base"/>
            <a:endParaRPr lang="en-US" sz="2400" b="1" dirty="0">
              <a:solidFill>
                <a:srgbClr val="313537"/>
              </a:solidFill>
              <a:latin typeface="Times New Roman" panose="02020603050405020304" pitchFamily="18" charset="0"/>
              <a:cs typeface="Times New Roman" panose="02020603050405020304" pitchFamily="18" charset="0"/>
            </a:endParaRPr>
          </a:p>
          <a:p>
            <a:pPr algn="l" fontAlgn="base"/>
            <a:endParaRPr lang="en-US" sz="2400" b="1" i="0" dirty="0">
              <a:solidFill>
                <a:srgbClr val="313537"/>
              </a:solidFill>
              <a:effectLst/>
              <a:latin typeface="Times New Roman" panose="02020603050405020304" pitchFamily="18" charset="0"/>
              <a:cs typeface="Times New Roman" panose="02020603050405020304" pitchFamily="18" charset="0"/>
            </a:endParaRPr>
          </a:p>
          <a:p>
            <a:pPr algn="l" fontAlgn="base"/>
            <a:endParaRPr lang="en-US" sz="2400" b="1" i="0" dirty="0">
              <a:solidFill>
                <a:srgbClr val="313537"/>
              </a:solidFill>
              <a:effectLst/>
              <a:latin typeface="Times New Roman" panose="02020603050405020304" pitchFamily="18" charset="0"/>
              <a:cs typeface="Times New Roman" panose="02020603050405020304" pitchFamily="18" charset="0"/>
            </a:endParaRPr>
          </a:p>
          <a:p>
            <a:pPr algn="l" fontAlgn="base"/>
            <a:r>
              <a:rPr lang="en-US" sz="2400" b="0" i="0" dirty="0">
                <a:solidFill>
                  <a:srgbClr val="313537"/>
                </a:solidFill>
                <a:effectLst/>
                <a:latin typeface="Times New Roman" panose="02020603050405020304" pitchFamily="18" charset="0"/>
                <a:cs typeface="Times New Roman" panose="02020603050405020304" pitchFamily="18" charset="0"/>
              </a:rPr>
              <a:t>Whether or not you do it consciously, you probably already manage conflict.</a:t>
            </a:r>
          </a:p>
          <a:p>
            <a:pPr algn="l" fontAlgn="base"/>
            <a:endParaRPr lang="en-US" sz="2400" dirty="0">
              <a:solidFill>
                <a:srgbClr val="313537"/>
              </a:solidFill>
              <a:latin typeface="Times New Roman" panose="02020603050405020304" pitchFamily="18" charset="0"/>
              <a:cs typeface="Times New Roman" panose="02020603050405020304" pitchFamily="18" charset="0"/>
            </a:endParaRPr>
          </a:p>
          <a:p>
            <a:pPr algn="l" fontAlgn="base"/>
            <a:r>
              <a:rPr lang="en-US" sz="2400" b="0" i="0" dirty="0">
                <a:solidFill>
                  <a:srgbClr val="313537"/>
                </a:solidFill>
                <a:effectLst/>
                <a:latin typeface="Times New Roman" panose="02020603050405020304" pitchFamily="18" charset="0"/>
                <a:cs typeface="Times New Roman" panose="02020603050405020304" pitchFamily="18" charset="0"/>
              </a:rPr>
              <a:t>Kenneth W. Thomas and Ralph H. Kilmann identified five styles of conflict management. Most people regularly use one or two of these styles:</a:t>
            </a:r>
          </a:p>
          <a:p>
            <a:pPr algn="l" fontAlgn="base"/>
            <a:endParaRPr lang="en-US" sz="2400" b="0" i="0" dirty="0">
              <a:solidFill>
                <a:srgbClr val="313537"/>
              </a:solidFill>
              <a:effectLst/>
              <a:latin typeface="Times New Roman" panose="02020603050405020304" pitchFamily="18" charset="0"/>
              <a:cs typeface="Times New Roman" panose="02020603050405020304" pitchFamily="18" charset="0"/>
            </a:endParaRPr>
          </a:p>
          <a:p>
            <a:pPr algn="l" fontAlgn="base"/>
            <a:endParaRPr lang="en-US" sz="2400" b="0" i="0" dirty="0">
              <a:solidFill>
                <a:srgbClr val="313537"/>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3971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86DB19A-1D4C-40CD-9208-6C2B116F4D76}"/>
              </a:ext>
            </a:extLst>
          </p:cNvPr>
          <p:cNvSpPr txBox="1"/>
          <p:nvPr/>
        </p:nvSpPr>
        <p:spPr>
          <a:xfrm>
            <a:off x="2838450" y="742951"/>
            <a:ext cx="6305550" cy="4524315"/>
          </a:xfrm>
          <a:prstGeom prst="rect">
            <a:avLst/>
          </a:prstGeom>
          <a:noFill/>
        </p:spPr>
        <p:txBody>
          <a:bodyPr wrap="square">
            <a:spAutoFit/>
          </a:bodyPr>
          <a:lstStyle/>
          <a:p>
            <a:pPr algn="l" fontAlgn="base">
              <a:buFont typeface="Arial" panose="020B0604020202020204" pitchFamily="34" charset="0"/>
              <a:buChar char="•"/>
            </a:pPr>
            <a:r>
              <a:rPr lang="en-US" sz="2400" b="1" i="0" dirty="0">
                <a:solidFill>
                  <a:srgbClr val="313537"/>
                </a:solidFill>
                <a:effectLst/>
                <a:latin typeface="Times New Roman" panose="02020603050405020304" pitchFamily="18" charset="0"/>
                <a:cs typeface="Times New Roman" panose="02020603050405020304" pitchFamily="18" charset="0"/>
              </a:rPr>
              <a:t>Accommodating </a:t>
            </a:r>
            <a:r>
              <a:rPr lang="en-US" sz="2400" b="0" i="0" dirty="0">
                <a:solidFill>
                  <a:srgbClr val="313537"/>
                </a:solidFill>
                <a:effectLst/>
                <a:latin typeface="Times New Roman" panose="02020603050405020304" pitchFamily="18" charset="0"/>
                <a:cs typeface="Times New Roman" panose="02020603050405020304" pitchFamily="18" charset="0"/>
              </a:rPr>
              <a:t>is unassertive and cooperative. The person neglects their own concerns to satisfy the concerns of the other person.</a:t>
            </a:r>
          </a:p>
          <a:p>
            <a:pPr algn="l" fontAlgn="base">
              <a:buFont typeface="Arial" panose="020B0604020202020204" pitchFamily="34" charset="0"/>
              <a:buChar char="•"/>
            </a:pPr>
            <a:endParaRPr lang="en-US" sz="2400" b="0" i="0" dirty="0">
              <a:solidFill>
                <a:srgbClr val="313537"/>
              </a:solidFill>
              <a:effectLst/>
              <a:latin typeface="Times New Roman" panose="02020603050405020304" pitchFamily="18" charset="0"/>
              <a:cs typeface="Times New Roman" panose="02020603050405020304" pitchFamily="18" charset="0"/>
            </a:endParaRPr>
          </a:p>
          <a:p>
            <a:pPr algn="l" fontAlgn="base">
              <a:buFont typeface="Arial" panose="020B0604020202020204" pitchFamily="34" charset="0"/>
              <a:buChar char="•"/>
            </a:pPr>
            <a:r>
              <a:rPr lang="en-US" sz="2400" b="1" i="0" dirty="0">
                <a:solidFill>
                  <a:srgbClr val="313537"/>
                </a:solidFill>
                <a:effectLst/>
                <a:latin typeface="Times New Roman" panose="02020603050405020304" pitchFamily="18" charset="0"/>
                <a:cs typeface="Times New Roman" panose="02020603050405020304" pitchFamily="18" charset="0"/>
              </a:rPr>
              <a:t>Avoiding</a:t>
            </a:r>
            <a:r>
              <a:rPr lang="en-US" sz="2400" b="0" i="0" dirty="0">
                <a:solidFill>
                  <a:srgbClr val="313537"/>
                </a:solidFill>
                <a:effectLst/>
                <a:latin typeface="Times New Roman" panose="02020603050405020304" pitchFamily="18" charset="0"/>
                <a:cs typeface="Times New Roman" panose="02020603050405020304" pitchFamily="18" charset="0"/>
              </a:rPr>
              <a:t> is unassertive and uncooperative. The person pursues neither their own concerns nor those of others. They simply don't deal with the conflict.</a:t>
            </a:r>
          </a:p>
          <a:p>
            <a:pPr algn="l" fontAlgn="base">
              <a:buFont typeface="Arial" panose="020B0604020202020204" pitchFamily="34" charset="0"/>
              <a:buChar char="•"/>
            </a:pPr>
            <a:endParaRPr lang="en-US" sz="2400" b="0" i="0" dirty="0">
              <a:solidFill>
                <a:srgbClr val="313537"/>
              </a:solidFill>
              <a:effectLst/>
              <a:latin typeface="Times New Roman" panose="02020603050405020304" pitchFamily="18" charset="0"/>
              <a:cs typeface="Times New Roman" panose="02020603050405020304" pitchFamily="18" charset="0"/>
            </a:endParaRPr>
          </a:p>
          <a:p>
            <a:pPr algn="l" fontAlgn="base">
              <a:buFont typeface="Arial" panose="020B0604020202020204" pitchFamily="34" charset="0"/>
              <a:buChar char="•"/>
            </a:pPr>
            <a:r>
              <a:rPr lang="en-US" sz="2400" b="1" i="0" dirty="0">
                <a:solidFill>
                  <a:srgbClr val="313537"/>
                </a:solidFill>
                <a:effectLst/>
                <a:latin typeface="Times New Roman" panose="02020603050405020304" pitchFamily="18" charset="0"/>
                <a:cs typeface="Times New Roman" panose="02020603050405020304" pitchFamily="18" charset="0"/>
              </a:rPr>
              <a:t>Collaborating</a:t>
            </a:r>
            <a:r>
              <a:rPr lang="en-US" sz="2400" b="0" i="0" dirty="0">
                <a:solidFill>
                  <a:srgbClr val="313537"/>
                </a:solidFill>
                <a:effectLst/>
                <a:latin typeface="Times New Roman" panose="02020603050405020304" pitchFamily="18" charset="0"/>
                <a:cs typeface="Times New Roman" panose="02020603050405020304" pitchFamily="18" charset="0"/>
              </a:rPr>
              <a:t> is assertive and cooperative. The parties attempt to work together to find a solution that satisfies everyone's concerns</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95592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CC85E24-750C-40B0-99DF-5CCA1639D5BB}"/>
              </a:ext>
            </a:extLst>
          </p:cNvPr>
          <p:cNvSpPr txBox="1"/>
          <p:nvPr/>
        </p:nvSpPr>
        <p:spPr>
          <a:xfrm>
            <a:off x="2886075" y="838200"/>
            <a:ext cx="6257925" cy="4832092"/>
          </a:xfrm>
          <a:prstGeom prst="rect">
            <a:avLst/>
          </a:prstGeom>
          <a:noFill/>
        </p:spPr>
        <p:txBody>
          <a:bodyPr wrap="square">
            <a:spAutoFit/>
          </a:bodyPr>
          <a:lstStyle/>
          <a:p>
            <a:pPr algn="l" fontAlgn="base">
              <a:buFont typeface="Arial" panose="020B0604020202020204" pitchFamily="34" charset="0"/>
              <a:buChar char="•"/>
            </a:pPr>
            <a:r>
              <a:rPr lang="en-US" sz="2800" b="1" i="0" dirty="0">
                <a:solidFill>
                  <a:srgbClr val="313537"/>
                </a:solidFill>
                <a:effectLst/>
                <a:latin typeface="Times New Roman" panose="02020603050405020304" pitchFamily="18" charset="0"/>
                <a:cs typeface="Times New Roman" panose="02020603050405020304" pitchFamily="18" charset="0"/>
              </a:rPr>
              <a:t>Competing </a:t>
            </a:r>
            <a:r>
              <a:rPr lang="en-US" sz="2800" b="0" i="0" dirty="0">
                <a:solidFill>
                  <a:srgbClr val="313537"/>
                </a:solidFill>
                <a:effectLst/>
                <a:latin typeface="Times New Roman" panose="02020603050405020304" pitchFamily="18" charset="0"/>
                <a:cs typeface="Times New Roman" panose="02020603050405020304" pitchFamily="18" charset="0"/>
              </a:rPr>
              <a:t>is assertive and uncooperative. A person pursues their own concerns without regard for others' concerns. The person may use their position of power to get their way.</a:t>
            </a:r>
          </a:p>
          <a:p>
            <a:pPr algn="l" fontAlgn="base">
              <a:buFont typeface="Arial" panose="020B0604020202020204" pitchFamily="34" charset="0"/>
              <a:buChar char="•"/>
            </a:pPr>
            <a:endParaRPr lang="en-US" sz="2800" b="0" i="0" dirty="0">
              <a:solidFill>
                <a:srgbClr val="313537"/>
              </a:solidFill>
              <a:effectLst/>
              <a:latin typeface="Times New Roman" panose="02020603050405020304" pitchFamily="18" charset="0"/>
              <a:cs typeface="Times New Roman" panose="02020603050405020304" pitchFamily="18" charset="0"/>
            </a:endParaRPr>
          </a:p>
          <a:p>
            <a:pPr algn="l" fontAlgn="base">
              <a:buFont typeface="Arial" panose="020B0604020202020204" pitchFamily="34" charset="0"/>
              <a:buChar char="•"/>
            </a:pPr>
            <a:r>
              <a:rPr lang="en-US" sz="2800" b="1" i="0" dirty="0">
                <a:solidFill>
                  <a:srgbClr val="313537"/>
                </a:solidFill>
                <a:effectLst/>
                <a:latin typeface="Times New Roman" panose="02020603050405020304" pitchFamily="18" charset="0"/>
                <a:cs typeface="Times New Roman" panose="02020603050405020304" pitchFamily="18" charset="0"/>
              </a:rPr>
              <a:t>Compromising</a:t>
            </a:r>
            <a:r>
              <a:rPr lang="en-US" sz="2800" b="0" i="0" dirty="0">
                <a:solidFill>
                  <a:srgbClr val="313537"/>
                </a:solidFill>
                <a:effectLst/>
                <a:latin typeface="Times New Roman" panose="02020603050405020304" pitchFamily="18" charset="0"/>
                <a:cs typeface="Times New Roman" panose="02020603050405020304" pitchFamily="18" charset="0"/>
              </a:rPr>
              <a:t> is moderate in both assertiveness and cooperativeness. The objective is to find some mutually acceptable solution that partially satisfies all parties.</a:t>
            </a:r>
          </a:p>
        </p:txBody>
      </p:sp>
    </p:spTree>
    <p:extLst>
      <p:ext uri="{BB962C8B-B14F-4D97-AF65-F5344CB8AC3E}">
        <p14:creationId xmlns:p14="http://schemas.microsoft.com/office/powerpoint/2010/main" val="2010755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9477821-29FF-4194-983F-9867304F8E4D}"/>
              </a:ext>
            </a:extLst>
          </p:cNvPr>
          <p:cNvSpPr txBox="1"/>
          <p:nvPr/>
        </p:nvSpPr>
        <p:spPr>
          <a:xfrm>
            <a:off x="2905125" y="222340"/>
            <a:ext cx="6096000" cy="5262979"/>
          </a:xfrm>
          <a:prstGeom prst="rect">
            <a:avLst/>
          </a:prstGeom>
          <a:noFill/>
        </p:spPr>
        <p:txBody>
          <a:bodyPr wrap="square">
            <a:spAutoFit/>
          </a:bodyPr>
          <a:lstStyle/>
          <a:p>
            <a:pPr marL="0" marR="0" fontAlgn="base">
              <a:spcBef>
                <a:spcPts val="0"/>
              </a:spcBef>
              <a:spcAft>
                <a:spcPts val="0"/>
              </a:spcAft>
            </a:pPr>
            <a:endParaRPr lang="en-US" sz="4800" b="1" dirty="0">
              <a:solidFill>
                <a:srgbClr val="313537"/>
              </a:solidFill>
              <a:effectLst/>
              <a:latin typeface="Times New Roman" panose="02020603050405020304" pitchFamily="18" charset="0"/>
              <a:ea typeface="Times New Roman" panose="02020603050405020304" pitchFamily="18" charset="0"/>
            </a:endParaRPr>
          </a:p>
          <a:p>
            <a:pPr marL="0" marR="0" fontAlgn="base">
              <a:spcBef>
                <a:spcPts val="0"/>
              </a:spcBef>
              <a:spcAft>
                <a:spcPts val="0"/>
              </a:spcAft>
            </a:pPr>
            <a:r>
              <a:rPr lang="en-US" sz="4800" b="1" dirty="0">
                <a:solidFill>
                  <a:srgbClr val="313537"/>
                </a:solidFill>
                <a:effectLst/>
                <a:latin typeface="Times New Roman" panose="02020603050405020304" pitchFamily="18" charset="0"/>
                <a:ea typeface="Times New Roman" panose="02020603050405020304" pitchFamily="18" charset="0"/>
              </a:rPr>
              <a:t>What types of behaviors and skills do you think are beneficial in resolving conflict?</a:t>
            </a:r>
            <a:endParaRPr lang="en-US" sz="4800" dirty="0">
              <a:effectLst/>
              <a:latin typeface="Times New Roman" panose="02020603050405020304" pitchFamily="18" charset="0"/>
              <a:ea typeface="Times New Roman" panose="02020603050405020304" pitchFamily="18" charset="0"/>
            </a:endParaRPr>
          </a:p>
          <a:p>
            <a:pPr marL="0" marR="0" fontAlgn="base">
              <a:spcBef>
                <a:spcPts val="0"/>
              </a:spcBef>
              <a:spcAft>
                <a:spcPts val="0"/>
              </a:spcAft>
            </a:pPr>
            <a:r>
              <a:rPr lang="en-US" sz="4800" b="1" dirty="0">
                <a:solidFill>
                  <a:srgbClr val="313537"/>
                </a:solidFill>
                <a:effectLst/>
                <a:latin typeface="Times New Roman" panose="02020603050405020304" pitchFamily="18" charset="0"/>
                <a:ea typeface="Times New Roman" panose="02020603050405020304" pitchFamily="18" charset="0"/>
              </a:rPr>
              <a:t> </a:t>
            </a:r>
            <a:endParaRPr lang="en-US" sz="4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50090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8FBFD2C-5992-46C4-B358-A89C4BCE9B3B}"/>
              </a:ext>
            </a:extLst>
          </p:cNvPr>
          <p:cNvSpPr txBox="1"/>
          <p:nvPr/>
        </p:nvSpPr>
        <p:spPr>
          <a:xfrm>
            <a:off x="3048000" y="2967335"/>
            <a:ext cx="6096000" cy="2246769"/>
          </a:xfrm>
          <a:prstGeom prst="rect">
            <a:avLst/>
          </a:prstGeom>
          <a:noFill/>
        </p:spPr>
        <p:txBody>
          <a:bodyPr wrap="square">
            <a:spAutoFit/>
          </a:bodyPr>
          <a:lstStyle/>
          <a:p>
            <a:pPr marL="342900" marR="0" lvl="0" indent="-342900" fontAlgn="base">
              <a:spcBef>
                <a:spcPts val="0"/>
              </a:spcBef>
              <a:spcAft>
                <a:spcPts val="0"/>
              </a:spcAft>
              <a:buSzPts val="1000"/>
              <a:buFont typeface="Symbol" panose="05050102010706020507" pitchFamily="18" charset="2"/>
              <a:buChar char=""/>
              <a:tabLst>
                <a:tab pos="457200" algn="l"/>
              </a:tabLst>
            </a:pPr>
            <a:r>
              <a:rPr lang="en-US" sz="2800" b="1" dirty="0">
                <a:solidFill>
                  <a:srgbClr val="313537"/>
                </a:solidFill>
                <a:effectLst/>
                <a:latin typeface="Times New Roman" panose="02020603050405020304" pitchFamily="18" charset="0"/>
                <a:ea typeface="Times New Roman" panose="02020603050405020304" pitchFamily="18" charset="0"/>
              </a:rPr>
              <a:t>Staying calm.</a:t>
            </a:r>
            <a:r>
              <a:rPr lang="en-US" sz="2800" dirty="0">
                <a:solidFill>
                  <a:srgbClr val="313537"/>
                </a:solidFill>
                <a:effectLst/>
                <a:latin typeface="Times New Roman" panose="02020603050405020304" pitchFamily="18" charset="0"/>
                <a:ea typeface="Times New Roman" panose="02020603050405020304" pitchFamily="18" charset="0"/>
              </a:rPr>
              <a:t> Tension and anger can escalate the problem. Think of strategies that can help you stay calm, such as breathing deeply or stepping away for a minute.</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545271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C17EE7B-27C3-4C17-85D0-3F27E1DA2168}"/>
              </a:ext>
            </a:extLst>
          </p:cNvPr>
          <p:cNvSpPr txBox="1"/>
          <p:nvPr/>
        </p:nvSpPr>
        <p:spPr>
          <a:xfrm>
            <a:off x="2981325" y="1885950"/>
            <a:ext cx="6162675" cy="3108543"/>
          </a:xfrm>
          <a:prstGeom prst="rect">
            <a:avLst/>
          </a:prstGeom>
          <a:noFill/>
        </p:spPr>
        <p:txBody>
          <a:bodyPr wrap="square">
            <a:spAutoFit/>
          </a:bodyPr>
          <a:lstStyle/>
          <a:p>
            <a:pPr marL="342900" marR="0" lvl="0" indent="-342900" fontAlgn="base">
              <a:spcBef>
                <a:spcPts val="0"/>
              </a:spcBef>
              <a:spcAft>
                <a:spcPts val="0"/>
              </a:spcAft>
              <a:buSzPts val="1000"/>
              <a:buFont typeface="Symbol" panose="05050102010706020507" pitchFamily="18" charset="2"/>
              <a:buChar char=""/>
              <a:tabLst>
                <a:tab pos="457200" algn="l"/>
              </a:tabLst>
            </a:pPr>
            <a:r>
              <a:rPr lang="en-US" sz="2800" b="1" dirty="0">
                <a:solidFill>
                  <a:srgbClr val="313537"/>
                </a:solidFill>
                <a:effectLst/>
                <a:latin typeface="Times New Roman" panose="02020603050405020304" pitchFamily="18" charset="0"/>
                <a:ea typeface="Times New Roman" panose="02020603050405020304" pitchFamily="18" charset="0"/>
              </a:rPr>
              <a:t>Managing your emotions.</a:t>
            </a:r>
            <a:r>
              <a:rPr lang="en-US" sz="2800" dirty="0">
                <a:solidFill>
                  <a:srgbClr val="313537"/>
                </a:solidFill>
                <a:effectLst/>
                <a:latin typeface="Times New Roman" panose="02020603050405020304" pitchFamily="18" charset="0"/>
                <a:ea typeface="Times New Roman" panose="02020603050405020304" pitchFamily="18" charset="0"/>
              </a:rPr>
              <a:t> Are you tired or stressed about things that aren't related to the conflict? Are you irritated by certain words or types of body language? Be aware of how your emotions can negatively affect your responses.</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40655762"/>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40</TotalTime>
  <Words>539</Words>
  <Application>Microsoft Office PowerPoint</Application>
  <PresentationFormat>Widescreen</PresentationFormat>
  <Paragraphs>40</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Century Gothic</vt:lpstr>
      <vt:lpstr>Symbol</vt:lpstr>
      <vt:lpstr>Times New Roman</vt:lpstr>
      <vt:lpstr>Wingdings 3</vt:lpstr>
      <vt:lpstr>Slice</vt:lpstr>
      <vt:lpstr>Conflict Resolution</vt:lpstr>
      <vt:lpstr>Conflict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Conflict Resolution</dc:title>
  <dc:creator>Agape</dc:creator>
  <cp:lastModifiedBy>Jimmie Williamson</cp:lastModifiedBy>
  <cp:revision>6</cp:revision>
  <dcterms:created xsi:type="dcterms:W3CDTF">2020-02-07T00:34:52Z</dcterms:created>
  <dcterms:modified xsi:type="dcterms:W3CDTF">2022-02-13T17:27:22Z</dcterms:modified>
</cp:coreProperties>
</file>