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9" r:id="rId2"/>
    <p:sldId id="360" r:id="rId3"/>
    <p:sldId id="343" r:id="rId4"/>
    <p:sldId id="344" r:id="rId5"/>
    <p:sldId id="345" r:id="rId6"/>
    <p:sldId id="346" r:id="rId7"/>
    <p:sldId id="348" r:id="rId8"/>
    <p:sldId id="349" r:id="rId9"/>
    <p:sldId id="347" r:id="rId10"/>
    <p:sldId id="350" r:id="rId11"/>
    <p:sldId id="351" r:id="rId12"/>
    <p:sldId id="353" r:id="rId13"/>
    <p:sldId id="352" r:id="rId14"/>
    <p:sldId id="310" r:id="rId15"/>
    <p:sldId id="354" r:id="rId16"/>
    <p:sldId id="355" r:id="rId17"/>
    <p:sldId id="356" r:id="rId18"/>
    <p:sldId id="358" r:id="rId19"/>
    <p:sldId id="359" r:id="rId20"/>
    <p:sldId id="361" r:id="rId21"/>
    <p:sldId id="362" r:id="rId22"/>
    <p:sldId id="363" r:id="rId23"/>
    <p:sldId id="365" r:id="rId24"/>
    <p:sldId id="366" r:id="rId25"/>
    <p:sldId id="367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7866" autoAdjust="0"/>
  </p:normalViewPr>
  <p:slideViewPr>
    <p:cSldViewPr snapToGrid="0" showGuides="1">
      <p:cViewPr varScale="1">
        <p:scale>
          <a:sx n="78" d="100"/>
          <a:sy n="78" d="100"/>
        </p:scale>
        <p:origin x="120" y="720"/>
      </p:cViewPr>
      <p:guideLst/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10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4.xml"/><Relationship Id="rId6" Type="http://schemas.openxmlformats.org/officeDocument/2006/relationships/image" Target="../media/image34.jfif"/><Relationship Id="rId5" Type="http://schemas.openxmlformats.org/officeDocument/2006/relationships/image" Target="../media/image33.jfif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5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6.xml"/><Relationship Id="rId5" Type="http://schemas.openxmlformats.org/officeDocument/2006/relationships/image" Target="../media/image39.jfif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fif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7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8.xml"/><Relationship Id="rId5" Type="http://schemas.openxmlformats.org/officeDocument/2006/relationships/image" Target="../media/image45.jp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fi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1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6" Type="http://schemas.openxmlformats.org/officeDocument/2006/relationships/image" Target="../media/image9.jfif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2.xml"/><Relationship Id="rId5" Type="http://schemas.openxmlformats.org/officeDocument/2006/relationships/image" Target="../media/image44.png"/><Relationship Id="rId4" Type="http://schemas.openxmlformats.org/officeDocument/2006/relationships/image" Target="../media/image5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fi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4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5.xml"/><Relationship Id="rId6" Type="http://schemas.openxmlformats.org/officeDocument/2006/relationships/image" Target="../media/image54.jfif"/><Relationship Id="rId5" Type="http://schemas.openxmlformats.org/officeDocument/2006/relationships/image" Target="../media/image37.jpg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6.xml"/><Relationship Id="rId6" Type="http://schemas.openxmlformats.org/officeDocument/2006/relationships/image" Target="../media/image57.jfif"/><Relationship Id="rId5" Type="http://schemas.openxmlformats.org/officeDocument/2006/relationships/image" Target="../media/image56.jfif"/><Relationship Id="rId4" Type="http://schemas.openxmlformats.org/officeDocument/2006/relationships/image" Target="../media/image5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4.emf"/><Relationship Id="rId7" Type="http://schemas.openxmlformats.org/officeDocument/2006/relationships/image" Target="../media/image13.jfi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fif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1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image" Target="../media/image25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200547" cy="22092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101823" y="3059204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2438400" y="2200993"/>
            <a:ext cx="954405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The Nuts &amp; Bolts of Growing Membership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3D9D2F-DEF8-57DD-2F0D-28865D423F59}"/>
              </a:ext>
            </a:extLst>
          </p:cNvPr>
          <p:cNvSpPr txBox="1"/>
          <p:nvPr/>
        </p:nvSpPr>
        <p:spPr>
          <a:xfrm>
            <a:off x="3124200" y="799568"/>
            <a:ext cx="8346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Monotype Corsiva" panose="03010101010201010101" pitchFamily="66" charset="0"/>
              </a:rPr>
              <a:t>“Together Let’s Grow Rotary”</a:t>
            </a:r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883C36B0-A90A-9BA4-1734-D7D10A53E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66" y="3052422"/>
            <a:ext cx="3348513" cy="3348513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C19EEA01-2669-546D-2B7C-AD566AA731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6" y="5704653"/>
            <a:ext cx="2200412" cy="872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691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61" y="5980404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084E68D-B8DC-40BE-25E1-ADE46B50F0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2" b="22734"/>
          <a:stretch/>
        </p:blipFill>
        <p:spPr>
          <a:xfrm>
            <a:off x="1845615" y="5885832"/>
            <a:ext cx="1487011" cy="7965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CB0B24-3079-2D03-FFD0-ED66099DF297}"/>
              </a:ext>
            </a:extLst>
          </p:cNvPr>
          <p:cNvSpPr txBox="1"/>
          <p:nvPr/>
        </p:nvSpPr>
        <p:spPr>
          <a:xfrm>
            <a:off x="1139697" y="489246"/>
            <a:ext cx="42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Back To Basics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0FDC6-E025-0E32-4995-CBDBDC5577F3}"/>
              </a:ext>
            </a:extLst>
          </p:cNvPr>
          <p:cNvSpPr txBox="1"/>
          <p:nvPr/>
        </p:nvSpPr>
        <p:spPr>
          <a:xfrm>
            <a:off x="774578" y="1458087"/>
            <a:ext cx="5581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Membership Goal Worksheet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Attrition &amp; Attraction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Set membership goal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D339C0D1-F6B4-1D16-FEAF-3C90B14E44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4"/>
          <a:stretch/>
        </p:blipFill>
        <p:spPr>
          <a:xfrm>
            <a:off x="6953249" y="216105"/>
            <a:ext cx="5040615" cy="6425789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DDDEA45-244B-BD29-EE9C-661D72F295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88" y="3640200"/>
            <a:ext cx="3574829" cy="1853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0697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B0B24-3079-2D03-FFD0-ED66099DF297}"/>
              </a:ext>
            </a:extLst>
          </p:cNvPr>
          <p:cNvSpPr txBox="1"/>
          <p:nvPr/>
        </p:nvSpPr>
        <p:spPr>
          <a:xfrm>
            <a:off x="1801118" y="226548"/>
            <a:ext cx="8361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Intentional Growth Strategies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C25EE-B169-CA4A-51F0-2EAC4AC917E4}"/>
              </a:ext>
            </a:extLst>
          </p:cNvPr>
          <p:cNvSpPr txBox="1"/>
          <p:nvPr/>
        </p:nvSpPr>
        <p:spPr>
          <a:xfrm>
            <a:off x="805281" y="1364017"/>
            <a:ext cx="551931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Written Strategy Statement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“Our club is committed to grow membership consistently &amp; moderately every year by 5%.”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Membership Team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Membership Plan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Strong Growth Culture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Discover Rotary</a:t>
            </a:r>
          </a:p>
        </p:txBody>
      </p:sp>
      <p:pic>
        <p:nvPicPr>
          <p:cNvPr id="5" name="Picture 4" descr="A yellow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CFD69347-A985-F4A3-2801-7C295AE66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865" y="4354510"/>
            <a:ext cx="2537583" cy="2322534"/>
          </a:xfrm>
          <a:prstGeom prst="rect">
            <a:avLst/>
          </a:prstGeom>
        </p:spPr>
      </p:pic>
      <p:pic>
        <p:nvPicPr>
          <p:cNvPr id="7" name="Picture 6" descr="A signpost with arrows pointing in different directions&#10;&#10;Description automatically generated with low confidence">
            <a:extLst>
              <a:ext uri="{FF2B5EF4-FFF2-40B4-BE49-F238E27FC236}">
                <a16:creationId xmlns:a16="http://schemas.microsoft.com/office/drawing/2014/main" id="{21B53EFE-85E5-4A54-655F-E70A4F758E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59" r="29087" b="9007"/>
          <a:stretch/>
        </p:blipFill>
        <p:spPr>
          <a:xfrm>
            <a:off x="9399256" y="4354510"/>
            <a:ext cx="2501198" cy="2311766"/>
          </a:xfrm>
          <a:prstGeom prst="rect">
            <a:avLst/>
          </a:prstGeom>
        </p:spPr>
      </p:pic>
      <p:pic>
        <p:nvPicPr>
          <p:cNvPr id="13" name="Picture 12" descr="A group of women smiling&#10;&#10;Description automatically generated with medium confidence">
            <a:extLst>
              <a:ext uri="{FF2B5EF4-FFF2-40B4-BE49-F238E27FC236}">
                <a16:creationId xmlns:a16="http://schemas.microsoft.com/office/drawing/2014/main" id="{46FEBCBC-F69E-698D-7B63-A7E9C2AE38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865" y="1364017"/>
            <a:ext cx="5038781" cy="29714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558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B0B24-3079-2D03-FFD0-ED66099DF297}"/>
              </a:ext>
            </a:extLst>
          </p:cNvPr>
          <p:cNvSpPr txBox="1"/>
          <p:nvPr/>
        </p:nvSpPr>
        <p:spPr>
          <a:xfrm>
            <a:off x="1881253" y="565769"/>
            <a:ext cx="4971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Membership Team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5B3AF-E666-6521-55D1-C526F7F188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/>
          <a:stretch/>
        </p:blipFill>
        <p:spPr>
          <a:xfrm>
            <a:off x="4677457" y="2030832"/>
            <a:ext cx="3698957" cy="4487947"/>
          </a:xfrm>
          <a:prstGeom prst="rect">
            <a:avLst/>
          </a:prstGeom>
        </p:spPr>
      </p:pic>
      <p:pic>
        <p:nvPicPr>
          <p:cNvPr id="12" name="Picture 11" descr="A rocket taking off&#10;&#10;Description automatically generated with low confidence">
            <a:extLst>
              <a:ext uri="{FF2B5EF4-FFF2-40B4-BE49-F238E27FC236}">
                <a16:creationId xmlns:a16="http://schemas.microsoft.com/office/drawing/2014/main" id="{68667BD4-0406-C86E-DBD5-668F44D55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10"/>
          <a:stretch/>
        </p:blipFill>
        <p:spPr>
          <a:xfrm>
            <a:off x="8354532" y="3285090"/>
            <a:ext cx="3404244" cy="3249915"/>
          </a:xfrm>
          <a:prstGeom prst="rect">
            <a:avLst/>
          </a:prstGeom>
        </p:spPr>
      </p:pic>
      <p:pic>
        <p:nvPicPr>
          <p:cNvPr id="19" name="Picture 18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25F1206B-27FE-A0F8-77FB-365B0A5B37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6" y="2030831"/>
            <a:ext cx="4316141" cy="4487947"/>
          </a:xfrm>
          <a:prstGeom prst="rect">
            <a:avLst/>
          </a:prstGeom>
        </p:spPr>
      </p:pic>
      <p:pic>
        <p:nvPicPr>
          <p:cNvPr id="23" name="Picture 22" descr="A picture containing person, person, tree, outdoor&#10;&#10;Description automatically generated">
            <a:extLst>
              <a:ext uri="{FF2B5EF4-FFF2-40B4-BE49-F238E27FC236}">
                <a16:creationId xmlns:a16="http://schemas.microsoft.com/office/drawing/2014/main" id="{90C020C3-9F4E-A4AA-BD9F-0D4FC6CA3E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6"/>
          <a:stretch/>
        </p:blipFill>
        <p:spPr>
          <a:xfrm>
            <a:off x="8354532" y="367466"/>
            <a:ext cx="3404244" cy="2959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232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B0B24-3079-2D03-FFD0-ED66099DF297}"/>
              </a:ext>
            </a:extLst>
          </p:cNvPr>
          <p:cNvSpPr txBox="1"/>
          <p:nvPr/>
        </p:nvSpPr>
        <p:spPr>
          <a:xfrm>
            <a:off x="6545791" y="425288"/>
            <a:ext cx="471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Membership Plan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2101AC24-4C91-D611-165D-E994AC5633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0" b="14311"/>
          <a:stretch/>
        </p:blipFill>
        <p:spPr>
          <a:xfrm>
            <a:off x="631762" y="299756"/>
            <a:ext cx="4923870" cy="6243453"/>
          </a:xfrm>
          <a:prstGeom prst="rect">
            <a:avLst/>
          </a:prstGeom>
        </p:spPr>
      </p:pic>
      <p:pic>
        <p:nvPicPr>
          <p:cNvPr id="14" name="Picture 13" descr="A picture containing person, baseball, player, outdoor&#10;&#10;Description automatically generated">
            <a:extLst>
              <a:ext uri="{FF2B5EF4-FFF2-40B4-BE49-F238E27FC236}">
                <a16:creationId xmlns:a16="http://schemas.microsoft.com/office/drawing/2014/main" id="{F89B42EB-F501-F1FD-FC41-DFA9A1DA3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70" y="1465839"/>
            <a:ext cx="4623403" cy="35564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9B1DD1-C9EE-A474-B5FA-7B8CF1973BB6}"/>
              </a:ext>
            </a:extLst>
          </p:cNvPr>
          <p:cNvSpPr txBox="1"/>
          <p:nvPr/>
        </p:nvSpPr>
        <p:spPr>
          <a:xfrm>
            <a:off x="5431808" y="5124662"/>
            <a:ext cx="6811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“If you don’t know where you’re going, you’ll end up somewhere else.”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79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647585-FD55-ADF7-2BE8-1ED68CB04654}"/>
              </a:ext>
            </a:extLst>
          </p:cNvPr>
          <p:cNvSpPr txBox="1"/>
          <p:nvPr/>
        </p:nvSpPr>
        <p:spPr>
          <a:xfrm>
            <a:off x="2147887" y="510408"/>
            <a:ext cx="789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Developing Strong Growth Culture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50B7084-ADF7-C1F0-274D-EB1E46C45D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t="13134" r="11319" b="12403"/>
          <a:stretch/>
        </p:blipFill>
        <p:spPr>
          <a:xfrm>
            <a:off x="258410" y="1739990"/>
            <a:ext cx="3342768" cy="32782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 descr="A yellow sign on a road&#10;&#10;Description automatically generated with low confidence">
            <a:extLst>
              <a:ext uri="{FF2B5EF4-FFF2-40B4-BE49-F238E27FC236}">
                <a16:creationId xmlns:a16="http://schemas.microsoft.com/office/drawing/2014/main" id="{6580F525-2B08-8A1B-62A9-B0F95A65E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/>
          <a:stretch/>
        </p:blipFill>
        <p:spPr>
          <a:xfrm>
            <a:off x="8076023" y="1766887"/>
            <a:ext cx="3829015" cy="33242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037C3E7-6AC4-9D31-5126-BCBE9D1EDA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7" t="3049" r="2608" b="17683"/>
          <a:stretch/>
        </p:blipFill>
        <p:spPr>
          <a:xfrm>
            <a:off x="3601178" y="1703568"/>
            <a:ext cx="4474845" cy="3314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A3879D-A816-EFBE-470D-3D7031CBFFC9}"/>
              </a:ext>
            </a:extLst>
          </p:cNvPr>
          <p:cNvSpPr txBox="1"/>
          <p:nvPr/>
        </p:nvSpPr>
        <p:spPr>
          <a:xfrm>
            <a:off x="2081499" y="5266089"/>
            <a:ext cx="7514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Club Members Commit To Growing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Membership Every 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986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12754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647585-FD55-ADF7-2BE8-1ED68CB04654}"/>
              </a:ext>
            </a:extLst>
          </p:cNvPr>
          <p:cNvSpPr txBox="1"/>
          <p:nvPr/>
        </p:nvSpPr>
        <p:spPr>
          <a:xfrm rot="20032988">
            <a:off x="-157111" y="1294139"/>
            <a:ext cx="5325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C000"/>
                </a:solidFill>
              </a:rPr>
              <a:t>Discover Rotary</a:t>
            </a:r>
          </a:p>
        </p:txBody>
      </p:sp>
      <p:pic>
        <p:nvPicPr>
          <p:cNvPr id="6" name="Picture 5" descr="A picture containing text, person, posing, crowd&#10;&#10;Description automatically generated">
            <a:extLst>
              <a:ext uri="{FF2B5EF4-FFF2-40B4-BE49-F238E27FC236}">
                <a16:creationId xmlns:a16="http://schemas.microsoft.com/office/drawing/2014/main" id="{76A8D97E-42EB-5525-F690-5734E1B6F1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5"/>
          <a:stretch/>
        </p:blipFill>
        <p:spPr>
          <a:xfrm>
            <a:off x="2373584" y="3305172"/>
            <a:ext cx="4873653" cy="2989418"/>
          </a:xfrm>
          <a:prstGeom prst="rect">
            <a:avLst/>
          </a:prstGeom>
        </p:spPr>
      </p:pic>
      <p:pic>
        <p:nvPicPr>
          <p:cNvPr id="13" name="Picture 12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A414D528-CA36-C7F7-364E-959F18D44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37" y="958255"/>
            <a:ext cx="4474339" cy="2346918"/>
          </a:xfrm>
          <a:prstGeom prst="rect">
            <a:avLst/>
          </a:prstGeom>
        </p:spPr>
      </p:pic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D3E08FB8-DC18-E732-CC33-249CA79E9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37" y="3305173"/>
            <a:ext cx="4474339" cy="2989417"/>
          </a:xfrm>
          <a:prstGeom prst="rect">
            <a:avLst/>
          </a:prstGeom>
        </p:spPr>
      </p:pic>
      <p:pic>
        <p:nvPicPr>
          <p:cNvPr id="19" name="Picture 18" descr="A picture containing text, gear, metalware, wheel&#10;&#10;Description automatically generated">
            <a:extLst>
              <a:ext uri="{FF2B5EF4-FFF2-40B4-BE49-F238E27FC236}">
                <a16:creationId xmlns:a16="http://schemas.microsoft.com/office/drawing/2014/main" id="{01D04832-9F96-FBFE-8AF8-D90E57FBD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13" y="958255"/>
            <a:ext cx="2371724" cy="2346918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BA75060-B3D8-DE2F-A2F8-FED7778E4D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1" y="4829144"/>
            <a:ext cx="1094199" cy="1465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2210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647585-FD55-ADF7-2BE8-1ED68CB04654}"/>
              </a:ext>
            </a:extLst>
          </p:cNvPr>
          <p:cNvSpPr txBox="1"/>
          <p:nvPr/>
        </p:nvSpPr>
        <p:spPr>
          <a:xfrm>
            <a:off x="1595439" y="200025"/>
            <a:ext cx="934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Discover Rotary Membership Event Grant</a:t>
            </a:r>
          </a:p>
        </p:txBody>
      </p:sp>
      <p:pic>
        <p:nvPicPr>
          <p:cNvPr id="13" name="Picture 12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A414D528-CA36-C7F7-364E-959F18D44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70" y="1005881"/>
            <a:ext cx="4482870" cy="2351393"/>
          </a:xfrm>
          <a:prstGeom prst="rect">
            <a:avLst/>
          </a:prstGeom>
        </p:spPr>
      </p:pic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D3E08FB8-DC18-E732-CC33-249CA79E9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2" y="3609223"/>
            <a:ext cx="4605015" cy="2933992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8F80CF92-ABA5-0A46-A3C2-0A099BEC40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6"/>
          <a:stretch/>
        </p:blipFill>
        <p:spPr>
          <a:xfrm>
            <a:off x="517170" y="1005881"/>
            <a:ext cx="4626330" cy="5652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8904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1123C-B3B7-0688-BECE-93D80BAB77F4}"/>
              </a:ext>
            </a:extLst>
          </p:cNvPr>
          <p:cNvSpPr txBox="1"/>
          <p:nvPr/>
        </p:nvSpPr>
        <p:spPr>
          <a:xfrm>
            <a:off x="1943099" y="451276"/>
            <a:ext cx="645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Innovative Club Approaches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ABD8BF-9DC5-F7E4-9D8E-674631E2D75C}"/>
              </a:ext>
            </a:extLst>
          </p:cNvPr>
          <p:cNvSpPr txBox="1"/>
          <p:nvPr/>
        </p:nvSpPr>
        <p:spPr>
          <a:xfrm>
            <a:off x="1095373" y="1400175"/>
            <a:ext cx="33718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Club Formats: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Satellite Club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IMPACT Club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Corporate Club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Cause Based Club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Interest Based Club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Passport Club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E-Club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C2970-472D-37A9-5989-2C88EFDFC6C4}"/>
              </a:ext>
            </a:extLst>
          </p:cNvPr>
          <p:cNvSpPr txBox="1"/>
          <p:nvPr/>
        </p:nvSpPr>
        <p:spPr>
          <a:xfrm>
            <a:off x="5553070" y="1400175"/>
            <a:ext cx="631507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Membership Options: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R-85 Membership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R-35/Young Professional Membership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Business/Corporate Membership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E-Membership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Family Membership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Associate Membership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Friends of Rotary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635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person, indoor, window, young&#10;&#10;Description automatically generated">
            <a:extLst>
              <a:ext uri="{FF2B5EF4-FFF2-40B4-BE49-F238E27FC236}">
                <a16:creationId xmlns:a16="http://schemas.microsoft.com/office/drawing/2014/main" id="{DDD99199-153B-EDB2-97E3-8CCA0C2AF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43" y="2098862"/>
            <a:ext cx="5252757" cy="35018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CC495F-2B4B-D359-7E6B-91AF12FCAED8}"/>
              </a:ext>
            </a:extLst>
          </p:cNvPr>
          <p:cNvSpPr txBox="1"/>
          <p:nvPr/>
        </p:nvSpPr>
        <p:spPr>
          <a:xfrm>
            <a:off x="685800" y="964912"/>
            <a:ext cx="11039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Easy 5-Step Process To Welcome A New Club Member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95BD8-7F00-0B90-F5CF-FF885796C0D0}"/>
              </a:ext>
            </a:extLst>
          </p:cNvPr>
          <p:cNvSpPr txBox="1"/>
          <p:nvPr/>
        </p:nvSpPr>
        <p:spPr>
          <a:xfrm>
            <a:off x="1343025" y="2098862"/>
            <a:ext cx="456247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Discover Rotary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Induction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Mentor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Orientation &amp; Training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Engagement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B14823-0A88-8698-854F-BAA9EFF19812}"/>
              </a:ext>
            </a:extLst>
          </p:cNvPr>
          <p:cNvSpPr txBox="1"/>
          <p:nvPr/>
        </p:nvSpPr>
        <p:spPr>
          <a:xfrm>
            <a:off x="762000" y="5870763"/>
            <a:ext cx="111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Review Your Club’s Application Process: Streamline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991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2D07C-95CD-DF65-9BA1-E87C6AD00DA2}"/>
              </a:ext>
            </a:extLst>
          </p:cNvPr>
          <p:cNvSpPr txBox="1"/>
          <p:nvPr/>
        </p:nvSpPr>
        <p:spPr>
          <a:xfrm>
            <a:off x="3390899" y="391034"/>
            <a:ext cx="469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Rotary Compare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1C28D9B3-857B-EE71-9A63-8B7822DF4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" t="47515" b="27162"/>
          <a:stretch/>
        </p:blipFill>
        <p:spPr>
          <a:xfrm>
            <a:off x="91892" y="1958249"/>
            <a:ext cx="5646920" cy="2196525"/>
          </a:xfrm>
          <a:prstGeom prst="rect">
            <a:avLst/>
          </a:prstGeom>
        </p:spPr>
      </p:pic>
      <p:pic>
        <p:nvPicPr>
          <p:cNvPr id="15" name="Picture 14" descr="Table&#10;&#10;Description automatically generated">
            <a:extLst>
              <a:ext uri="{FF2B5EF4-FFF2-40B4-BE49-F238E27FC236}">
                <a16:creationId xmlns:a16="http://schemas.microsoft.com/office/drawing/2014/main" id="{F89803F6-2037-81B3-4843-F73D8D4FF6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b="79167"/>
          <a:stretch/>
        </p:blipFill>
        <p:spPr>
          <a:xfrm>
            <a:off x="91892" y="4248150"/>
            <a:ext cx="5646920" cy="1864873"/>
          </a:xfrm>
          <a:prstGeom prst="rect">
            <a:avLst/>
          </a:prstGeom>
        </p:spPr>
      </p:pic>
      <p:pic>
        <p:nvPicPr>
          <p:cNvPr id="17" name="Picture 16" descr="Table&#10;&#10;Description automatically generated with medium confidence">
            <a:extLst>
              <a:ext uri="{FF2B5EF4-FFF2-40B4-BE49-F238E27FC236}">
                <a16:creationId xmlns:a16="http://schemas.microsoft.com/office/drawing/2014/main" id="{B28A0697-09DB-DE58-96D6-E8799C03BD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t="45347" b="35416"/>
          <a:stretch/>
        </p:blipFill>
        <p:spPr>
          <a:xfrm>
            <a:off x="5830704" y="1958249"/>
            <a:ext cx="6207850" cy="1712490"/>
          </a:xfrm>
          <a:prstGeom prst="rect">
            <a:avLst/>
          </a:prstGeom>
        </p:spPr>
      </p:pic>
      <p:pic>
        <p:nvPicPr>
          <p:cNvPr id="21" name="Picture 20" descr="A picture containing table&#10;&#10;Description automatically generated">
            <a:extLst>
              <a:ext uri="{FF2B5EF4-FFF2-40B4-BE49-F238E27FC236}">
                <a16:creationId xmlns:a16="http://schemas.microsoft.com/office/drawing/2014/main" id="{EACCF03C-2170-9B1E-998F-38EC4673F3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41" b="28194"/>
          <a:stretch/>
        </p:blipFill>
        <p:spPr>
          <a:xfrm>
            <a:off x="5861481" y="3800476"/>
            <a:ext cx="6207850" cy="23448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080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325" y="6001038"/>
            <a:ext cx="1769840" cy="673038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101823" y="3059204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60338DD5-B6F3-8DA4-FD83-24900E0FA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33" y="2515808"/>
            <a:ext cx="4074493" cy="30292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1C73F0-BFE6-4956-A6D7-4ADCECE9E11D}"/>
              </a:ext>
            </a:extLst>
          </p:cNvPr>
          <p:cNvSpPr txBox="1"/>
          <p:nvPr/>
        </p:nvSpPr>
        <p:spPr>
          <a:xfrm>
            <a:off x="1366837" y="632114"/>
            <a:ext cx="94583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Nuts + Bolts = Strength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Clubs + Members = Doing Good in the World</a:t>
            </a:r>
          </a:p>
        </p:txBody>
      </p:sp>
      <p:pic>
        <p:nvPicPr>
          <p:cNvPr id="17" name="Picture 16" descr="A group of 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E021FABF-42FD-28C8-6585-9821EF3D2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5" y="2515809"/>
            <a:ext cx="3895725" cy="3046790"/>
          </a:xfrm>
          <a:prstGeom prst="rect">
            <a:avLst/>
          </a:prstGeom>
        </p:spPr>
      </p:pic>
      <p:pic>
        <p:nvPicPr>
          <p:cNvPr id="23" name="Picture 22" descr="A picture containing text, person, people&#10;&#10;Description automatically generated">
            <a:extLst>
              <a:ext uri="{FF2B5EF4-FFF2-40B4-BE49-F238E27FC236}">
                <a16:creationId xmlns:a16="http://schemas.microsoft.com/office/drawing/2014/main" id="{A77DE40D-B77C-3120-9918-FA67789782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929" y="2533346"/>
            <a:ext cx="3928395" cy="3029253"/>
          </a:xfrm>
          <a:prstGeom prst="rect">
            <a:avLst/>
          </a:prstGeom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813ADFAB-F0F3-29C1-D89C-954CB12FDB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5" y="5794305"/>
            <a:ext cx="2098058" cy="831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608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2D07C-95CD-DF65-9BA1-E87C6AD00DA2}"/>
              </a:ext>
            </a:extLst>
          </p:cNvPr>
          <p:cNvSpPr txBox="1"/>
          <p:nvPr/>
        </p:nvSpPr>
        <p:spPr>
          <a:xfrm>
            <a:off x="3390899" y="391034"/>
            <a:ext cx="5505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Manage Your Leads</a:t>
            </a:r>
          </a:p>
        </p:txBody>
      </p:sp>
      <p:pic>
        <p:nvPicPr>
          <p:cNvPr id="5" name="Picture 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5FC2A4D9-2861-4943-D88E-10C85A6DF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16" y="1395412"/>
            <a:ext cx="2626816" cy="3362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89970D-6D5B-603E-238A-74C68772F917}"/>
              </a:ext>
            </a:extLst>
          </p:cNvPr>
          <p:cNvSpPr txBox="1"/>
          <p:nvPr/>
        </p:nvSpPr>
        <p:spPr>
          <a:xfrm>
            <a:off x="1504950" y="5054229"/>
            <a:ext cx="9182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This is Mark McCain, District Leads Manager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When he emails you a lead, please FOLLOW UP!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E4F03DE-20E6-79DA-D078-5782A8EDE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50" y="2535382"/>
            <a:ext cx="2457450" cy="89361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13E0AC2-8611-6C30-749B-B6B0D3AD0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4" y="2017782"/>
            <a:ext cx="1466852" cy="19645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4153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2D07C-95CD-DF65-9BA1-E87C6AD00DA2}"/>
              </a:ext>
            </a:extLst>
          </p:cNvPr>
          <p:cNvSpPr txBox="1"/>
          <p:nvPr/>
        </p:nvSpPr>
        <p:spPr>
          <a:xfrm>
            <a:off x="2390774" y="772034"/>
            <a:ext cx="7791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Membership Table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AF7A0-FEAB-E5C7-A7F3-ED0C5B48D90F}"/>
              </a:ext>
            </a:extLst>
          </p:cNvPr>
          <p:cNvSpPr txBox="1"/>
          <p:nvPr/>
        </p:nvSpPr>
        <p:spPr>
          <a:xfrm>
            <a:off x="161925" y="2076450"/>
            <a:ext cx="118776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Why are club members reluctant to attract new members?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What are some ways to inspire members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to attract new members?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Membership growth success stories.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15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270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5655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711A5D-5502-D87C-52D3-CA5CFEED2A92}"/>
              </a:ext>
            </a:extLst>
          </p:cNvPr>
          <p:cNvSpPr txBox="1"/>
          <p:nvPr/>
        </p:nvSpPr>
        <p:spPr>
          <a:xfrm>
            <a:off x="4286250" y="647700"/>
            <a:ext cx="379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Leading Change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53DC223-ECE4-0C5D-B61F-4AF028A7F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36" y="3324225"/>
            <a:ext cx="7140528" cy="3133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861081-0299-8AC4-9E7D-586A3C112ACB}"/>
              </a:ext>
            </a:extLst>
          </p:cNvPr>
          <p:cNvSpPr txBox="1"/>
          <p:nvPr/>
        </p:nvSpPr>
        <p:spPr>
          <a:xfrm>
            <a:off x="596307" y="1552575"/>
            <a:ext cx="109384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Club to change strategy: hope to laser-beam intentional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Members to change behavior: do things differently 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5F3D893-D297-6A4B-7E5A-601BE3683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553" y="5433569"/>
            <a:ext cx="856444" cy="1147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013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85725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711A5D-5502-D87C-52D3-CA5CFEED2A92}"/>
              </a:ext>
            </a:extLst>
          </p:cNvPr>
          <p:cNvSpPr txBox="1"/>
          <p:nvPr/>
        </p:nvSpPr>
        <p:spPr>
          <a:xfrm>
            <a:off x="4286250" y="647700"/>
            <a:ext cx="379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Leading Change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61081-0299-8AC4-9E7D-586A3C112ACB}"/>
              </a:ext>
            </a:extLst>
          </p:cNvPr>
          <p:cNvSpPr txBox="1"/>
          <p:nvPr/>
        </p:nvSpPr>
        <p:spPr>
          <a:xfrm>
            <a:off x="596307" y="1552575"/>
            <a:ext cx="109384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Club to change strategy: hope to laser-beam intentional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Members to change behavior: do things differently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ACECE2C-76D3-5760-9146-D1053634C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06" y="229861"/>
            <a:ext cx="1924050" cy="699655"/>
          </a:xfrm>
          <a:prstGeom prst="rect">
            <a:avLst/>
          </a:prstGeom>
        </p:spPr>
      </p:pic>
      <p:pic>
        <p:nvPicPr>
          <p:cNvPr id="6" name="Picture 5" descr="A yellow sign on a road&#10;&#10;Description automatically generated with low confidence">
            <a:extLst>
              <a:ext uri="{FF2B5EF4-FFF2-40B4-BE49-F238E27FC236}">
                <a16:creationId xmlns:a16="http://schemas.microsoft.com/office/drawing/2014/main" id="{3601AFBF-C865-DDF2-6F00-151BB1593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3583997"/>
            <a:ext cx="4152900" cy="257175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F814C68E-FAEF-7B40-0E38-C329BE9FB3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12018" r="12592" b="11231"/>
          <a:stretch/>
        </p:blipFill>
        <p:spPr>
          <a:xfrm>
            <a:off x="5129212" y="3210287"/>
            <a:ext cx="2686050" cy="2911817"/>
          </a:xfrm>
          <a:prstGeom prst="rect">
            <a:avLst/>
          </a:prstGeom>
        </p:spPr>
      </p:pic>
      <p:pic>
        <p:nvPicPr>
          <p:cNvPr id="12" name="Picture 11" descr="A yellow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8A24F69F-F344-E2CD-20E6-0CF06B5C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37" y="3550354"/>
            <a:ext cx="3400425" cy="2571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2962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711A5D-5502-D87C-52D3-CA5CFEED2A92}"/>
              </a:ext>
            </a:extLst>
          </p:cNvPr>
          <p:cNvSpPr txBox="1"/>
          <p:nvPr/>
        </p:nvSpPr>
        <p:spPr>
          <a:xfrm>
            <a:off x="3885527" y="711304"/>
            <a:ext cx="379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Leading Change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ACECE2C-76D3-5760-9146-D1053634C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27" y="215576"/>
            <a:ext cx="1924050" cy="699655"/>
          </a:xfrm>
          <a:prstGeom prst="rect">
            <a:avLst/>
          </a:prstGeom>
        </p:spPr>
      </p:pic>
      <p:pic>
        <p:nvPicPr>
          <p:cNvPr id="7" name="Picture 6" descr="A picture containing tree, outdoor, sky, plant&#10;&#10;Description automatically generated">
            <a:extLst>
              <a:ext uri="{FF2B5EF4-FFF2-40B4-BE49-F238E27FC236}">
                <a16:creationId xmlns:a16="http://schemas.microsoft.com/office/drawing/2014/main" id="{537358C7-D28D-9357-E574-F4EEFD27D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33" y="2068938"/>
            <a:ext cx="3588234" cy="38022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6D3EB7-DB4C-49EE-FEEE-26DFE8AECA07}"/>
              </a:ext>
            </a:extLst>
          </p:cNvPr>
          <p:cNvSpPr txBox="1"/>
          <p:nvPr/>
        </p:nvSpPr>
        <p:spPr>
          <a:xfrm>
            <a:off x="3739235" y="5991880"/>
            <a:ext cx="3937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Kudzu of Complacency</a:t>
            </a:r>
          </a:p>
        </p:txBody>
      </p:sp>
      <p:pic>
        <p:nvPicPr>
          <p:cNvPr id="13" name="Picture 12" descr="A yellow sign on a road&#10;&#10;Description automatically generated with medium confidence">
            <a:extLst>
              <a:ext uri="{FF2B5EF4-FFF2-40B4-BE49-F238E27FC236}">
                <a16:creationId xmlns:a16="http://schemas.microsoft.com/office/drawing/2014/main" id="{BEFC48C1-5089-9616-953F-0546AC8BA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067" y="2068938"/>
            <a:ext cx="4267200" cy="2533650"/>
          </a:xfrm>
          <a:prstGeom prst="rect">
            <a:avLst/>
          </a:prstGeom>
        </p:spPr>
      </p:pic>
      <p:pic>
        <p:nvPicPr>
          <p:cNvPr id="15" name="Picture 14" descr="A picture containing text, sign, outdoor, street&#10;&#10;Description automatically generated">
            <a:extLst>
              <a:ext uri="{FF2B5EF4-FFF2-40B4-BE49-F238E27FC236}">
                <a16:creationId xmlns:a16="http://schemas.microsoft.com/office/drawing/2014/main" id="{C177A2C0-9164-2138-8E30-23666E8D09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3" y="2068938"/>
            <a:ext cx="3467100" cy="2571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963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711A5D-5502-D87C-52D3-CA5CFEED2A92}"/>
              </a:ext>
            </a:extLst>
          </p:cNvPr>
          <p:cNvSpPr txBox="1"/>
          <p:nvPr/>
        </p:nvSpPr>
        <p:spPr>
          <a:xfrm>
            <a:off x="3719176" y="1696446"/>
            <a:ext cx="4601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Leading Change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ACECE2C-76D3-5760-9146-D1053634C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954" y="538595"/>
            <a:ext cx="1924050" cy="699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E6F13C-0448-72F3-F9C1-9D234CD4C095}"/>
              </a:ext>
            </a:extLst>
          </p:cNvPr>
          <p:cNvSpPr txBox="1"/>
          <p:nvPr/>
        </p:nvSpPr>
        <p:spPr>
          <a:xfrm>
            <a:off x="1104900" y="3143250"/>
            <a:ext cx="9829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“Leaders are visionaries with a poorly developed sense of fear, and no concept of the odds against them. They make the impossible happen.”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							</a:t>
            </a:r>
            <a:r>
              <a:rPr lang="en-US" sz="2400" dirty="0">
                <a:solidFill>
                  <a:schemeClr val="bg1"/>
                </a:solidFill>
              </a:rPr>
              <a:t>Robert </a:t>
            </a:r>
            <a:r>
              <a:rPr lang="en-US" sz="2400" dirty="0" err="1">
                <a:solidFill>
                  <a:schemeClr val="bg1"/>
                </a:solidFill>
              </a:rPr>
              <a:t>Jarvik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57D7971-5738-AE7C-8BD0-91119F9A1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88429"/>
            <a:ext cx="2395201" cy="949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330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084E68D-B8DC-40BE-25E1-ADE46B50F0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2" b="22734"/>
          <a:stretch/>
        </p:blipFill>
        <p:spPr>
          <a:xfrm>
            <a:off x="283316" y="5568107"/>
            <a:ext cx="1883772" cy="10091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CB0B24-3079-2D03-FFD0-ED66099DF297}"/>
              </a:ext>
            </a:extLst>
          </p:cNvPr>
          <p:cNvSpPr txBox="1"/>
          <p:nvPr/>
        </p:nvSpPr>
        <p:spPr>
          <a:xfrm>
            <a:off x="747712" y="370949"/>
            <a:ext cx="10696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</a:rPr>
              <a:t>Why Does Membership Growth Matter?</a:t>
            </a:r>
          </a:p>
        </p:txBody>
      </p:sp>
      <p:pic>
        <p:nvPicPr>
          <p:cNvPr id="6" name="Picture 5" descr="A person working on a machine&#10;&#10;Description automatically generated with medium confidence">
            <a:extLst>
              <a:ext uri="{FF2B5EF4-FFF2-40B4-BE49-F238E27FC236}">
                <a16:creationId xmlns:a16="http://schemas.microsoft.com/office/drawing/2014/main" id="{BD38953E-CDED-ABC9-20CC-6E4D8CFAF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4" y="1641403"/>
            <a:ext cx="2785447" cy="2785447"/>
          </a:xfrm>
          <a:prstGeom prst="rect">
            <a:avLst/>
          </a:prstGeom>
        </p:spPr>
      </p:pic>
      <p:pic>
        <p:nvPicPr>
          <p:cNvPr id="14" name="Picture 13" descr="A picture containing person, child, little, young&#10;&#10;Description automatically generated">
            <a:extLst>
              <a:ext uri="{FF2B5EF4-FFF2-40B4-BE49-F238E27FC236}">
                <a16:creationId xmlns:a16="http://schemas.microsoft.com/office/drawing/2014/main" id="{E7D79624-0BD0-1387-E559-0CF9062A8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38" y="4413709"/>
            <a:ext cx="3648075" cy="2057400"/>
          </a:xfrm>
          <a:prstGeom prst="rect">
            <a:avLst/>
          </a:prstGeom>
        </p:spPr>
      </p:pic>
      <p:pic>
        <p:nvPicPr>
          <p:cNvPr id="16" name="Picture 15" descr="A young child pouring water from a faucet&#10;&#10;Description automatically generated with low confidence">
            <a:extLst>
              <a:ext uri="{FF2B5EF4-FFF2-40B4-BE49-F238E27FC236}">
                <a16:creationId xmlns:a16="http://schemas.microsoft.com/office/drawing/2014/main" id="{904DEDAD-CBCA-262E-1B6B-622322A85A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18" y="1650929"/>
            <a:ext cx="2794973" cy="2794973"/>
          </a:xfrm>
          <a:prstGeom prst="rect">
            <a:avLst/>
          </a:prstGeom>
        </p:spPr>
      </p:pic>
      <p:pic>
        <p:nvPicPr>
          <p:cNvPr id="18" name="Picture 17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43D6CBEA-CDF4-8036-4A8B-FDE5D88306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9"/>
          <a:stretch/>
        </p:blipFill>
        <p:spPr>
          <a:xfrm>
            <a:off x="2955121" y="1650929"/>
            <a:ext cx="3313223" cy="2785447"/>
          </a:xfrm>
          <a:prstGeom prst="rect">
            <a:avLst/>
          </a:prstGeom>
        </p:spPr>
      </p:pic>
      <p:pic>
        <p:nvPicPr>
          <p:cNvPr id="20" name="Picture 19" descr="A group of childr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57D66146-A1A3-502D-71CF-570BD3CAB4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87" y="4381848"/>
            <a:ext cx="3313223" cy="2057400"/>
          </a:xfrm>
          <a:prstGeom prst="rect">
            <a:avLst/>
          </a:prstGeom>
        </p:spPr>
      </p:pic>
      <p:pic>
        <p:nvPicPr>
          <p:cNvPr id="22" name="Picture 21" descr="A person drinking from a cup&#10;&#10;Description automatically generated with medium confidence">
            <a:extLst>
              <a:ext uri="{FF2B5EF4-FFF2-40B4-BE49-F238E27FC236}">
                <a16:creationId xmlns:a16="http://schemas.microsoft.com/office/drawing/2014/main" id="{916D9FC3-5FE2-71B5-8D00-062642EAF04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8" r="5306"/>
          <a:stretch/>
        </p:blipFill>
        <p:spPr>
          <a:xfrm>
            <a:off x="8983124" y="1641403"/>
            <a:ext cx="2925560" cy="2777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581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B0B24-3079-2D03-FFD0-ED66099DF297}"/>
              </a:ext>
            </a:extLst>
          </p:cNvPr>
          <p:cNvSpPr txBox="1"/>
          <p:nvPr/>
        </p:nvSpPr>
        <p:spPr>
          <a:xfrm>
            <a:off x="933450" y="351114"/>
            <a:ext cx="10458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What Makes A Successful Club?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27D6D-6C8C-17D6-1657-F329F4510F77}"/>
              </a:ext>
            </a:extLst>
          </p:cNvPr>
          <p:cNvSpPr txBox="1"/>
          <p:nvPr/>
        </p:nvSpPr>
        <p:spPr>
          <a:xfrm>
            <a:off x="283316" y="1395987"/>
            <a:ext cx="707107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Five Common Characteristics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Leadership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Engaged Members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Public Image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Service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Membership Growth Culture </a:t>
            </a:r>
          </a:p>
        </p:txBody>
      </p:sp>
      <p:pic>
        <p:nvPicPr>
          <p:cNvPr id="7" name="Picture 6" descr="A picture containing person, group, people, sport&#10;&#10;Description automatically generated">
            <a:extLst>
              <a:ext uri="{FF2B5EF4-FFF2-40B4-BE49-F238E27FC236}">
                <a16:creationId xmlns:a16="http://schemas.microsoft.com/office/drawing/2014/main" id="{7D79DCE3-70F5-7F95-3885-A13E4B791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587" y="1733506"/>
            <a:ext cx="5359963" cy="4019972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2A18F09-F002-108C-30B6-18E7310ED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9" y="5737737"/>
            <a:ext cx="2116984" cy="8394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3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9545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4" y="3366565"/>
            <a:ext cx="1669309" cy="634808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B0B24-3079-2D03-FFD0-ED66099DF297}"/>
              </a:ext>
            </a:extLst>
          </p:cNvPr>
          <p:cNvSpPr txBox="1"/>
          <p:nvPr/>
        </p:nvSpPr>
        <p:spPr>
          <a:xfrm>
            <a:off x="1840883" y="275625"/>
            <a:ext cx="809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What Makes A Successful Club?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B4C73-E9F5-D41A-0A6F-2A75DA9139A9}"/>
              </a:ext>
            </a:extLst>
          </p:cNvPr>
          <p:cNvSpPr txBox="1"/>
          <p:nvPr/>
        </p:nvSpPr>
        <p:spPr>
          <a:xfrm>
            <a:off x="3295281" y="1239591"/>
            <a:ext cx="518745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Strong Leadership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Leadership Continuity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Identifying Potential Leaders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Mentoring &amp; Training</a:t>
            </a:r>
          </a:p>
        </p:txBody>
      </p:sp>
      <p:pic>
        <p:nvPicPr>
          <p:cNvPr id="21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850DF43-1C6D-2690-EC37-D597EB480F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4" t="20855" r="13801"/>
          <a:stretch/>
        </p:blipFill>
        <p:spPr>
          <a:xfrm>
            <a:off x="514215" y="4229732"/>
            <a:ext cx="2329115" cy="2528747"/>
          </a:xfrm>
          <a:prstGeom prst="rect">
            <a:avLst/>
          </a:prstGeom>
        </p:spPr>
      </p:pic>
      <p:pic>
        <p:nvPicPr>
          <p:cNvPr id="23" name="Picture 22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4342A941-7E5B-2D44-A1F3-2A260AEBE7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8"/>
          <a:stretch/>
        </p:blipFill>
        <p:spPr>
          <a:xfrm>
            <a:off x="2843330" y="4212837"/>
            <a:ext cx="4561653" cy="2581894"/>
          </a:xfrm>
          <a:prstGeom prst="rect">
            <a:avLst/>
          </a:prstGeom>
        </p:spPr>
      </p:pic>
      <p:pic>
        <p:nvPicPr>
          <p:cNvPr id="27" name="Picture 2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0BDDD04-5B37-235B-6307-D7E3AA2527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83" y="4203540"/>
            <a:ext cx="4272802" cy="2564052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36857D0-8551-911B-8F16-922FBD6DF3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5" t="24945" r="16625" b="24133"/>
          <a:stretch/>
        </p:blipFill>
        <p:spPr>
          <a:xfrm>
            <a:off x="9540414" y="3117656"/>
            <a:ext cx="2104252" cy="9442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513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3" y="5834634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B0B24-3079-2D03-FFD0-ED66099DF297}"/>
              </a:ext>
            </a:extLst>
          </p:cNvPr>
          <p:cNvSpPr txBox="1"/>
          <p:nvPr/>
        </p:nvSpPr>
        <p:spPr>
          <a:xfrm>
            <a:off x="1543050" y="660079"/>
            <a:ext cx="8820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C000"/>
                </a:solidFill>
              </a:rPr>
              <a:t>What </a:t>
            </a:r>
            <a:r>
              <a:rPr lang="en-US" sz="4000" b="1" dirty="0">
                <a:solidFill>
                  <a:srgbClr val="FFC000"/>
                </a:solidFill>
              </a:rPr>
              <a:t>Makes</a:t>
            </a:r>
            <a:r>
              <a:rPr lang="en-US" sz="4400" b="1" dirty="0">
                <a:solidFill>
                  <a:srgbClr val="FFC000"/>
                </a:solidFill>
              </a:rPr>
              <a:t> A Successful Club?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B4C73-E9F5-D41A-0A6F-2A75DA9139A9}"/>
              </a:ext>
            </a:extLst>
          </p:cNvPr>
          <p:cNvSpPr txBox="1"/>
          <p:nvPr/>
        </p:nvSpPr>
        <p:spPr>
          <a:xfrm>
            <a:off x="1543050" y="2061785"/>
            <a:ext cx="62799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Engaged Members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Consistent flexible meetings/virtual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New member orientation &amp; training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Strong friendships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fellowship &amp; fun</a:t>
            </a:r>
          </a:p>
        </p:txBody>
      </p:sp>
      <p:pic>
        <p:nvPicPr>
          <p:cNvPr id="7" name="Picture 6" descr="A couple of men posing for the camera&#10;&#10;Description automatically generated with low confidence">
            <a:extLst>
              <a:ext uri="{FF2B5EF4-FFF2-40B4-BE49-F238E27FC236}">
                <a16:creationId xmlns:a16="http://schemas.microsoft.com/office/drawing/2014/main" id="{813445F8-F6CF-D917-BDC8-BA52868BD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280" y="1760319"/>
            <a:ext cx="3592731" cy="3592731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82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8" y="5647857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B0B24-3079-2D03-FFD0-ED66099DF297}"/>
              </a:ext>
            </a:extLst>
          </p:cNvPr>
          <p:cNvSpPr txBox="1"/>
          <p:nvPr/>
        </p:nvSpPr>
        <p:spPr>
          <a:xfrm>
            <a:off x="866775" y="575218"/>
            <a:ext cx="10458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</a:rPr>
              <a:t>What Makes A Successful Club?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245C53-C7E8-CDBB-C3A9-FBAD6791688D}"/>
              </a:ext>
            </a:extLst>
          </p:cNvPr>
          <p:cNvSpPr txBox="1"/>
          <p:nvPr/>
        </p:nvSpPr>
        <p:spPr>
          <a:xfrm>
            <a:off x="400050" y="2076450"/>
            <a:ext cx="562927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Meaningful Service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Meaningful projects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Signature project/fundraiser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Recognize member time/talent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1" descr="A picture containing text, person, hand&#10;&#10;Description automatically generated">
            <a:extLst>
              <a:ext uri="{FF2B5EF4-FFF2-40B4-BE49-F238E27FC236}">
                <a16:creationId xmlns:a16="http://schemas.microsoft.com/office/drawing/2014/main" id="{1622F14B-AE45-0A41-7FDA-DAFA9EFAE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09" y="1607705"/>
            <a:ext cx="4756516" cy="4756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047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9" y="5790153"/>
            <a:ext cx="2161373" cy="821931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B0B24-3079-2D03-FFD0-ED66099DF297}"/>
              </a:ext>
            </a:extLst>
          </p:cNvPr>
          <p:cNvSpPr txBox="1"/>
          <p:nvPr/>
        </p:nvSpPr>
        <p:spPr>
          <a:xfrm>
            <a:off x="1000125" y="448009"/>
            <a:ext cx="10458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</a:rPr>
              <a:t>What </a:t>
            </a:r>
            <a:r>
              <a:rPr lang="en-US" sz="4000" b="1" dirty="0">
                <a:solidFill>
                  <a:srgbClr val="FFC000"/>
                </a:solidFill>
              </a:rPr>
              <a:t>Makes</a:t>
            </a:r>
            <a:r>
              <a:rPr lang="en-US" sz="4400" b="1" dirty="0">
                <a:solidFill>
                  <a:srgbClr val="FFC000"/>
                </a:solidFill>
              </a:rPr>
              <a:t> A Successful Club?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245C53-C7E8-CDBB-C3A9-FBAD6791688D}"/>
              </a:ext>
            </a:extLst>
          </p:cNvPr>
          <p:cNvSpPr txBox="1"/>
          <p:nvPr/>
        </p:nvSpPr>
        <p:spPr>
          <a:xfrm>
            <a:off x="1000125" y="1672531"/>
            <a:ext cx="562927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Strong Growth Culture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Set membership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Majority of members sponsor new members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Hold events specifically for</a:t>
            </a:r>
          </a:p>
          <a:p>
            <a:r>
              <a:rPr lang="en-US" sz="3200" dirty="0">
                <a:solidFill>
                  <a:schemeClr val="bg1"/>
                </a:solidFill>
              </a:rPr>
              <a:t>attracting new members</a:t>
            </a:r>
          </a:p>
        </p:txBody>
      </p:sp>
      <p:pic>
        <p:nvPicPr>
          <p:cNvPr id="5" name="Picture 4" descr="A person holding a book&#10;&#10;Description automatically generated with medium confidence">
            <a:extLst>
              <a:ext uri="{FF2B5EF4-FFF2-40B4-BE49-F238E27FC236}">
                <a16:creationId xmlns:a16="http://schemas.microsoft.com/office/drawing/2014/main" id="{551D0858-7B21-7318-33B8-839F9D06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1" y="1404799"/>
            <a:ext cx="3703392" cy="51043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8525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101823" y="-26126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B0B24-3079-2D03-FFD0-ED66099DF297}"/>
              </a:ext>
            </a:extLst>
          </p:cNvPr>
          <p:cNvSpPr txBox="1"/>
          <p:nvPr/>
        </p:nvSpPr>
        <p:spPr>
          <a:xfrm>
            <a:off x="866775" y="661346"/>
            <a:ext cx="10458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What Makes A Successful Club?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B4C73-E9F5-D41A-0A6F-2A75DA9139A9}"/>
              </a:ext>
            </a:extLst>
          </p:cNvPr>
          <p:cNvSpPr txBox="1"/>
          <p:nvPr/>
        </p:nvSpPr>
        <p:spPr>
          <a:xfrm>
            <a:off x="424014" y="2151727"/>
            <a:ext cx="53386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Public </a:t>
            </a:r>
            <a:r>
              <a:rPr lang="en-US" sz="3200" dirty="0">
                <a:solidFill>
                  <a:schemeClr val="bg1"/>
                </a:solidFill>
              </a:rPr>
              <a:t>Image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Visible in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Include community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Effective use of media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Do and be seen</a:t>
            </a:r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1A48293-1D97-7EA9-0E37-A9922B178D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r="-1"/>
          <a:stretch/>
        </p:blipFill>
        <p:spPr>
          <a:xfrm>
            <a:off x="5986614" y="1902017"/>
            <a:ext cx="5864936" cy="338435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715097F-5ED5-2788-8DDF-1463EF33A1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6" y="5823147"/>
            <a:ext cx="1883771" cy="7470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24403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4949</TotalTime>
  <Words>482</Words>
  <Application>Microsoft Office PowerPoint</Application>
  <PresentationFormat>Widescreen</PresentationFormat>
  <Paragraphs>165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Monotype Corsiva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Dorothy Jeger</cp:lastModifiedBy>
  <cp:revision>238</cp:revision>
  <cp:lastPrinted>2019-12-04T20:41:25Z</cp:lastPrinted>
  <dcterms:created xsi:type="dcterms:W3CDTF">2019-11-18T03:22:22Z</dcterms:created>
  <dcterms:modified xsi:type="dcterms:W3CDTF">2023-01-24T22:25:13Z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