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74" r:id="rId2"/>
    <p:sldId id="256" r:id="rId3"/>
    <p:sldId id="263" r:id="rId4"/>
    <p:sldId id="268" r:id="rId5"/>
    <p:sldId id="278" r:id="rId6"/>
    <p:sldId id="269" r:id="rId7"/>
    <p:sldId id="272" r:id="rId8"/>
    <p:sldId id="267" r:id="rId9"/>
    <p:sldId id="270" r:id="rId10"/>
    <p:sldId id="271" r:id="rId11"/>
    <p:sldId id="273" r:id="rId12"/>
    <p:sldId id="262" r:id="rId13"/>
  </p:sldIdLst>
  <p:sldSz cx="12192000" cy="6858000"/>
  <p:notesSz cx="7077075" cy="93694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842" autoAdjust="0"/>
    <p:restoredTop sz="94660" autoAdjust="0"/>
  </p:normalViewPr>
  <p:slideViewPr>
    <p:cSldViewPr snapToGrid="0" showGuides="1">
      <p:cViewPr varScale="1">
        <p:scale>
          <a:sx n="90" d="100"/>
          <a:sy n="90" d="100"/>
        </p:scale>
        <p:origin x="108" y="4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67374" cy="470391"/>
          </a:xfrm>
          <a:prstGeom prst="rect">
            <a:avLst/>
          </a:prstGeom>
        </p:spPr>
        <p:txBody>
          <a:bodyPr vert="horz" lIns="92217" tIns="46108" rIns="92217" bIns="46108" rtlCol="0"/>
          <a:lstStyle>
            <a:lvl1pPr algn="l">
              <a:defRPr sz="1200"/>
            </a:lvl1pPr>
          </a:lstStyle>
          <a:p>
            <a:endParaRPr lang="en-US" dirty="0"/>
          </a:p>
        </p:txBody>
      </p:sp>
      <p:sp>
        <p:nvSpPr>
          <p:cNvPr id="3" name="Date Placeholder 2"/>
          <p:cNvSpPr>
            <a:spLocks noGrp="1"/>
          </p:cNvSpPr>
          <p:nvPr>
            <p:ph type="dt" idx="1"/>
          </p:nvPr>
        </p:nvSpPr>
        <p:spPr>
          <a:xfrm>
            <a:off x="4008100" y="1"/>
            <a:ext cx="3067374" cy="470391"/>
          </a:xfrm>
          <a:prstGeom prst="rect">
            <a:avLst/>
          </a:prstGeom>
        </p:spPr>
        <p:txBody>
          <a:bodyPr vert="horz" lIns="92217" tIns="46108" rIns="92217" bIns="46108" rtlCol="0"/>
          <a:lstStyle>
            <a:lvl1pPr algn="r">
              <a:defRPr sz="1200"/>
            </a:lvl1pPr>
          </a:lstStyle>
          <a:p>
            <a:fld id="{C6BC9D2D-9ABD-6D42-96C2-939CE70C145D}" type="datetimeFigureOut">
              <a:rPr lang="en-US" smtClean="0"/>
              <a:t>1/30/2023</a:t>
            </a:fld>
            <a:endParaRPr lang="en-US" dirty="0"/>
          </a:p>
        </p:txBody>
      </p:sp>
      <p:sp>
        <p:nvSpPr>
          <p:cNvPr id="4" name="Slide Image Placeholder 3"/>
          <p:cNvSpPr>
            <a:spLocks noGrp="1" noRot="1" noChangeAspect="1"/>
          </p:cNvSpPr>
          <p:nvPr>
            <p:ph type="sldImg" idx="2"/>
          </p:nvPr>
        </p:nvSpPr>
        <p:spPr>
          <a:xfrm>
            <a:off x="727075" y="1169988"/>
            <a:ext cx="5622925" cy="3162300"/>
          </a:xfrm>
          <a:prstGeom prst="rect">
            <a:avLst/>
          </a:prstGeom>
          <a:noFill/>
          <a:ln w="12700">
            <a:solidFill>
              <a:prstClr val="black"/>
            </a:solidFill>
          </a:ln>
        </p:spPr>
        <p:txBody>
          <a:bodyPr vert="horz" lIns="92217" tIns="46108" rIns="92217" bIns="46108" rtlCol="0" anchor="ctr"/>
          <a:lstStyle/>
          <a:p>
            <a:endParaRPr lang="en-US" dirty="0"/>
          </a:p>
        </p:txBody>
      </p:sp>
      <p:sp>
        <p:nvSpPr>
          <p:cNvPr id="5" name="Notes Placeholder 4"/>
          <p:cNvSpPr>
            <a:spLocks noGrp="1"/>
          </p:cNvSpPr>
          <p:nvPr>
            <p:ph type="body" sz="quarter" idx="3"/>
          </p:nvPr>
        </p:nvSpPr>
        <p:spPr>
          <a:xfrm>
            <a:off x="708350" y="4508716"/>
            <a:ext cx="5660378" cy="3689531"/>
          </a:xfrm>
          <a:prstGeom prst="rect">
            <a:avLst/>
          </a:prstGeom>
        </p:spPr>
        <p:txBody>
          <a:bodyPr vert="horz" lIns="92217" tIns="46108" rIns="92217" bIns="461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99034"/>
            <a:ext cx="3067374" cy="470391"/>
          </a:xfrm>
          <a:prstGeom prst="rect">
            <a:avLst/>
          </a:prstGeom>
        </p:spPr>
        <p:txBody>
          <a:bodyPr vert="horz" lIns="92217" tIns="46108" rIns="92217" bIns="46108" rtlCol="0" anchor="b"/>
          <a:lstStyle>
            <a:lvl1pPr algn="l">
              <a:defRPr sz="1200"/>
            </a:lvl1pPr>
          </a:lstStyle>
          <a:p>
            <a:endParaRPr lang="en-US" dirty="0"/>
          </a:p>
        </p:txBody>
      </p:sp>
      <p:sp>
        <p:nvSpPr>
          <p:cNvPr id="7" name="Slide Number Placeholder 6"/>
          <p:cNvSpPr>
            <a:spLocks noGrp="1"/>
          </p:cNvSpPr>
          <p:nvPr>
            <p:ph type="sldNum" sz="quarter" idx="5"/>
          </p:nvPr>
        </p:nvSpPr>
        <p:spPr>
          <a:xfrm>
            <a:off x="4008100" y="8899034"/>
            <a:ext cx="3067374" cy="470391"/>
          </a:xfrm>
          <a:prstGeom prst="rect">
            <a:avLst/>
          </a:prstGeom>
        </p:spPr>
        <p:txBody>
          <a:bodyPr vert="horz" lIns="92217" tIns="46108" rIns="92217" bIns="46108" rtlCol="0" anchor="b"/>
          <a:lstStyle>
            <a:lvl1pPr algn="r">
              <a:defRPr sz="1200"/>
            </a:lvl1pPr>
          </a:lstStyle>
          <a:p>
            <a:fld id="{2B51F8D3-0D0B-0145-AEFF-04F93AD97AD4}" type="slidenum">
              <a:rPr lang="en-US" smtClean="0"/>
              <a:t>‹#›</a:t>
            </a:fld>
            <a:endParaRPr lang="en-US" dirty="0"/>
          </a:p>
        </p:txBody>
      </p:sp>
    </p:spTree>
    <p:extLst>
      <p:ext uri="{BB962C8B-B14F-4D97-AF65-F5344CB8AC3E}">
        <p14:creationId xmlns:p14="http://schemas.microsoft.com/office/powerpoint/2010/main" val="37208333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C9EA1E-98C4-4A2E-AAC3-800E357DC9FE}"/>
              </a:ext>
            </a:extLst>
          </p:cNvPr>
          <p:cNvSpPr>
            <a:spLocks noGrp="1"/>
          </p:cNvSpPr>
          <p:nvPr>
            <p:ph type="ctrTitle"/>
          </p:nvPr>
        </p:nvSpPr>
        <p:spPr>
          <a:xfrm>
            <a:off x="1517904" y="1517904"/>
            <a:ext cx="9144000" cy="2798064"/>
          </a:xfrm>
        </p:spPr>
        <p:txBody>
          <a:bodyPr anchor="b"/>
          <a:lstStyle>
            <a:lvl1pPr algn="ctr">
              <a:defRPr sz="6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9A96B1FA-5AE6-4D57-B37B-4AA0216007F8}"/>
              </a:ext>
            </a:extLst>
          </p:cNvPr>
          <p:cNvSpPr>
            <a:spLocks noGrp="1"/>
          </p:cNvSpPr>
          <p:nvPr>
            <p:ph type="subTitle" idx="1"/>
          </p:nvPr>
        </p:nvSpPr>
        <p:spPr>
          <a:xfrm>
            <a:off x="1517904" y="4572000"/>
            <a:ext cx="9144000" cy="1527048"/>
          </a:xfrm>
        </p:spPr>
        <p:txBody>
          <a:bodyPr/>
          <a:lstStyle>
            <a:lvl1pPr marL="0" indent="0" algn="ctr">
              <a:buNone/>
              <a:defRPr sz="240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a:extLst>
              <a:ext uri="{FF2B5EF4-FFF2-40B4-BE49-F238E27FC236}">
                <a16:creationId xmlns:a16="http://schemas.microsoft.com/office/drawing/2014/main" id="{01F49B66-DBC3-45EE-A6E1-DE10A6C186C8}"/>
              </a:ext>
            </a:extLst>
          </p:cNvPr>
          <p:cNvSpPr>
            <a:spLocks noGrp="1"/>
          </p:cNvSpPr>
          <p:nvPr>
            <p:ph type="dt" sz="half" idx="10"/>
          </p:nvPr>
        </p:nvSpPr>
        <p:spPr/>
        <p:txBody>
          <a:bodyPr/>
          <a:lstStyle/>
          <a:p>
            <a:pPr algn="r"/>
            <a:fld id="{3F9AFA87-1417-4992-ABD9-27C3BC8CC883}" type="datetimeFigureOut">
              <a:rPr lang="en-US" smtClean="0"/>
              <a:pPr algn="r"/>
              <a:t>1/30/2023</a:t>
            </a:fld>
            <a:endParaRPr lang="en-US" dirty="0"/>
          </a:p>
        </p:txBody>
      </p:sp>
      <p:sp>
        <p:nvSpPr>
          <p:cNvPr id="8" name="Footer Placeholder 7">
            <a:extLst>
              <a:ext uri="{FF2B5EF4-FFF2-40B4-BE49-F238E27FC236}">
                <a16:creationId xmlns:a16="http://schemas.microsoft.com/office/drawing/2014/main" id="{241085F0-1967-4B4F-9824-58E9F2E05125}"/>
              </a:ext>
            </a:extLst>
          </p:cNvPr>
          <p:cNvSpPr>
            <a:spLocks noGrp="1"/>
          </p:cNvSpPr>
          <p:nvPr>
            <p:ph type="ftr" sz="quarter" idx="11"/>
          </p:nvPr>
        </p:nvSpPr>
        <p:spPr/>
        <p:txBody>
          <a:bodyPr/>
          <a:lstStyle/>
          <a:p>
            <a:endParaRPr lang="en-US" sz="1000" dirty="0"/>
          </a:p>
        </p:txBody>
      </p:sp>
      <p:sp>
        <p:nvSpPr>
          <p:cNvPr id="9" name="Slide Number Placeholder 8">
            <a:extLst>
              <a:ext uri="{FF2B5EF4-FFF2-40B4-BE49-F238E27FC236}">
                <a16:creationId xmlns:a16="http://schemas.microsoft.com/office/drawing/2014/main" id="{40AEDEE5-31B5-4868-8C16-47FF43E276A4}"/>
              </a:ext>
            </a:extLst>
          </p:cNvPr>
          <p:cNvSpPr>
            <a:spLocks noGrp="1"/>
          </p:cNvSpPr>
          <p:nvPr>
            <p:ph type="sldNum" sz="quarter" idx="12"/>
          </p:nvPr>
        </p:nvSpPr>
        <p:spPr/>
        <p:txBody>
          <a:bodyPr/>
          <a:lstStyle/>
          <a:p>
            <a:fld id="{CB1E4CB7-CB13-4810-BF18-BE31AFC64F93}" type="slidenum">
              <a:rPr lang="en-US" smtClean="0"/>
              <a:pPr/>
              <a:t>‹#›</a:t>
            </a:fld>
            <a:endParaRPr lang="en-US" sz="1000" dirty="0"/>
          </a:p>
        </p:txBody>
      </p:sp>
    </p:spTree>
    <p:extLst>
      <p:ext uri="{BB962C8B-B14F-4D97-AF65-F5344CB8AC3E}">
        <p14:creationId xmlns:p14="http://schemas.microsoft.com/office/powerpoint/2010/main" val="4750239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DF9454-6F74-46A8-B299-4AF451BFB928}"/>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6F55CA9-A0BD-4609-9307-BAF987B2626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25E4293-851E-4FA2-BFF2-B646A42369DE}"/>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5" name="Footer Placeholder 4">
            <a:extLst>
              <a:ext uri="{FF2B5EF4-FFF2-40B4-BE49-F238E27FC236}">
                <a16:creationId xmlns:a16="http://schemas.microsoft.com/office/drawing/2014/main" id="{59A907F5-F26D-4A91-8D70-AB54F8B43D3F}"/>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78ACBD8-D942-449E-A2B8-358CD1365C0A}"/>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9007243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A50897-0C2E-420B-9A38-A8D5C1D72786}"/>
              </a:ext>
            </a:extLst>
          </p:cNvPr>
          <p:cNvSpPr>
            <a:spLocks noGrp="1"/>
          </p:cNvSpPr>
          <p:nvPr>
            <p:ph type="title" orient="vert"/>
          </p:nvPr>
        </p:nvSpPr>
        <p:spPr>
          <a:xfrm>
            <a:off x="8450317" y="1517904"/>
            <a:ext cx="2220731" cy="454678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6EDB2173-32A5-4677-A08F-DAB8FD430D1A}"/>
              </a:ext>
            </a:extLst>
          </p:cNvPr>
          <p:cNvSpPr>
            <a:spLocks noGrp="1"/>
          </p:cNvSpPr>
          <p:nvPr>
            <p:ph type="body" orient="vert" idx="1"/>
          </p:nvPr>
        </p:nvSpPr>
        <p:spPr>
          <a:xfrm>
            <a:off x="1517904" y="1517904"/>
            <a:ext cx="6562553" cy="454678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3DB124D-B801-4A6A-9DAF-EBC1B98FE4F7}"/>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5" name="Footer Placeholder 4">
            <a:extLst>
              <a:ext uri="{FF2B5EF4-FFF2-40B4-BE49-F238E27FC236}">
                <a16:creationId xmlns:a16="http://schemas.microsoft.com/office/drawing/2014/main" id="{A8DAF8DF-2544-45A5-B62B-BB7948FCCA4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4AC232D-131E-4BE6-8E2E-BAF5A30846D6}"/>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186329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4C5BB2-C09C-49B0-BAFA-DE1801CD3E9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3A47C21-944D-47FE-9519-A2551883711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7CE36D-6B7B-4D5E-831E-34A4286D6E6A}"/>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5" name="Footer Placeholder 4">
            <a:extLst>
              <a:ext uri="{FF2B5EF4-FFF2-40B4-BE49-F238E27FC236}">
                <a16:creationId xmlns:a16="http://schemas.microsoft.com/office/drawing/2014/main" id="{BA2AD668-6E19-425C-88F7-AF4220662C0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6905C53-CF7C-4936-9E35-1BEBD683626E}"/>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352512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146C78-A717-4E1F-A742-FD5AECA03B4B}"/>
              </a:ext>
            </a:extLst>
          </p:cNvPr>
          <p:cNvSpPr>
            <a:spLocks noGrp="1"/>
          </p:cNvSpPr>
          <p:nvPr>
            <p:ph type="title"/>
          </p:nvPr>
        </p:nvSpPr>
        <p:spPr>
          <a:xfrm>
            <a:off x="1517904" y="1517904"/>
            <a:ext cx="9144000" cy="2852737"/>
          </a:xfrm>
        </p:spPr>
        <p:txBody>
          <a:bodyPr anchor="b"/>
          <a:lstStyle>
            <a:lvl1pPr>
              <a:defRPr sz="6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DA1270D-CCAE-4437-A0C0-052D111DFC80}"/>
              </a:ext>
            </a:extLst>
          </p:cNvPr>
          <p:cNvSpPr>
            <a:spLocks noGrp="1"/>
          </p:cNvSpPr>
          <p:nvPr>
            <p:ph type="body" idx="1"/>
          </p:nvPr>
        </p:nvSpPr>
        <p:spPr>
          <a:xfrm>
            <a:off x="1517904" y="4572000"/>
            <a:ext cx="91440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CA9F006A-7EEE-4DB0-8F92-D34C0D46C38E}"/>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5" name="Footer Placeholder 4">
            <a:extLst>
              <a:ext uri="{FF2B5EF4-FFF2-40B4-BE49-F238E27FC236}">
                <a16:creationId xmlns:a16="http://schemas.microsoft.com/office/drawing/2014/main" id="{FDA3F2ED-2B0E-44A9-8603-286CA06345DB}"/>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F4D801C-6B4E-40B6-9D6E-558192264D2E}"/>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8009145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C446AA-9418-4C3E-901B-8E2806122E1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5997482-2CA6-4707-976E-6FD4B57BFE66}"/>
              </a:ext>
            </a:extLst>
          </p:cNvPr>
          <p:cNvSpPr>
            <a:spLocks noGrp="1"/>
          </p:cNvSpPr>
          <p:nvPr>
            <p:ph sz="half" idx="1"/>
          </p:nvPr>
        </p:nvSpPr>
        <p:spPr>
          <a:xfrm>
            <a:off x="1517904"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B909652-DD12-479C-B639-9452CBA8C019}"/>
              </a:ext>
            </a:extLst>
          </p:cNvPr>
          <p:cNvSpPr>
            <a:spLocks noGrp="1"/>
          </p:cNvSpPr>
          <p:nvPr>
            <p:ph sz="half" idx="2"/>
          </p:nvPr>
        </p:nvSpPr>
        <p:spPr>
          <a:xfrm>
            <a:off x="6336792" y="2980944"/>
            <a:ext cx="4334256" cy="31181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0EC7A6-AFB1-4989-A0B4-B422D5B2C69C}"/>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6" name="Footer Placeholder 5">
            <a:extLst>
              <a:ext uri="{FF2B5EF4-FFF2-40B4-BE49-F238E27FC236}">
                <a16:creationId xmlns:a16="http://schemas.microsoft.com/office/drawing/2014/main" id="{F8D2117C-B497-4647-A66B-1887750FB53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9E8C7AF-5092-416B-B61C-F41D3C573E0C}"/>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7966295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EE90CDE0-3FEB-42A0-8BCC-7DADE7D4A621}"/>
              </a:ext>
            </a:extLst>
          </p:cNvPr>
          <p:cNvSpPr>
            <a:spLocks noGrp="1"/>
          </p:cNvSpPr>
          <p:nvPr>
            <p:ph type="body" idx="1"/>
          </p:nvPr>
        </p:nvSpPr>
        <p:spPr>
          <a:xfrm>
            <a:off x="1517905"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B778B8B-E9A3-44BE-85A6-3E316659A9B4}"/>
              </a:ext>
            </a:extLst>
          </p:cNvPr>
          <p:cNvSpPr>
            <a:spLocks noGrp="1"/>
          </p:cNvSpPr>
          <p:nvPr>
            <p:ph sz="half" idx="2"/>
          </p:nvPr>
        </p:nvSpPr>
        <p:spPr>
          <a:xfrm>
            <a:off x="1517904"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0BF1BCA-A435-4779-A6FE-15207141F519}"/>
              </a:ext>
            </a:extLst>
          </p:cNvPr>
          <p:cNvSpPr>
            <a:spLocks noGrp="1"/>
          </p:cNvSpPr>
          <p:nvPr>
            <p:ph type="body" sz="quarter" idx="3"/>
          </p:nvPr>
        </p:nvSpPr>
        <p:spPr>
          <a:xfrm>
            <a:off x="6336792" y="2944368"/>
            <a:ext cx="4334256" cy="606026"/>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49B1923-9749-49E3-88FA-75C326E6719A}"/>
              </a:ext>
            </a:extLst>
          </p:cNvPr>
          <p:cNvSpPr>
            <a:spLocks noGrp="1"/>
          </p:cNvSpPr>
          <p:nvPr>
            <p:ph sz="quarter" idx="4"/>
          </p:nvPr>
        </p:nvSpPr>
        <p:spPr>
          <a:xfrm>
            <a:off x="6336792" y="3644987"/>
            <a:ext cx="4334256" cy="24496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F3A70F0-5AFA-4C5A-812B-220C6A38DB6B}"/>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8" name="Footer Placeholder 7">
            <a:extLst>
              <a:ext uri="{FF2B5EF4-FFF2-40B4-BE49-F238E27FC236}">
                <a16:creationId xmlns:a16="http://schemas.microsoft.com/office/drawing/2014/main" id="{576AF721-83FE-4B57-B910-C395D23FDE31}"/>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556A5893-52F1-44A1-AE8E-CF094DB41CFA}"/>
              </a:ext>
            </a:extLst>
          </p:cNvPr>
          <p:cNvSpPr>
            <a:spLocks noGrp="1"/>
          </p:cNvSpPr>
          <p:nvPr>
            <p:ph type="sldNum" sz="quarter" idx="12"/>
          </p:nvPr>
        </p:nvSpPr>
        <p:spPr/>
        <p:txBody>
          <a:bodyPr/>
          <a:lstStyle/>
          <a:p>
            <a:fld id="{CB1E4CB7-CB13-4810-BF18-BE31AFC64F93}" type="slidenum">
              <a:rPr lang="en-US" smtClean="0"/>
              <a:t>‹#›</a:t>
            </a:fld>
            <a:endParaRPr lang="en-US" dirty="0"/>
          </a:p>
        </p:txBody>
      </p:sp>
      <p:sp>
        <p:nvSpPr>
          <p:cNvPr id="10" name="Title 9">
            <a:extLst>
              <a:ext uri="{FF2B5EF4-FFF2-40B4-BE49-F238E27FC236}">
                <a16:creationId xmlns:a16="http://schemas.microsoft.com/office/drawing/2014/main" id="{D9D22302-83E3-4E22-93DF-1E5D463B64C3}"/>
              </a:ext>
            </a:extLst>
          </p:cNvPr>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3802833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D85A6-A4E6-4160-BE43-8146A989464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BA24A80-0792-4B3B-BB5A-8B2BD91095A7}"/>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4" name="Footer Placeholder 3">
            <a:extLst>
              <a:ext uri="{FF2B5EF4-FFF2-40B4-BE49-F238E27FC236}">
                <a16:creationId xmlns:a16="http://schemas.microsoft.com/office/drawing/2014/main" id="{4526116E-7A6D-485F-9FA2-25F94D4F40FB}"/>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309ADCC-C5F2-4D90-B153-93DF55858291}"/>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3183768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2271-51F6-4122-9709-D279042F8846}"/>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3" name="Footer Placeholder 2">
            <a:extLst>
              <a:ext uri="{FF2B5EF4-FFF2-40B4-BE49-F238E27FC236}">
                <a16:creationId xmlns:a16="http://schemas.microsoft.com/office/drawing/2014/main" id="{452CFE08-03FE-487B-8963-9FAD3049CFFA}"/>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CA935A50-18AE-4CB1-BB10-1CBDD8A7C2C4}"/>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21436606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11F683-796D-458C-9B32-A385D604DBFC}"/>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FB1F0BD-641B-4148-BCB3-2704218C80B8}"/>
              </a:ext>
            </a:extLst>
          </p:cNvPr>
          <p:cNvSpPr>
            <a:spLocks noGrp="1"/>
          </p:cNvSpPr>
          <p:nvPr>
            <p:ph idx="1"/>
          </p:nvPr>
        </p:nvSpPr>
        <p:spPr>
          <a:xfrm>
            <a:off x="5330952" y="1517904"/>
            <a:ext cx="5330952" cy="458114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1B28C843-B846-4456-9720-71B7D4FF4062}"/>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3A3A03-31BD-4E7E-879A-A1C71849703C}"/>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6" name="Footer Placeholder 5">
            <a:extLst>
              <a:ext uri="{FF2B5EF4-FFF2-40B4-BE49-F238E27FC236}">
                <a16:creationId xmlns:a16="http://schemas.microsoft.com/office/drawing/2014/main" id="{4EA39078-7D38-4851-A363-B6BC179A50EE}"/>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4E1FF25E-A25D-47AA-94EB-580A74F01F1F}"/>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13441515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EE83B4-9B31-4F73-9767-163636522F3A}"/>
              </a:ext>
            </a:extLst>
          </p:cNvPr>
          <p:cNvSpPr>
            <a:spLocks noGrp="1"/>
          </p:cNvSpPr>
          <p:nvPr>
            <p:ph type="title"/>
          </p:nvPr>
        </p:nvSpPr>
        <p:spPr>
          <a:xfrm>
            <a:off x="1517904" y="1517904"/>
            <a:ext cx="3145536" cy="1792224"/>
          </a:xfrm>
        </p:spPr>
        <p:txBody>
          <a:bodyPr anchor="b">
            <a:normAutofit/>
          </a:bodyPr>
          <a:lstStyle>
            <a:lvl1pPr>
              <a:lnSpc>
                <a:spcPct val="100000"/>
              </a:lnSpc>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BC7CFC30-8163-47A0-A97F-3F2C3A3BE73A}"/>
              </a:ext>
            </a:extLst>
          </p:cNvPr>
          <p:cNvSpPr>
            <a:spLocks noGrp="1"/>
          </p:cNvSpPr>
          <p:nvPr>
            <p:ph type="pic" idx="1"/>
          </p:nvPr>
        </p:nvSpPr>
        <p:spPr>
          <a:xfrm>
            <a:off x="5349240" y="764032"/>
            <a:ext cx="6089904" cy="5330952"/>
          </a:xfrm>
          <a:solidFill>
            <a:schemeClr val="bg1">
              <a:lumMod val="9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0AF1B390-0C23-466E-987C-26420A5F098D}"/>
              </a:ext>
            </a:extLst>
          </p:cNvPr>
          <p:cNvSpPr>
            <a:spLocks noGrp="1"/>
          </p:cNvSpPr>
          <p:nvPr>
            <p:ph type="body" sz="half" idx="2"/>
          </p:nvPr>
        </p:nvSpPr>
        <p:spPr>
          <a:xfrm>
            <a:off x="1517904" y="3483864"/>
            <a:ext cx="3145536" cy="2615184"/>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C9CA7C-B9D0-4A72-8061-1E02AA15FE86}"/>
              </a:ext>
            </a:extLst>
          </p:cNvPr>
          <p:cNvSpPr>
            <a:spLocks noGrp="1"/>
          </p:cNvSpPr>
          <p:nvPr>
            <p:ph type="dt" sz="half" idx="10"/>
          </p:nvPr>
        </p:nvSpPr>
        <p:spPr/>
        <p:txBody>
          <a:bodyPr/>
          <a:lstStyle/>
          <a:p>
            <a:fld id="{3F9AFA87-1417-4992-ABD9-27C3BC8CC883}" type="datetimeFigureOut">
              <a:rPr lang="en-US" smtClean="0"/>
              <a:t>1/30/2023</a:t>
            </a:fld>
            <a:endParaRPr lang="en-US" dirty="0"/>
          </a:p>
        </p:txBody>
      </p:sp>
      <p:sp>
        <p:nvSpPr>
          <p:cNvPr id="6" name="Footer Placeholder 5">
            <a:extLst>
              <a:ext uri="{FF2B5EF4-FFF2-40B4-BE49-F238E27FC236}">
                <a16:creationId xmlns:a16="http://schemas.microsoft.com/office/drawing/2014/main" id="{C53EFC84-C9FE-4BFA-9B4E-4516A1362550}"/>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801A469-3EFC-4F94-8482-378582E1C14F}"/>
              </a:ext>
            </a:extLst>
          </p:cNvPr>
          <p:cNvSpPr>
            <a:spLocks noGrp="1"/>
          </p:cNvSpPr>
          <p:nvPr>
            <p:ph type="sldNum" sz="quarter" idx="12"/>
          </p:nvPr>
        </p:nvSpPr>
        <p:spPr/>
        <p:txBody>
          <a:bodyPr/>
          <a:lstStyle/>
          <a:p>
            <a:fld id="{CB1E4CB7-CB13-4810-BF18-BE31AFC64F93}" type="slidenum">
              <a:rPr lang="en-US" smtClean="0"/>
              <a:t>‹#›</a:t>
            </a:fld>
            <a:endParaRPr lang="en-US" dirty="0"/>
          </a:p>
        </p:txBody>
      </p:sp>
    </p:spTree>
    <p:extLst>
      <p:ext uri="{BB962C8B-B14F-4D97-AF65-F5344CB8AC3E}">
        <p14:creationId xmlns:p14="http://schemas.microsoft.com/office/powerpoint/2010/main" val="34198976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B1D84C-7934-4E5B-B6E4-A1D6EC299551}"/>
              </a:ext>
            </a:extLst>
          </p:cNvPr>
          <p:cNvSpPr>
            <a:spLocks noGrp="1"/>
          </p:cNvSpPr>
          <p:nvPr>
            <p:ph type="title"/>
          </p:nvPr>
        </p:nvSpPr>
        <p:spPr>
          <a:xfrm>
            <a:off x="1517904" y="1517904"/>
            <a:ext cx="9144000" cy="134416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F6A990F-40AC-447A-964A-840C94A6471A}"/>
              </a:ext>
            </a:extLst>
          </p:cNvPr>
          <p:cNvSpPr>
            <a:spLocks noGrp="1"/>
          </p:cNvSpPr>
          <p:nvPr>
            <p:ph type="body" idx="1"/>
          </p:nvPr>
        </p:nvSpPr>
        <p:spPr>
          <a:xfrm>
            <a:off x="1517904" y="2971800"/>
            <a:ext cx="9144000" cy="31272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7D832A1-FFBA-48B6-B2D0-E5414F12838B}"/>
              </a:ext>
            </a:extLst>
          </p:cNvPr>
          <p:cNvSpPr>
            <a:spLocks noGrp="1"/>
          </p:cNvSpPr>
          <p:nvPr>
            <p:ph type="dt" sz="half" idx="2"/>
          </p:nvPr>
        </p:nvSpPr>
        <p:spPr>
          <a:xfrm>
            <a:off x="8805672" y="6400800"/>
            <a:ext cx="1865376" cy="365125"/>
          </a:xfrm>
          <a:prstGeom prst="rect">
            <a:avLst/>
          </a:prstGeom>
        </p:spPr>
        <p:txBody>
          <a:bodyPr vert="horz" lIns="91440" tIns="45720" rIns="91440" bIns="45720" rtlCol="0" anchor="ctr"/>
          <a:lstStyle>
            <a:lvl1pPr algn="r">
              <a:defRPr sz="1000">
                <a:solidFill>
                  <a:schemeClr val="tx1"/>
                </a:solidFill>
              </a:defRPr>
            </a:lvl1pPr>
          </a:lstStyle>
          <a:p>
            <a:pPr algn="r"/>
            <a:fld id="{3F9AFA87-1417-4992-ABD9-27C3BC8CC883}" type="datetimeFigureOut">
              <a:rPr lang="en-US" smtClean="0"/>
              <a:pPr algn="r"/>
              <a:t>1/30/2023</a:t>
            </a:fld>
            <a:endParaRPr lang="en-US" dirty="0"/>
          </a:p>
        </p:txBody>
      </p:sp>
      <p:sp>
        <p:nvSpPr>
          <p:cNvPr id="5" name="Footer Placeholder 4">
            <a:extLst>
              <a:ext uri="{FF2B5EF4-FFF2-40B4-BE49-F238E27FC236}">
                <a16:creationId xmlns:a16="http://schemas.microsoft.com/office/drawing/2014/main" id="{0F933EC1-4EE2-4453-841C-CFDFE708948E}"/>
              </a:ext>
            </a:extLst>
          </p:cNvPr>
          <p:cNvSpPr>
            <a:spLocks noGrp="1"/>
          </p:cNvSpPr>
          <p:nvPr>
            <p:ph type="ftr" sz="quarter" idx="3"/>
          </p:nvPr>
        </p:nvSpPr>
        <p:spPr>
          <a:xfrm>
            <a:off x="758952" y="6400800"/>
            <a:ext cx="6099048" cy="365125"/>
          </a:xfrm>
          <a:prstGeom prst="rect">
            <a:avLst/>
          </a:prstGeom>
        </p:spPr>
        <p:txBody>
          <a:bodyPr vert="horz" lIns="91440" tIns="45720" rIns="91440" bIns="45720" rtlCol="0" anchor="ctr"/>
          <a:lstStyle>
            <a:lvl1pPr algn="l">
              <a:defRPr sz="1000">
                <a:solidFill>
                  <a:schemeClr val="tx1"/>
                </a:solidFill>
              </a:defRPr>
            </a:lvl1pPr>
          </a:lstStyle>
          <a:p>
            <a:endParaRPr lang="en-US" sz="1000" dirty="0"/>
          </a:p>
        </p:txBody>
      </p:sp>
      <p:sp>
        <p:nvSpPr>
          <p:cNvPr id="6" name="Slide Number Placeholder 5">
            <a:extLst>
              <a:ext uri="{FF2B5EF4-FFF2-40B4-BE49-F238E27FC236}">
                <a16:creationId xmlns:a16="http://schemas.microsoft.com/office/drawing/2014/main" id="{C3CEBA78-E732-44EF-BA0B-FC42F7931311}"/>
              </a:ext>
            </a:extLst>
          </p:cNvPr>
          <p:cNvSpPr>
            <a:spLocks noGrp="1"/>
          </p:cNvSpPr>
          <p:nvPr>
            <p:ph type="sldNum" sz="quarter" idx="4"/>
          </p:nvPr>
        </p:nvSpPr>
        <p:spPr>
          <a:xfrm>
            <a:off x="10899648" y="6400800"/>
            <a:ext cx="530352" cy="365125"/>
          </a:xfrm>
          <a:prstGeom prst="rect">
            <a:avLst/>
          </a:prstGeom>
        </p:spPr>
        <p:txBody>
          <a:bodyPr vert="horz" lIns="91440" tIns="45720" rIns="91440" bIns="45720" rtlCol="0" anchor="ctr"/>
          <a:lstStyle>
            <a:lvl1pPr algn="r">
              <a:defRPr sz="1000" b="1">
                <a:solidFill>
                  <a:schemeClr val="tx1"/>
                </a:solidFill>
              </a:defRPr>
            </a:lvl1pPr>
          </a:lstStyle>
          <a:p>
            <a:fld id="{CB1E4CB7-CB13-4810-BF18-BE31AFC64F93}" type="slidenum">
              <a:rPr lang="en-US" smtClean="0"/>
              <a:pPr/>
              <a:t>‹#›</a:t>
            </a:fld>
            <a:endParaRPr lang="en-US" sz="1000" dirty="0"/>
          </a:p>
        </p:txBody>
      </p:sp>
      <p:sp>
        <p:nvSpPr>
          <p:cNvPr id="8" name="Freeform: Shape 7">
            <a:extLst>
              <a:ext uri="{FF2B5EF4-FFF2-40B4-BE49-F238E27FC236}">
                <a16:creationId xmlns:a16="http://schemas.microsoft.com/office/drawing/2014/main" id="{49306479-8C4D-4E4A-A330-DFC80A8A01BE}"/>
              </a:ext>
            </a:extLst>
          </p:cNvPr>
          <p:cNvSpPr/>
          <p:nvPr/>
        </p:nvSpPr>
        <p:spPr>
          <a:xfrm>
            <a:off x="0" y="0"/>
            <a:ext cx="12192000" cy="6105524"/>
          </a:xfrm>
          <a:custGeom>
            <a:avLst/>
            <a:gdLst>
              <a:gd name="connsiteX0" fmla="*/ 0 w 12192000"/>
              <a:gd name="connsiteY0" fmla="*/ 0 h 6105524"/>
              <a:gd name="connsiteX1" fmla="*/ 12192000 w 12192000"/>
              <a:gd name="connsiteY1" fmla="*/ 0 h 6105524"/>
              <a:gd name="connsiteX2" fmla="*/ 12192000 w 12192000"/>
              <a:gd name="connsiteY2" fmla="*/ 6105524 h 6105524"/>
              <a:gd name="connsiteX3" fmla="*/ 11435080 w 12192000"/>
              <a:gd name="connsiteY3" fmla="*/ 6105524 h 6105524"/>
              <a:gd name="connsiteX4" fmla="*/ 11435080 w 12192000"/>
              <a:gd name="connsiteY4" fmla="*/ 771523 h 6105524"/>
              <a:gd name="connsiteX5" fmla="*/ 767080 w 12192000"/>
              <a:gd name="connsiteY5" fmla="*/ 771523 h 6105524"/>
              <a:gd name="connsiteX6" fmla="*/ 767080 w 12192000"/>
              <a:gd name="connsiteY6" fmla="*/ 6105524 h 6105524"/>
              <a:gd name="connsiteX7" fmla="*/ 0 w 12192000"/>
              <a:gd name="connsiteY7" fmla="*/ 6105524 h 61055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105524">
                <a:moveTo>
                  <a:pt x="0" y="0"/>
                </a:moveTo>
                <a:lnTo>
                  <a:pt x="12192000" y="0"/>
                </a:lnTo>
                <a:lnTo>
                  <a:pt x="12192000" y="6105524"/>
                </a:lnTo>
                <a:lnTo>
                  <a:pt x="11435080" y="6105524"/>
                </a:lnTo>
                <a:lnTo>
                  <a:pt x="11435080" y="771523"/>
                </a:lnTo>
                <a:lnTo>
                  <a:pt x="767080" y="771523"/>
                </a:lnTo>
                <a:lnTo>
                  <a:pt x="767080" y="6105524"/>
                </a:lnTo>
                <a:lnTo>
                  <a:pt x="0" y="6105524"/>
                </a:lnTo>
                <a:close/>
              </a:path>
            </a:pathLst>
          </a:custGeom>
          <a:gradFill flip="none" rotWithShape="1">
            <a:gsLst>
              <a:gs pos="10000">
                <a:schemeClr val="accent5"/>
              </a:gs>
              <a:gs pos="90000">
                <a:schemeClr val="accent1"/>
              </a:gs>
              <a:gs pos="70000">
                <a:schemeClr val="accent2"/>
              </a:gs>
              <a:gs pos="30000">
                <a:schemeClr val="accent4"/>
              </a:gs>
              <a:gs pos="50000">
                <a:schemeClr val="accent3">
                  <a:lumMod val="60000"/>
                  <a:lumOff val="40000"/>
                </a:schemeClr>
              </a:gs>
            </a:gsLst>
            <a:lin ang="72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Tree>
    <p:extLst>
      <p:ext uri="{BB962C8B-B14F-4D97-AF65-F5344CB8AC3E}">
        <p14:creationId xmlns:p14="http://schemas.microsoft.com/office/powerpoint/2010/main" val="3290441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5000"/>
        </a:lnSpc>
        <a:spcBef>
          <a:spcPct val="0"/>
        </a:spcBef>
        <a:buNone/>
        <a:defRPr sz="4200" kern="1200" spc="-50" baseline="0">
          <a:solidFill>
            <a:schemeClr val="tx1"/>
          </a:solidFill>
          <a:latin typeface="+mj-lt"/>
          <a:ea typeface="+mj-ea"/>
          <a:cs typeface="+mj-cs"/>
        </a:defRPr>
      </a:lvl1pPr>
    </p:titleStyle>
    <p:bodyStyle>
      <a:lvl1pPr marL="365760" indent="-365760" algn="l" defTabSz="914400" rtl="0" eaLnBrk="1" latinLnBrk="0" hangingPunct="1">
        <a:lnSpc>
          <a:spcPct val="105000"/>
        </a:lnSpc>
        <a:spcBef>
          <a:spcPts val="900"/>
        </a:spcBef>
        <a:buClr>
          <a:schemeClr val="accent5"/>
        </a:buClr>
        <a:buFont typeface="Avenir Next LT Pro" panose="020B0504020202020204" pitchFamily="34" charset="0"/>
        <a:buChar char="+"/>
        <a:defRPr sz="2600" kern="1200">
          <a:solidFill>
            <a:schemeClr val="tx1"/>
          </a:solidFill>
          <a:latin typeface="+mn-lt"/>
          <a:ea typeface="+mn-ea"/>
          <a:cs typeface="+mn-cs"/>
        </a:defRPr>
      </a:lvl1pPr>
      <a:lvl2pPr marL="365760" indent="0" algn="l" defTabSz="914400" rtl="0" eaLnBrk="1" latinLnBrk="0" hangingPunct="1">
        <a:lnSpc>
          <a:spcPct val="105000"/>
        </a:lnSpc>
        <a:spcBef>
          <a:spcPts val="900"/>
        </a:spcBef>
        <a:buFont typeface="Arial" panose="020B0604020202020204" pitchFamily="34" charset="0"/>
        <a:buNone/>
        <a:defRPr sz="2000" kern="1200">
          <a:solidFill>
            <a:schemeClr val="tx1">
              <a:lumMod val="75000"/>
              <a:lumOff val="25000"/>
            </a:schemeClr>
          </a:solidFill>
          <a:latin typeface="+mn-lt"/>
          <a:ea typeface="+mn-ea"/>
          <a:cs typeface="+mn-cs"/>
        </a:defRPr>
      </a:lvl2pPr>
      <a:lvl3pPr marL="640080"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2000" kern="1200">
          <a:solidFill>
            <a:schemeClr val="tx1"/>
          </a:solidFill>
          <a:latin typeface="+mn-lt"/>
          <a:ea typeface="+mn-ea"/>
          <a:cs typeface="+mn-cs"/>
        </a:defRPr>
      </a:lvl3pPr>
      <a:lvl4pPr marL="640080" indent="0" algn="l" defTabSz="914400" rtl="0" eaLnBrk="1" latinLnBrk="0" hangingPunct="1">
        <a:lnSpc>
          <a:spcPct val="105000"/>
        </a:lnSpc>
        <a:spcBef>
          <a:spcPts val="600"/>
        </a:spcBef>
        <a:buFontTx/>
        <a:buNone/>
        <a:defRPr sz="1800" i="1" kern="1200">
          <a:solidFill>
            <a:schemeClr val="tx1">
              <a:lumMod val="75000"/>
              <a:lumOff val="25000"/>
            </a:schemeClr>
          </a:solidFill>
          <a:latin typeface="+mn-lt"/>
          <a:ea typeface="+mn-ea"/>
          <a:cs typeface="+mn-cs"/>
        </a:defRPr>
      </a:lvl4pPr>
      <a:lvl5pPr marL="886968" indent="-274320" algn="l" defTabSz="914400" rtl="0" eaLnBrk="1" latinLnBrk="0" hangingPunct="1">
        <a:lnSpc>
          <a:spcPct val="105000"/>
        </a:lnSpc>
        <a:spcBef>
          <a:spcPts val="600"/>
        </a:spcBef>
        <a:buClr>
          <a:schemeClr val="accent5"/>
        </a:buClr>
        <a:buFont typeface="Avenir Next LT Pro" panose="020B05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jfif"/><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mailto:bgbell58@gmail.com" TargetMode="External"/><Relationship Id="rId2" Type="http://schemas.openxmlformats.org/officeDocument/2006/relationships/image" Target="../media/image16.png"/><Relationship Id="rId1" Type="http://schemas.openxmlformats.org/officeDocument/2006/relationships/slideLayout" Target="../slideLayouts/slideLayout7.xml"/><Relationship Id="rId4" Type="http://schemas.openxmlformats.org/officeDocument/2006/relationships/hyperlink" Target="mailto:dei.inquiries@rotary.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fi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7.jfi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hought Bubble: Cloud 1">
            <a:extLst>
              <a:ext uri="{FF2B5EF4-FFF2-40B4-BE49-F238E27FC236}">
                <a16:creationId xmlns:a16="http://schemas.microsoft.com/office/drawing/2014/main" id="{FEBD1A08-2362-B12B-F734-6BE6BB52057E}"/>
              </a:ext>
            </a:extLst>
          </p:cNvPr>
          <p:cNvSpPr/>
          <p:nvPr/>
        </p:nvSpPr>
        <p:spPr>
          <a:xfrm>
            <a:off x="5180140" y="2817812"/>
            <a:ext cx="1828800" cy="1225296"/>
          </a:xfrm>
          <a:prstGeom prst="cloudCallout">
            <a:avLst>
              <a:gd name="adj1" fmla="val 5508"/>
              <a:gd name="adj2" fmla="val 88710"/>
            </a:avLst>
          </a:prstGeom>
          <a:solidFill>
            <a:schemeClr val="bg1"/>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extBox 3">
            <a:extLst>
              <a:ext uri="{FF2B5EF4-FFF2-40B4-BE49-F238E27FC236}">
                <a16:creationId xmlns:a16="http://schemas.microsoft.com/office/drawing/2014/main" id="{22A4412D-F997-AD60-054A-71FFF4704573}"/>
              </a:ext>
            </a:extLst>
          </p:cNvPr>
          <p:cNvSpPr txBox="1"/>
          <p:nvPr/>
        </p:nvSpPr>
        <p:spPr>
          <a:xfrm>
            <a:off x="5181600" y="2514600"/>
            <a:ext cx="1828800" cy="369332"/>
          </a:xfrm>
          <a:prstGeom prst="rect">
            <a:avLst/>
          </a:prstGeom>
          <a:noFill/>
        </p:spPr>
        <p:txBody>
          <a:bodyPr wrap="square" rtlCol="0">
            <a:spAutoFit/>
          </a:bodyPr>
          <a:lstStyle/>
          <a:p>
            <a:pPr algn="l"/>
            <a:r>
              <a:rPr lang="en-US" dirty="0"/>
              <a:t>  </a:t>
            </a:r>
          </a:p>
        </p:txBody>
      </p:sp>
      <p:sp>
        <p:nvSpPr>
          <p:cNvPr id="5" name="Thought Bubble: Cloud 4">
            <a:extLst>
              <a:ext uri="{FF2B5EF4-FFF2-40B4-BE49-F238E27FC236}">
                <a16:creationId xmlns:a16="http://schemas.microsoft.com/office/drawing/2014/main" id="{270885F8-3856-3DFA-7B75-AA19CA894544}"/>
              </a:ext>
            </a:extLst>
          </p:cNvPr>
          <p:cNvSpPr/>
          <p:nvPr/>
        </p:nvSpPr>
        <p:spPr>
          <a:xfrm>
            <a:off x="1888675" y="1004341"/>
            <a:ext cx="8750562" cy="5131297"/>
          </a:xfrm>
          <a:prstGeom prst="cloud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r</a:t>
            </a:r>
          </a:p>
        </p:txBody>
      </p:sp>
      <p:sp>
        <p:nvSpPr>
          <p:cNvPr id="6" name="TextBox 5">
            <a:extLst>
              <a:ext uri="{FF2B5EF4-FFF2-40B4-BE49-F238E27FC236}">
                <a16:creationId xmlns:a16="http://schemas.microsoft.com/office/drawing/2014/main" id="{F6C95513-6BAE-8F6E-0B8B-A608206590BB}"/>
              </a:ext>
            </a:extLst>
          </p:cNvPr>
          <p:cNvSpPr txBox="1"/>
          <p:nvPr/>
        </p:nvSpPr>
        <p:spPr>
          <a:xfrm>
            <a:off x="1868505" y="-1212750"/>
            <a:ext cx="5286411" cy="1828800"/>
          </a:xfrm>
          <a:prstGeom prst="rect">
            <a:avLst/>
          </a:prstGeom>
          <a:noFill/>
        </p:spPr>
        <p:txBody>
          <a:bodyPr wrap="square" rtlCol="0">
            <a:spAutoFit/>
          </a:bodyPr>
          <a:lstStyle/>
          <a:p>
            <a:pPr algn="l"/>
            <a:endParaRPr lang="en-US" dirty="0"/>
          </a:p>
        </p:txBody>
      </p:sp>
      <p:sp>
        <p:nvSpPr>
          <p:cNvPr id="7" name="TextBox 6">
            <a:extLst>
              <a:ext uri="{FF2B5EF4-FFF2-40B4-BE49-F238E27FC236}">
                <a16:creationId xmlns:a16="http://schemas.microsoft.com/office/drawing/2014/main" id="{DC41A243-CD36-CFEF-00D1-72FD7D50B8FE}"/>
              </a:ext>
            </a:extLst>
          </p:cNvPr>
          <p:cNvSpPr txBox="1"/>
          <p:nvPr/>
        </p:nvSpPr>
        <p:spPr>
          <a:xfrm>
            <a:off x="1047475" y="101728"/>
            <a:ext cx="10186582" cy="523220"/>
          </a:xfrm>
          <a:prstGeom prst="rect">
            <a:avLst/>
          </a:prstGeom>
          <a:noFill/>
        </p:spPr>
        <p:txBody>
          <a:bodyPr wrap="square" rtlCol="0">
            <a:spAutoFit/>
          </a:bodyPr>
          <a:lstStyle>
            <a:defPPr>
              <a:defRPr lang="en-US"/>
            </a:defPPr>
          </a:lstStyle>
          <a:p>
            <a:r>
              <a:rPr lang="en-US" sz="2800" b="1" dirty="0"/>
              <a:t>KEEPING ROTARY RELEVANT FOR THE NEXT CENTURY </a:t>
            </a:r>
          </a:p>
        </p:txBody>
      </p:sp>
      <p:sp>
        <p:nvSpPr>
          <p:cNvPr id="3" name="TextBox 2"/>
          <p:cNvSpPr txBox="1"/>
          <p:nvPr/>
        </p:nvSpPr>
        <p:spPr>
          <a:xfrm rot="10800000" flipV="1">
            <a:off x="372771" y="6858000"/>
            <a:ext cx="2350480" cy="707886"/>
          </a:xfrm>
          <a:prstGeom prst="rect">
            <a:avLst/>
          </a:prstGeom>
          <a:noFill/>
        </p:spPr>
        <p:txBody>
          <a:bodyPr wrap="square" rtlCol="0">
            <a:spAutoFit/>
          </a:bodyPr>
          <a:lstStyle/>
          <a:p>
            <a:r>
              <a:rPr lang="en-US" sz="1000" b="1" dirty="0"/>
              <a:t>WORKSPACE.GOOGLE.COM  </a:t>
            </a:r>
          </a:p>
          <a:p>
            <a:r>
              <a:rPr lang="en-US" sz="1000" b="1" dirty="0"/>
              <a:t>MENTIMETER.COM</a:t>
            </a:r>
          </a:p>
          <a:p>
            <a:r>
              <a:rPr lang="en-US" sz="1000" b="1" dirty="0"/>
              <a:t>SLIDESWITH.COM</a:t>
            </a:r>
          </a:p>
          <a:p>
            <a:endParaRPr lang="en-US" sz="1000" b="1" dirty="0"/>
          </a:p>
        </p:txBody>
      </p:sp>
      <p:sp>
        <p:nvSpPr>
          <p:cNvPr id="9" name="TextBox 8"/>
          <p:cNvSpPr txBox="1"/>
          <p:nvPr/>
        </p:nvSpPr>
        <p:spPr>
          <a:xfrm>
            <a:off x="3274581" y="2514600"/>
            <a:ext cx="6232490" cy="3016210"/>
          </a:xfrm>
          <a:prstGeom prst="rect">
            <a:avLst/>
          </a:prstGeom>
          <a:noFill/>
        </p:spPr>
        <p:txBody>
          <a:bodyPr wrap="square" rtlCol="0">
            <a:spAutoFit/>
          </a:bodyPr>
          <a:lstStyle/>
          <a:p>
            <a:r>
              <a:rPr lang="en-US" sz="2800" b="1" dirty="0"/>
              <a:t>Diversity</a:t>
            </a:r>
          </a:p>
          <a:p>
            <a:r>
              <a:rPr lang="en-US" sz="3200" b="1" dirty="0"/>
              <a:t>                    Equity</a:t>
            </a:r>
          </a:p>
          <a:p>
            <a:endParaRPr lang="en-US" sz="3200" b="1" dirty="0"/>
          </a:p>
          <a:p>
            <a:r>
              <a:rPr lang="en-US" sz="3200" b="1" dirty="0"/>
              <a:t>                         INCLUSION</a:t>
            </a:r>
          </a:p>
          <a:p>
            <a:r>
              <a:rPr lang="en-US" b="1" dirty="0"/>
              <a:t>       	           </a:t>
            </a:r>
            <a:r>
              <a:rPr lang="en-US" sz="6600" b="1" dirty="0"/>
              <a:t>DEI</a:t>
            </a:r>
          </a:p>
        </p:txBody>
      </p:sp>
    </p:spTree>
    <p:extLst>
      <p:ext uri="{BB962C8B-B14F-4D97-AF65-F5344CB8AC3E}">
        <p14:creationId xmlns:p14="http://schemas.microsoft.com/office/powerpoint/2010/main" val="35842892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1736FEC-B6CE-6478-ED83-8A5820D1CCB6}"/>
              </a:ext>
            </a:extLst>
          </p:cNvPr>
          <p:cNvSpPr txBox="1"/>
          <p:nvPr/>
        </p:nvSpPr>
        <p:spPr>
          <a:xfrm>
            <a:off x="3564583" y="2925052"/>
            <a:ext cx="5383033" cy="523220"/>
          </a:xfrm>
          <a:prstGeom prst="rect">
            <a:avLst/>
          </a:prstGeom>
          <a:noFill/>
        </p:spPr>
        <p:txBody>
          <a:bodyPr wrap="square" rtlCol="0">
            <a:spAutoFit/>
          </a:bodyPr>
          <a:lstStyle/>
          <a:p>
            <a:pPr algn="ctr"/>
            <a:r>
              <a:rPr lang="en-US" sz="2800" b="1" dirty="0">
                <a:solidFill>
                  <a:schemeClr val="accent1">
                    <a:lumMod val="50000"/>
                  </a:schemeClr>
                </a:solidFill>
              </a:rPr>
              <a:t>Club and Group Discussion</a:t>
            </a:r>
          </a:p>
        </p:txBody>
      </p:sp>
      <p:sp>
        <p:nvSpPr>
          <p:cNvPr id="3" name="TextBox 2">
            <a:extLst>
              <a:ext uri="{FF2B5EF4-FFF2-40B4-BE49-F238E27FC236}">
                <a16:creationId xmlns:a16="http://schemas.microsoft.com/office/drawing/2014/main" id="{A52611EC-3D05-58A9-734D-EDE21820E024}"/>
              </a:ext>
            </a:extLst>
          </p:cNvPr>
          <p:cNvSpPr txBox="1"/>
          <p:nvPr/>
        </p:nvSpPr>
        <p:spPr>
          <a:xfrm>
            <a:off x="1266882" y="3746260"/>
            <a:ext cx="9963010" cy="3724096"/>
          </a:xfrm>
          <a:prstGeom prst="rect">
            <a:avLst/>
          </a:prstGeom>
          <a:noFill/>
        </p:spPr>
        <p:txBody>
          <a:bodyPr wrap="square" rtlCol="0">
            <a:spAutoFit/>
          </a:bodyPr>
          <a:lstStyle/>
          <a:p>
            <a:pPr marL="342900" indent="-342900">
              <a:buFont typeface="Arial" panose="020B0604020202020204" pitchFamily="34" charset="0"/>
              <a:buChar char="•"/>
            </a:pPr>
            <a:r>
              <a:rPr lang="en-US" sz="2400" b="1" dirty="0">
                <a:solidFill>
                  <a:schemeClr val="accent1">
                    <a:lumMod val="50000"/>
                  </a:schemeClr>
                </a:solidFill>
              </a:rPr>
              <a:t>Why is it important for us to understand RI’s of DEI?</a:t>
            </a:r>
          </a:p>
          <a:p>
            <a:endParaRPr lang="en-US" sz="1000" b="1" dirty="0">
              <a:solidFill>
                <a:schemeClr val="accent1">
                  <a:lumMod val="50000"/>
                </a:schemeClr>
              </a:solidFill>
            </a:endParaRPr>
          </a:p>
          <a:p>
            <a:pPr marL="342900" indent="-342900">
              <a:buFont typeface="Arial" panose="020B0604020202020204" pitchFamily="34" charset="0"/>
              <a:buChar char="•"/>
            </a:pPr>
            <a:r>
              <a:rPr lang="en-US" sz="2400" b="1" dirty="0">
                <a:solidFill>
                  <a:schemeClr val="accent1">
                    <a:lumMod val="50000"/>
                  </a:schemeClr>
                </a:solidFill>
              </a:rPr>
              <a:t>RI President Jennifer Jones calls her  Initiative “Imagine DEI.” Why do you think she did this?</a:t>
            </a:r>
          </a:p>
          <a:p>
            <a:endParaRPr lang="en-US" sz="1000" b="1" dirty="0">
              <a:solidFill>
                <a:schemeClr val="accent1">
                  <a:lumMod val="50000"/>
                </a:schemeClr>
              </a:solidFill>
            </a:endParaRPr>
          </a:p>
          <a:p>
            <a:pPr marL="342900" indent="-342900">
              <a:buFont typeface="Arial" panose="020B0604020202020204" pitchFamily="34" charset="0"/>
              <a:buChar char="•"/>
            </a:pPr>
            <a:r>
              <a:rPr lang="en-US" sz="2400" b="1" dirty="0">
                <a:solidFill>
                  <a:schemeClr val="accent1">
                    <a:lumMod val="50000"/>
                  </a:schemeClr>
                </a:solidFill>
              </a:rPr>
              <a:t>What are some ways you might start a conversation about DEI in your club?</a:t>
            </a:r>
          </a:p>
          <a:p>
            <a:pPr marL="342900" indent="-342900">
              <a:buFont typeface="Arial" panose="020B0604020202020204" pitchFamily="34" charset="0"/>
              <a:buChar char="•"/>
            </a:pPr>
            <a:r>
              <a:rPr lang="en-US" sz="2400" b="1" dirty="0">
                <a:solidFill>
                  <a:schemeClr val="accent1">
                    <a:lumMod val="50000"/>
                  </a:schemeClr>
                </a:solidFill>
              </a:rPr>
              <a:t>Develop an ongoing open Club Toolkit.</a:t>
            </a:r>
            <a:r>
              <a:rPr lang="en-US" sz="2400" b="1" dirty="0"/>
              <a:t> </a:t>
            </a:r>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a:p>
            <a:endParaRPr lang="en-US" sz="2400" b="1" dirty="0">
              <a:solidFill>
                <a:schemeClr val="accent1">
                  <a:lumMod val="50000"/>
                </a:schemeClr>
              </a:solidFill>
            </a:endParaRPr>
          </a:p>
        </p:txBody>
      </p:sp>
      <p:pic>
        <p:nvPicPr>
          <p:cNvPr id="9" name="Picture 8" descr="A picture containing text, clipart&#10;&#10;Description automatically generated">
            <a:extLst>
              <a:ext uri="{FF2B5EF4-FFF2-40B4-BE49-F238E27FC236}">
                <a16:creationId xmlns:a16="http://schemas.microsoft.com/office/drawing/2014/main" id="{C3AF8ED2-49AC-09C2-95EA-D83FC98EE2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62108" y="899832"/>
            <a:ext cx="4658495" cy="2008709"/>
          </a:xfrm>
          <a:prstGeom prst="rect">
            <a:avLst/>
          </a:prstGeom>
        </p:spPr>
      </p:pic>
      <p:pic>
        <p:nvPicPr>
          <p:cNvPr id="11" name="Picture 10" descr="A picture containing text&#10;&#10;Description automatically generated">
            <a:extLst>
              <a:ext uri="{FF2B5EF4-FFF2-40B4-BE49-F238E27FC236}">
                <a16:creationId xmlns:a16="http://schemas.microsoft.com/office/drawing/2014/main" id="{C6D83719-48C9-467D-EA7A-EB8F7245E1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928158" y="899832"/>
            <a:ext cx="2301734" cy="2713834"/>
          </a:xfrm>
          <a:prstGeom prst="rect">
            <a:avLst/>
          </a:prstGeom>
        </p:spPr>
      </p:pic>
      <p:sp>
        <p:nvSpPr>
          <p:cNvPr id="4" name="Rectangle 3"/>
          <p:cNvSpPr/>
          <p:nvPr/>
        </p:nvSpPr>
        <p:spPr>
          <a:xfrm>
            <a:off x="3094794" y="3244334"/>
            <a:ext cx="6002412" cy="369332"/>
          </a:xfrm>
          <a:prstGeom prst="rect">
            <a:avLst/>
          </a:prstGeom>
        </p:spPr>
        <p:txBody>
          <a:bodyPr wrap="none">
            <a:spAutoFit/>
          </a:bodyPr>
          <a:lstStyle/>
          <a:p>
            <a:r>
              <a:rPr lang="en-US" b="1" dirty="0">
                <a:solidFill>
                  <a:schemeClr val="accent1">
                    <a:lumMod val="50000"/>
                  </a:schemeClr>
                </a:solidFill>
              </a:rPr>
              <a:t>Rotary International’s Diversity, Equity, and Inclusion</a:t>
            </a:r>
            <a:endParaRPr lang="en-US" dirty="0"/>
          </a:p>
        </p:txBody>
      </p:sp>
      <p:sp>
        <p:nvSpPr>
          <p:cNvPr id="5" name="Rectangle 4"/>
          <p:cNvSpPr/>
          <p:nvPr/>
        </p:nvSpPr>
        <p:spPr>
          <a:xfrm>
            <a:off x="1320800" y="65705"/>
            <a:ext cx="9550400" cy="523220"/>
          </a:xfrm>
          <a:prstGeom prst="rect">
            <a:avLst/>
          </a:prstGeom>
        </p:spPr>
        <p:txBody>
          <a:bodyPr wrap="square">
            <a:spAutoFit/>
          </a:bodyPr>
          <a:lstStyle/>
          <a:p>
            <a:r>
              <a:rPr lang="en-US" sz="2800" b="1" dirty="0">
                <a:solidFill>
                  <a:schemeClr val="accent1">
                    <a:lumMod val="50000"/>
                  </a:schemeClr>
                </a:solidFill>
              </a:rPr>
              <a:t>Rotary International’s Diversity, Equity, and Inclusion</a:t>
            </a:r>
            <a:endParaRPr lang="en-US" sz="2800" dirty="0"/>
          </a:p>
        </p:txBody>
      </p:sp>
    </p:spTree>
    <p:extLst>
      <p:ext uri="{BB962C8B-B14F-4D97-AF65-F5344CB8AC3E}">
        <p14:creationId xmlns:p14="http://schemas.microsoft.com/office/powerpoint/2010/main" val="2362932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object, rope, thread&#10;&#10;Description automatically generated">
            <a:extLst>
              <a:ext uri="{FF2B5EF4-FFF2-40B4-BE49-F238E27FC236}">
                <a16:creationId xmlns:a16="http://schemas.microsoft.com/office/drawing/2014/main" id="{24054DAE-78F9-82C9-EBCC-67B3A621A75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9276" y="1655667"/>
            <a:ext cx="3723037" cy="2912290"/>
          </a:xfrm>
          <a:prstGeom prst="rect">
            <a:avLst/>
          </a:prstGeom>
        </p:spPr>
      </p:pic>
      <p:pic>
        <p:nvPicPr>
          <p:cNvPr id="6" name="Picture 5" descr="A picture containing text, person, sport, wrestling&#10;&#10;Description automatically generated">
            <a:extLst>
              <a:ext uri="{FF2B5EF4-FFF2-40B4-BE49-F238E27FC236}">
                <a16:creationId xmlns:a16="http://schemas.microsoft.com/office/drawing/2014/main" id="{5AE7C252-D611-2D3A-3FB6-BDFFD341771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2313" y="1655667"/>
            <a:ext cx="4197896" cy="2912290"/>
          </a:xfrm>
          <a:prstGeom prst="rect">
            <a:avLst/>
          </a:prstGeom>
        </p:spPr>
      </p:pic>
      <p:sp>
        <p:nvSpPr>
          <p:cNvPr id="5" name="TextBox 4"/>
          <p:cNvSpPr txBox="1"/>
          <p:nvPr/>
        </p:nvSpPr>
        <p:spPr>
          <a:xfrm>
            <a:off x="1899276" y="5216576"/>
            <a:ext cx="8603510" cy="1323439"/>
          </a:xfrm>
          <a:prstGeom prst="rect">
            <a:avLst/>
          </a:prstGeom>
          <a:noFill/>
        </p:spPr>
        <p:txBody>
          <a:bodyPr wrap="square" rtlCol="0">
            <a:spAutoFit/>
          </a:bodyPr>
          <a:lstStyle/>
          <a:p>
            <a:pPr algn="ctr"/>
            <a:r>
              <a:rPr lang="en-US" sz="4000" b="1" dirty="0">
                <a:solidFill>
                  <a:schemeClr val="accent1">
                    <a:lumMod val="50000"/>
                  </a:schemeClr>
                </a:solidFill>
                <a:latin typeface="Baguet Script" panose="020B0604020202020204" pitchFamily="2" charset="0"/>
              </a:rPr>
              <a:t>Many thanks for joining the Discussion !</a:t>
            </a:r>
            <a:endParaRPr lang="en-US" sz="4000" b="1" dirty="0"/>
          </a:p>
        </p:txBody>
      </p:sp>
    </p:spTree>
    <p:extLst>
      <p:ext uri="{BB962C8B-B14F-4D97-AF65-F5344CB8AC3E}">
        <p14:creationId xmlns:p14="http://schemas.microsoft.com/office/powerpoint/2010/main" val="41953887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Logo, icon&#10;&#10;Description automatically generated">
            <a:extLst>
              <a:ext uri="{FF2B5EF4-FFF2-40B4-BE49-F238E27FC236}">
                <a16:creationId xmlns:a16="http://schemas.microsoft.com/office/drawing/2014/main" id="{45D34EA7-CD17-FA99-9890-B99D4B2A60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3372" y="5518945"/>
            <a:ext cx="4769896" cy="888206"/>
          </a:xfrm>
          <a:prstGeom prst="rect">
            <a:avLst/>
          </a:prstGeom>
        </p:spPr>
      </p:pic>
      <p:sp>
        <p:nvSpPr>
          <p:cNvPr id="4" name="TextBox 3"/>
          <p:cNvSpPr txBox="1"/>
          <p:nvPr/>
        </p:nvSpPr>
        <p:spPr>
          <a:xfrm>
            <a:off x="2199012" y="2206171"/>
            <a:ext cx="8004530" cy="2862322"/>
          </a:xfrm>
          <a:prstGeom prst="rect">
            <a:avLst/>
          </a:prstGeom>
          <a:noFill/>
        </p:spPr>
        <p:txBody>
          <a:bodyPr wrap="square" rtlCol="0">
            <a:spAutoFit/>
          </a:bodyPr>
          <a:lstStyle/>
          <a:p>
            <a:r>
              <a:rPr lang="en-US" sz="2800" b="1" dirty="0"/>
              <a:t>Benetta Gadegbeku-Bell, D.M.D. (Presenter</a:t>
            </a:r>
            <a:r>
              <a:rPr lang="en-US" sz="2400" b="1" dirty="0"/>
              <a:t>)</a:t>
            </a:r>
          </a:p>
          <a:p>
            <a:r>
              <a:rPr lang="en-US" sz="2400" b="1" dirty="0"/>
              <a:t>Diversity, Equity and Inclusion, District 7770</a:t>
            </a:r>
          </a:p>
          <a:p>
            <a:r>
              <a:rPr lang="en-US" sz="2400" b="1" dirty="0"/>
              <a:t>Rotary Club of Eau Claire/North Columbia </a:t>
            </a:r>
          </a:p>
          <a:p>
            <a:r>
              <a:rPr lang="en-US" sz="2400" b="1" dirty="0"/>
              <a:t>Columbia, South Carolina</a:t>
            </a:r>
          </a:p>
          <a:p>
            <a:r>
              <a:rPr lang="en-US" sz="2400" b="1" dirty="0"/>
              <a:t>803-779-9666 / 803-269-3344</a:t>
            </a:r>
          </a:p>
          <a:p>
            <a:r>
              <a:rPr lang="en-US" sz="2800" b="1" dirty="0">
                <a:hlinkClick r:id="rId3"/>
              </a:rPr>
              <a:t>bgbell58@gmail.com</a:t>
            </a:r>
            <a:r>
              <a:rPr lang="en-US" sz="2800" b="1" dirty="0"/>
              <a:t> or</a:t>
            </a:r>
          </a:p>
          <a:p>
            <a:r>
              <a:rPr lang="en-US" sz="2800" b="1" dirty="0">
                <a:hlinkClick r:id="rId4"/>
              </a:rPr>
              <a:t>dei.inquiries@rotary.org</a:t>
            </a:r>
            <a:endParaRPr lang="en-US" sz="2800" dirty="0"/>
          </a:p>
        </p:txBody>
      </p:sp>
      <p:sp>
        <p:nvSpPr>
          <p:cNvPr id="7" name="TextBox 6"/>
          <p:cNvSpPr txBox="1"/>
          <p:nvPr/>
        </p:nvSpPr>
        <p:spPr>
          <a:xfrm>
            <a:off x="1429558" y="116114"/>
            <a:ext cx="9086142" cy="584775"/>
          </a:xfrm>
          <a:prstGeom prst="rect">
            <a:avLst/>
          </a:prstGeom>
          <a:noFill/>
        </p:spPr>
        <p:txBody>
          <a:bodyPr wrap="none" rtlCol="0">
            <a:spAutoFit/>
          </a:bodyPr>
          <a:lstStyle/>
          <a:p>
            <a:r>
              <a:rPr lang="en-US" sz="3200" b="1" dirty="0"/>
              <a:t>Keeping Rotary Relevant for the Next Century</a:t>
            </a:r>
          </a:p>
        </p:txBody>
      </p:sp>
    </p:spTree>
    <p:extLst>
      <p:ext uri="{BB962C8B-B14F-4D97-AF65-F5344CB8AC3E}">
        <p14:creationId xmlns:p14="http://schemas.microsoft.com/office/powerpoint/2010/main" val="15567232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EE7B9AD-B9BD-D8CE-B5E7-46FBBE59DC8D}"/>
              </a:ext>
            </a:extLst>
          </p:cNvPr>
          <p:cNvSpPr txBox="1"/>
          <p:nvPr/>
        </p:nvSpPr>
        <p:spPr>
          <a:xfrm>
            <a:off x="981074" y="76200"/>
            <a:ext cx="10372727" cy="646331"/>
          </a:xfrm>
          <a:prstGeom prst="rect">
            <a:avLst/>
          </a:prstGeom>
          <a:noFill/>
        </p:spPr>
        <p:txBody>
          <a:bodyPr wrap="square" rtlCol="0">
            <a:spAutoFit/>
          </a:bodyPr>
          <a:lstStyle/>
          <a:p>
            <a:r>
              <a:rPr lang="en-US" sz="3600" b="1" dirty="0"/>
              <a:t>Keeping Rotary Relevant for the Next Century</a:t>
            </a:r>
          </a:p>
        </p:txBody>
      </p:sp>
      <p:sp>
        <p:nvSpPr>
          <p:cNvPr id="5" name="TextBox 4">
            <a:extLst>
              <a:ext uri="{FF2B5EF4-FFF2-40B4-BE49-F238E27FC236}">
                <a16:creationId xmlns:a16="http://schemas.microsoft.com/office/drawing/2014/main" id="{40AA2AC6-4E72-1DA7-91AC-F1D283F83D0B}"/>
              </a:ext>
            </a:extLst>
          </p:cNvPr>
          <p:cNvSpPr txBox="1"/>
          <p:nvPr/>
        </p:nvSpPr>
        <p:spPr>
          <a:xfrm>
            <a:off x="954138" y="1709528"/>
            <a:ext cx="5829300" cy="5509200"/>
          </a:xfrm>
          <a:prstGeom prst="rect">
            <a:avLst/>
          </a:prstGeom>
          <a:noFill/>
        </p:spPr>
        <p:txBody>
          <a:bodyPr wrap="square" rtlCol="0">
            <a:spAutoFit/>
          </a:bodyPr>
          <a:lstStyle/>
          <a:p>
            <a:r>
              <a:rPr lang="en-US" sz="2800" b="1" dirty="0">
                <a:solidFill>
                  <a:schemeClr val="accent1">
                    <a:lumMod val="75000"/>
                  </a:schemeClr>
                </a:solidFill>
              </a:rPr>
              <a:t>Diversity:</a:t>
            </a:r>
            <a:r>
              <a:rPr lang="en-US" sz="2800" dirty="0">
                <a:solidFill>
                  <a:schemeClr val="accent1">
                    <a:lumMod val="75000"/>
                  </a:schemeClr>
                </a:solidFill>
              </a:rPr>
              <a:t> </a:t>
            </a:r>
            <a:r>
              <a:rPr lang="en-US" sz="2400" dirty="0">
                <a:solidFill>
                  <a:schemeClr val="accent1">
                    <a:lumMod val="75000"/>
                  </a:schemeClr>
                </a:solidFill>
              </a:rPr>
              <a:t>Variety in a group of people’s backgrounds, experiences &amp; identities</a:t>
            </a:r>
          </a:p>
          <a:p>
            <a:endParaRPr lang="en-US" sz="2800" dirty="0">
              <a:solidFill>
                <a:schemeClr val="accent1">
                  <a:lumMod val="75000"/>
                </a:schemeClr>
              </a:solidFill>
            </a:endParaRPr>
          </a:p>
          <a:p>
            <a:r>
              <a:rPr lang="en-US" sz="2800" b="1" dirty="0">
                <a:solidFill>
                  <a:schemeClr val="accent1">
                    <a:lumMod val="75000"/>
                  </a:schemeClr>
                </a:solidFill>
              </a:rPr>
              <a:t>Equity</a:t>
            </a:r>
            <a:r>
              <a:rPr lang="en-US" sz="2400" b="1" dirty="0">
                <a:solidFill>
                  <a:schemeClr val="accent1">
                    <a:lumMod val="75000"/>
                  </a:schemeClr>
                </a:solidFill>
              </a:rPr>
              <a:t>: </a:t>
            </a:r>
            <a:r>
              <a:rPr lang="en-US" sz="2400" dirty="0">
                <a:solidFill>
                  <a:schemeClr val="accent1">
                    <a:lumMod val="75000"/>
                  </a:schemeClr>
                </a:solidFill>
              </a:rPr>
              <a:t>Differing levels of support, opportunities, and resources so all participants have a welcoming and productive experience according to their needs or circumstances.</a:t>
            </a:r>
          </a:p>
          <a:p>
            <a:endParaRPr lang="en-US" sz="2400" dirty="0">
              <a:solidFill>
                <a:schemeClr val="accent1">
                  <a:lumMod val="75000"/>
                </a:schemeClr>
              </a:solidFill>
            </a:endParaRPr>
          </a:p>
          <a:p>
            <a:r>
              <a:rPr lang="en-US" sz="2800" b="1" dirty="0">
                <a:solidFill>
                  <a:schemeClr val="accent1">
                    <a:lumMod val="75000"/>
                  </a:schemeClr>
                </a:solidFill>
              </a:rPr>
              <a:t>Inclusion</a:t>
            </a:r>
            <a:r>
              <a:rPr lang="en-US" sz="2400" b="1" dirty="0">
                <a:solidFill>
                  <a:schemeClr val="accent1">
                    <a:lumMod val="75000"/>
                  </a:schemeClr>
                </a:solidFill>
              </a:rPr>
              <a:t>:</a:t>
            </a:r>
            <a:r>
              <a:rPr lang="en-US" sz="2400" dirty="0">
                <a:solidFill>
                  <a:schemeClr val="accent1">
                    <a:lumMod val="75000"/>
                  </a:schemeClr>
                </a:solidFill>
              </a:rPr>
              <a:t> Creating experiences in which all people are welcomed, respected and valued.</a:t>
            </a:r>
          </a:p>
          <a:p>
            <a:endParaRPr lang="en-US" sz="2400" dirty="0">
              <a:solidFill>
                <a:schemeClr val="accent1">
                  <a:lumMod val="75000"/>
                </a:schemeClr>
              </a:solidFill>
            </a:endParaRPr>
          </a:p>
        </p:txBody>
      </p:sp>
      <p:pic>
        <p:nvPicPr>
          <p:cNvPr id="8" name="Picture 7" descr="Logo, icon&#10;&#10;Description automatically generated">
            <a:extLst>
              <a:ext uri="{FF2B5EF4-FFF2-40B4-BE49-F238E27FC236}">
                <a16:creationId xmlns:a16="http://schemas.microsoft.com/office/drawing/2014/main" id="{C8EA0B5B-6494-FFD3-9D3D-2435748BDAF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90151" y="5184799"/>
            <a:ext cx="3930770" cy="731952"/>
          </a:xfrm>
          <a:prstGeom prst="rect">
            <a:avLst/>
          </a:prstGeom>
        </p:spPr>
      </p:pic>
      <p:pic>
        <p:nvPicPr>
          <p:cNvPr id="10" name="Picture 9" descr="A picture containing text, indoor, bedclothes, cloth&#10;&#10;Description automatically generated">
            <a:extLst>
              <a:ext uri="{FF2B5EF4-FFF2-40B4-BE49-F238E27FC236}">
                <a16:creationId xmlns:a16="http://schemas.microsoft.com/office/drawing/2014/main" id="{1C6F4391-D508-A4B3-BB19-54E15B757A3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0151" y="2070028"/>
            <a:ext cx="3963650" cy="2642433"/>
          </a:xfrm>
          <a:prstGeom prst="rect">
            <a:avLst/>
          </a:prstGeom>
        </p:spPr>
      </p:pic>
      <p:sp>
        <p:nvSpPr>
          <p:cNvPr id="3" name="TextBox 2">
            <a:extLst>
              <a:ext uri="{FF2B5EF4-FFF2-40B4-BE49-F238E27FC236}">
                <a16:creationId xmlns:a16="http://schemas.microsoft.com/office/drawing/2014/main" id="{5B78DEF2-E389-CCF2-F1FB-0A3BCB63E4A1}"/>
              </a:ext>
            </a:extLst>
          </p:cNvPr>
          <p:cNvSpPr txBox="1"/>
          <p:nvPr/>
        </p:nvSpPr>
        <p:spPr>
          <a:xfrm>
            <a:off x="1090612" y="924698"/>
            <a:ext cx="10010775" cy="523220"/>
          </a:xfrm>
          <a:prstGeom prst="rect">
            <a:avLst/>
          </a:prstGeom>
          <a:noFill/>
        </p:spPr>
        <p:txBody>
          <a:bodyPr wrap="square" rtlCol="0">
            <a:spAutoFit/>
          </a:bodyPr>
          <a:lstStyle/>
          <a:p>
            <a:pPr algn="ctr"/>
            <a:r>
              <a:rPr lang="en-US" sz="2800" b="1" dirty="0">
                <a:solidFill>
                  <a:schemeClr val="accent1">
                    <a:lumMod val="75000"/>
                  </a:schemeClr>
                </a:solidFill>
              </a:rPr>
              <a:t>Starting  The Conversation: Diversity, Equity &amp; Inclusion</a:t>
            </a:r>
          </a:p>
        </p:txBody>
      </p:sp>
      <p:sp>
        <p:nvSpPr>
          <p:cNvPr id="2" name="Rectangle 1"/>
          <p:cNvSpPr/>
          <p:nvPr/>
        </p:nvSpPr>
        <p:spPr>
          <a:xfrm>
            <a:off x="11577638" y="1889909"/>
            <a:ext cx="3048000" cy="954107"/>
          </a:xfrm>
          <a:prstGeom prst="rect">
            <a:avLst/>
          </a:prstGeom>
        </p:spPr>
        <p:txBody>
          <a:bodyPr>
            <a:spAutoFit/>
          </a:bodyPr>
          <a:lstStyle/>
          <a:p>
            <a:r>
              <a:rPr lang="en-US" sz="2800" b="1" dirty="0">
                <a:solidFill>
                  <a:srgbClr val="42B3BD">
                    <a:lumMod val="75000"/>
                  </a:srgbClr>
                </a:solidFill>
              </a:rPr>
              <a:t>STARTING THE CONVERSATION</a:t>
            </a:r>
            <a:endParaRPr lang="en-US" dirty="0"/>
          </a:p>
        </p:txBody>
      </p:sp>
    </p:spTree>
    <p:extLst>
      <p:ext uri="{BB962C8B-B14F-4D97-AF65-F5344CB8AC3E}">
        <p14:creationId xmlns:p14="http://schemas.microsoft.com/office/powerpoint/2010/main" val="796122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4D46DB6-8229-44C0-5711-5A400367AFCC}"/>
              </a:ext>
            </a:extLst>
          </p:cNvPr>
          <p:cNvSpPr txBox="1"/>
          <p:nvPr/>
        </p:nvSpPr>
        <p:spPr>
          <a:xfrm>
            <a:off x="725714" y="101600"/>
            <a:ext cx="10580457" cy="584775"/>
          </a:xfrm>
          <a:prstGeom prst="rect">
            <a:avLst/>
          </a:prstGeom>
          <a:noFill/>
        </p:spPr>
        <p:txBody>
          <a:bodyPr wrap="square" rtlCol="0">
            <a:spAutoFit/>
          </a:bodyPr>
          <a:lstStyle/>
          <a:p>
            <a:r>
              <a:rPr lang="en-US" sz="3200" b="1" dirty="0">
                <a:solidFill>
                  <a:schemeClr val="accent1">
                    <a:lumMod val="50000"/>
                  </a:schemeClr>
                </a:solidFill>
              </a:rPr>
              <a:t> Rotary International’s Diversity, Equity, and Inclusion</a:t>
            </a:r>
          </a:p>
        </p:txBody>
      </p:sp>
      <p:sp>
        <p:nvSpPr>
          <p:cNvPr id="3" name="TextBox 2">
            <a:extLst>
              <a:ext uri="{FF2B5EF4-FFF2-40B4-BE49-F238E27FC236}">
                <a16:creationId xmlns:a16="http://schemas.microsoft.com/office/drawing/2014/main" id="{65371D1E-2E0C-21AE-B3D5-F9D9F3969481}"/>
              </a:ext>
            </a:extLst>
          </p:cNvPr>
          <p:cNvSpPr txBox="1"/>
          <p:nvPr/>
        </p:nvSpPr>
        <p:spPr>
          <a:xfrm>
            <a:off x="1236811" y="1686359"/>
            <a:ext cx="4458278" cy="3539430"/>
          </a:xfrm>
          <a:prstGeom prst="rect">
            <a:avLst/>
          </a:prstGeom>
          <a:noFill/>
        </p:spPr>
        <p:txBody>
          <a:bodyPr wrap="square" rtlCol="0">
            <a:spAutoFit/>
          </a:bodyPr>
          <a:lstStyle/>
          <a:p>
            <a:pPr algn="ctr"/>
            <a:r>
              <a:rPr lang="en-US" sz="2400" b="1" u="sng" dirty="0"/>
              <a:t>THE JOURNEY</a:t>
            </a:r>
          </a:p>
          <a:p>
            <a:endParaRPr lang="en-US" sz="2000" b="1" dirty="0">
              <a:solidFill>
                <a:schemeClr val="accent1">
                  <a:lumMod val="50000"/>
                </a:schemeClr>
              </a:solidFill>
            </a:endParaRPr>
          </a:p>
          <a:p>
            <a:r>
              <a:rPr lang="en-US" dirty="0">
                <a:solidFill>
                  <a:schemeClr val="accent1">
                    <a:lumMod val="50000"/>
                  </a:schemeClr>
                </a:solidFill>
              </a:rPr>
              <a:t>2019 RI’s First  Statement on DEI</a:t>
            </a:r>
          </a:p>
          <a:p>
            <a:endParaRPr lang="en-US" dirty="0">
              <a:solidFill>
                <a:schemeClr val="accent1">
                  <a:lumMod val="50000"/>
                </a:schemeClr>
              </a:solidFill>
            </a:endParaRPr>
          </a:p>
          <a:p>
            <a:r>
              <a:rPr lang="en-US" dirty="0">
                <a:solidFill>
                  <a:schemeClr val="accent1">
                    <a:lumMod val="50000"/>
                  </a:schemeClr>
                </a:solidFill>
              </a:rPr>
              <a:t>2020 RI Board of Dir. Convenes DEI Taskforce</a:t>
            </a:r>
          </a:p>
          <a:p>
            <a:endParaRPr lang="en-US" dirty="0">
              <a:solidFill>
                <a:schemeClr val="accent1">
                  <a:lumMod val="50000"/>
                </a:schemeClr>
              </a:solidFill>
            </a:endParaRPr>
          </a:p>
          <a:p>
            <a:r>
              <a:rPr lang="en-US" dirty="0">
                <a:solidFill>
                  <a:schemeClr val="accent1">
                    <a:lumMod val="50000"/>
                  </a:schemeClr>
                </a:solidFill>
              </a:rPr>
              <a:t>2021 RI Strengthens Commitment to DEI &amp; Develops New Statement</a:t>
            </a:r>
          </a:p>
          <a:p>
            <a:endParaRPr lang="en-US" dirty="0">
              <a:solidFill>
                <a:schemeClr val="accent1">
                  <a:lumMod val="50000"/>
                </a:schemeClr>
              </a:solidFill>
            </a:endParaRPr>
          </a:p>
          <a:p>
            <a:r>
              <a:rPr lang="en-US" dirty="0">
                <a:solidFill>
                  <a:schemeClr val="accent1">
                    <a:lumMod val="50000"/>
                  </a:schemeClr>
                </a:solidFill>
              </a:rPr>
              <a:t>2023 RI Board Extends Work of Taskforce through June.</a:t>
            </a:r>
          </a:p>
        </p:txBody>
      </p:sp>
      <p:pic>
        <p:nvPicPr>
          <p:cNvPr id="5" name="Picture 4" descr="A picture containing text&#10;&#10;Description automatically generated">
            <a:extLst>
              <a:ext uri="{FF2B5EF4-FFF2-40B4-BE49-F238E27FC236}">
                <a16:creationId xmlns:a16="http://schemas.microsoft.com/office/drawing/2014/main" id="{ECE3AC03-9E4A-9FBA-69F2-3F8B6229E2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76381" y="1854347"/>
            <a:ext cx="5307048" cy="2971947"/>
          </a:xfrm>
          <a:prstGeom prst="rect">
            <a:avLst/>
          </a:prstGeom>
        </p:spPr>
      </p:pic>
      <p:pic>
        <p:nvPicPr>
          <p:cNvPr id="7" name="Picture 6" descr="Logo, icon&#10;&#10;Description automatically generated">
            <a:extLst>
              <a:ext uri="{FF2B5EF4-FFF2-40B4-BE49-F238E27FC236}">
                <a16:creationId xmlns:a16="http://schemas.microsoft.com/office/drawing/2014/main" id="{6FF5D2EC-FB41-D048-2984-A11F6A6879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47242" y="5338962"/>
            <a:ext cx="4458278" cy="830179"/>
          </a:xfrm>
          <a:prstGeom prst="rect">
            <a:avLst/>
          </a:prstGeom>
        </p:spPr>
      </p:pic>
    </p:spTree>
    <p:extLst>
      <p:ext uri="{BB962C8B-B14F-4D97-AF65-F5344CB8AC3E}">
        <p14:creationId xmlns:p14="http://schemas.microsoft.com/office/powerpoint/2010/main" val="4519688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96E5CB1-C442-41F3-8291-CCD66A23368A}"/>
              </a:ext>
            </a:extLst>
          </p:cNvPr>
          <p:cNvSpPr txBox="1"/>
          <p:nvPr/>
        </p:nvSpPr>
        <p:spPr>
          <a:xfrm>
            <a:off x="1435509" y="790859"/>
            <a:ext cx="9320981" cy="1508105"/>
          </a:xfrm>
          <a:prstGeom prst="rect">
            <a:avLst/>
          </a:prstGeom>
          <a:noFill/>
        </p:spPr>
        <p:txBody>
          <a:bodyPr wrap="square" rtlCol="0">
            <a:spAutoFit/>
          </a:bodyPr>
          <a:lstStyle/>
          <a:p>
            <a:pPr algn="ctr"/>
            <a:r>
              <a:rPr lang="en-US" sz="3200" b="1" dirty="0">
                <a:solidFill>
                  <a:schemeClr val="accent1">
                    <a:lumMod val="50000"/>
                  </a:schemeClr>
                </a:solidFill>
              </a:rPr>
              <a:t>Jennifer Jones</a:t>
            </a:r>
          </a:p>
          <a:p>
            <a:pPr algn="ctr"/>
            <a:r>
              <a:rPr lang="en-US" sz="2800" dirty="0">
                <a:solidFill>
                  <a:schemeClr val="accent1">
                    <a:lumMod val="50000"/>
                  </a:schemeClr>
                </a:solidFill>
              </a:rPr>
              <a:t>Rotary International President </a:t>
            </a:r>
          </a:p>
          <a:p>
            <a:pPr algn="ctr"/>
            <a:r>
              <a:rPr lang="en-US" sz="2800" dirty="0">
                <a:solidFill>
                  <a:schemeClr val="accent1">
                    <a:lumMod val="50000"/>
                  </a:schemeClr>
                </a:solidFill>
              </a:rPr>
              <a:t>“Imagine Diversity, Equity, &amp; Inclusion</a:t>
            </a:r>
            <a:r>
              <a:rPr lang="en-US" sz="3200" dirty="0">
                <a:solidFill>
                  <a:schemeClr val="accent1">
                    <a:lumMod val="50000"/>
                  </a:schemeClr>
                </a:solidFill>
              </a:rPr>
              <a:t>”</a:t>
            </a:r>
          </a:p>
        </p:txBody>
      </p:sp>
      <p:pic>
        <p:nvPicPr>
          <p:cNvPr id="6" name="Picture 5" descr="A person with blonde hair&#10;&#10;Description automatically generated with low confidence">
            <a:extLst>
              <a:ext uri="{FF2B5EF4-FFF2-40B4-BE49-F238E27FC236}">
                <a16:creationId xmlns:a16="http://schemas.microsoft.com/office/drawing/2014/main" id="{A1B5CB5A-D180-66D5-25B0-B08E290D5A6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91226" y="2983042"/>
            <a:ext cx="2598858" cy="3087743"/>
          </a:xfrm>
          <a:prstGeom prst="rect">
            <a:avLst/>
          </a:prstGeom>
        </p:spPr>
      </p:pic>
      <p:sp>
        <p:nvSpPr>
          <p:cNvPr id="7" name="TextBox 6">
            <a:extLst>
              <a:ext uri="{FF2B5EF4-FFF2-40B4-BE49-F238E27FC236}">
                <a16:creationId xmlns:a16="http://schemas.microsoft.com/office/drawing/2014/main" id="{0789223F-D8D6-D44E-116B-BB25D271B39F}"/>
              </a:ext>
            </a:extLst>
          </p:cNvPr>
          <p:cNvSpPr txBox="1"/>
          <p:nvPr/>
        </p:nvSpPr>
        <p:spPr>
          <a:xfrm>
            <a:off x="3995456" y="2245967"/>
            <a:ext cx="4201086" cy="584775"/>
          </a:xfrm>
          <a:prstGeom prst="rect">
            <a:avLst/>
          </a:prstGeom>
          <a:noFill/>
        </p:spPr>
        <p:txBody>
          <a:bodyPr wrap="square" rtlCol="0">
            <a:spAutoFit/>
          </a:bodyPr>
          <a:lstStyle/>
          <a:p>
            <a:r>
              <a:rPr lang="en-US" sz="3200" dirty="0">
                <a:solidFill>
                  <a:schemeClr val="accent1">
                    <a:lumMod val="50000"/>
                  </a:schemeClr>
                </a:solidFill>
              </a:rPr>
              <a:t>Presidential Initiative</a:t>
            </a:r>
          </a:p>
        </p:txBody>
      </p:sp>
      <p:sp>
        <p:nvSpPr>
          <p:cNvPr id="3" name="TextBox 2"/>
          <p:cNvSpPr txBox="1"/>
          <p:nvPr/>
        </p:nvSpPr>
        <p:spPr>
          <a:xfrm>
            <a:off x="3892445" y="6183054"/>
            <a:ext cx="4407108" cy="584775"/>
          </a:xfrm>
          <a:prstGeom prst="rect">
            <a:avLst/>
          </a:prstGeom>
          <a:noFill/>
        </p:spPr>
        <p:txBody>
          <a:bodyPr wrap="square" rtlCol="0">
            <a:spAutoFit/>
          </a:bodyPr>
          <a:lstStyle/>
          <a:p>
            <a:r>
              <a:rPr lang="en-US" sz="3200" b="1" dirty="0"/>
              <a:t>Expanding our Reach </a:t>
            </a:r>
          </a:p>
        </p:txBody>
      </p:sp>
    </p:spTree>
    <p:extLst>
      <p:ext uri="{BB962C8B-B14F-4D97-AF65-F5344CB8AC3E}">
        <p14:creationId xmlns:p14="http://schemas.microsoft.com/office/powerpoint/2010/main" val="40673625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60285C42-E57B-30FC-D04B-DB00604B20EC}"/>
              </a:ext>
            </a:extLst>
          </p:cNvPr>
          <p:cNvSpPr>
            <a:spLocks noGrp="1"/>
          </p:cNvSpPr>
          <p:nvPr>
            <p:ph idx="1"/>
          </p:nvPr>
        </p:nvSpPr>
        <p:spPr>
          <a:xfrm>
            <a:off x="1159185" y="1088296"/>
            <a:ext cx="10308007" cy="5769704"/>
          </a:xfrm>
        </p:spPr>
        <p:txBody>
          <a:bodyPr>
            <a:noAutofit/>
          </a:bodyPr>
          <a:lstStyle/>
          <a:p>
            <a:pPr algn="ctr"/>
            <a:r>
              <a:rPr lang="en-US" sz="1400" b="1" i="1" dirty="0"/>
              <a:t>At Rotary, we understand that </a:t>
            </a:r>
            <a:r>
              <a:rPr lang="en-US" sz="3000" b="1" i="1" dirty="0"/>
              <a:t>cultivating</a:t>
            </a:r>
            <a:r>
              <a:rPr lang="en-US" sz="1400" b="1" i="1" dirty="0"/>
              <a:t> a diverse, equitable, and inclusive culture is essential to realizing our vision of a world where people unite and take action to create lasting change. We value diversity and celebrate the of people of all backgrounds, across age, ethnicity, race, color, disability, learning style, religion, faith, socioeconomic  status, culture, marital status, languages spoken, sex, sexual orientation, and gender identity as well as differences in ideas, thoughts, values, and beliefs.</a:t>
            </a:r>
          </a:p>
          <a:p>
            <a:pPr algn="ctr"/>
            <a:r>
              <a:rPr lang="en-US" sz="1400" b="1" i="1" dirty="0"/>
              <a:t>Recognizing that individuals from certain groups have historically experienced barriers to membership, participation, and leadership, we commit to advancing equity in all aspects of Rotary, including in our </a:t>
            </a:r>
            <a:r>
              <a:rPr lang="en-US" sz="3200" b="1" i="1" dirty="0"/>
              <a:t>community partnerships</a:t>
            </a:r>
            <a:r>
              <a:rPr lang="en-US" sz="1400" b="1" i="1" dirty="0"/>
              <a:t>, so that each person has the necessary access to resources, opportunities, networks, and support to </a:t>
            </a:r>
            <a:r>
              <a:rPr lang="en-US" sz="3200" b="1" i="1" dirty="0"/>
              <a:t>thrive</a:t>
            </a:r>
            <a:r>
              <a:rPr lang="en-US" sz="1400" b="1" i="1" dirty="0"/>
              <a:t>.</a:t>
            </a:r>
          </a:p>
          <a:p>
            <a:pPr algn="ctr"/>
            <a:r>
              <a:rPr lang="en-US" sz="1400" b="1" i="1" dirty="0"/>
              <a:t>We believe that all people hold </a:t>
            </a:r>
            <a:r>
              <a:rPr lang="en-US" sz="3200" b="1" i="1" dirty="0"/>
              <a:t>visible</a:t>
            </a:r>
            <a:r>
              <a:rPr lang="en-US" sz="1400" b="1" i="1" dirty="0"/>
              <a:t> and </a:t>
            </a:r>
            <a:r>
              <a:rPr lang="en-US" sz="3200" b="1" i="1" dirty="0"/>
              <a:t>invisible</a:t>
            </a:r>
            <a:r>
              <a:rPr lang="en-US" sz="1400" b="1" i="1" dirty="0"/>
              <a:t> qualities that inherently make them unique, and we strive to create an inclusive culture where each person knows they are valued and belong.</a:t>
            </a:r>
          </a:p>
          <a:p>
            <a:pPr algn="ctr"/>
            <a:r>
              <a:rPr lang="en-US" sz="1400" b="1" i="1" dirty="0"/>
              <a:t>In line with our value of </a:t>
            </a:r>
            <a:r>
              <a:rPr lang="en-US" sz="3000" b="1" i="1" dirty="0"/>
              <a:t>integrity</a:t>
            </a:r>
            <a:r>
              <a:rPr lang="en-US" sz="1400" b="1" i="1" dirty="0"/>
              <a:t>, we are committed to being honest and </a:t>
            </a:r>
            <a:r>
              <a:rPr lang="en-US" sz="3200" b="1" i="1" dirty="0"/>
              <a:t>transparent</a:t>
            </a:r>
            <a:r>
              <a:rPr lang="en-US" sz="1400" b="1" i="1" dirty="0"/>
              <a:t> about where we are in our </a:t>
            </a:r>
            <a:r>
              <a:rPr lang="en-US" sz="3000" b="1" i="1" dirty="0"/>
              <a:t>DEI journey </a:t>
            </a:r>
            <a:r>
              <a:rPr lang="en-US" sz="1400" b="1" i="1" dirty="0"/>
              <a:t>as an organization, and to continuing to learn and do better.</a:t>
            </a:r>
          </a:p>
        </p:txBody>
      </p:sp>
      <p:sp>
        <p:nvSpPr>
          <p:cNvPr id="6" name="TextBox 5">
            <a:extLst>
              <a:ext uri="{FF2B5EF4-FFF2-40B4-BE49-F238E27FC236}">
                <a16:creationId xmlns:a16="http://schemas.microsoft.com/office/drawing/2014/main" id="{BA73C75E-76C6-866B-F0C8-3BE6C0B5E39A}"/>
              </a:ext>
            </a:extLst>
          </p:cNvPr>
          <p:cNvSpPr txBox="1"/>
          <p:nvPr/>
        </p:nvSpPr>
        <p:spPr>
          <a:xfrm>
            <a:off x="1159185" y="9462"/>
            <a:ext cx="10048565" cy="646331"/>
          </a:xfrm>
          <a:prstGeom prst="rect">
            <a:avLst/>
          </a:prstGeom>
          <a:noFill/>
        </p:spPr>
        <p:txBody>
          <a:bodyPr wrap="square">
            <a:spAutoFit/>
          </a:bodyPr>
          <a:lstStyle/>
          <a:p>
            <a:r>
              <a:rPr lang="en-US" sz="3600" b="1" dirty="0">
                <a:solidFill>
                  <a:schemeClr val="accent1">
                    <a:lumMod val="50000"/>
                  </a:schemeClr>
                </a:solidFill>
              </a:rPr>
              <a:t>RI’s Diversity, Equity, &amp; Inclusion Statement </a:t>
            </a:r>
            <a:endParaRPr lang="en-US" sz="3600" b="1" dirty="0"/>
          </a:p>
        </p:txBody>
      </p:sp>
    </p:spTree>
    <p:extLst>
      <p:ext uri="{BB962C8B-B14F-4D97-AF65-F5344CB8AC3E}">
        <p14:creationId xmlns:p14="http://schemas.microsoft.com/office/powerpoint/2010/main" val="1085528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erson in a pink dress&#10;&#10;Description automatically generated with medium confidence">
            <a:extLst>
              <a:ext uri="{FF2B5EF4-FFF2-40B4-BE49-F238E27FC236}">
                <a16:creationId xmlns:a16="http://schemas.microsoft.com/office/drawing/2014/main" id="{0C2DFBCB-F601-AD33-A2EE-65AB874ADFB7}"/>
              </a:ext>
            </a:extLst>
          </p:cNvPr>
          <p:cNvPicPr>
            <a:picLocks noChangeAspect="1"/>
          </p:cNvPicPr>
          <p:nvPr/>
        </p:nvPicPr>
        <p:blipFill rotWithShape="1">
          <a:blip r:embed="rId2">
            <a:extLst>
              <a:ext uri="{28A0092B-C50C-407E-A947-70E740481C1C}">
                <a14:useLocalDpi xmlns:a14="http://schemas.microsoft.com/office/drawing/2010/main" val="0"/>
              </a:ext>
            </a:extLst>
          </a:blip>
          <a:srcRect r="13105"/>
          <a:stretch/>
        </p:blipFill>
        <p:spPr>
          <a:xfrm>
            <a:off x="1347295" y="2558476"/>
            <a:ext cx="2531231" cy="2693506"/>
          </a:xfrm>
          <a:prstGeom prst="rect">
            <a:avLst/>
          </a:prstGeom>
        </p:spPr>
      </p:pic>
      <p:sp>
        <p:nvSpPr>
          <p:cNvPr id="6" name="TextBox 5">
            <a:extLst>
              <a:ext uri="{FF2B5EF4-FFF2-40B4-BE49-F238E27FC236}">
                <a16:creationId xmlns:a16="http://schemas.microsoft.com/office/drawing/2014/main" id="{466E8CC5-180F-D922-C2CE-3D7A3555B06E}"/>
              </a:ext>
            </a:extLst>
          </p:cNvPr>
          <p:cNvSpPr txBox="1"/>
          <p:nvPr/>
        </p:nvSpPr>
        <p:spPr>
          <a:xfrm>
            <a:off x="1254483" y="338779"/>
            <a:ext cx="9424100" cy="2062103"/>
          </a:xfrm>
          <a:prstGeom prst="rect">
            <a:avLst/>
          </a:prstGeom>
          <a:noFill/>
        </p:spPr>
        <p:txBody>
          <a:bodyPr wrap="square" rtlCol="0">
            <a:spAutoFit/>
          </a:bodyPr>
          <a:lstStyle/>
          <a:p>
            <a:pPr algn="ctr"/>
            <a:endParaRPr lang="en-US" sz="3200" dirty="0">
              <a:solidFill>
                <a:schemeClr val="accent1">
                  <a:lumMod val="50000"/>
                </a:schemeClr>
              </a:solidFill>
            </a:endParaRPr>
          </a:p>
          <a:p>
            <a:pPr algn="ctr"/>
            <a:r>
              <a:rPr lang="en-US" sz="3200" dirty="0">
                <a:solidFill>
                  <a:schemeClr val="accent1">
                    <a:lumMod val="50000"/>
                  </a:schemeClr>
                </a:solidFill>
              </a:rPr>
              <a:t>President  Jennifer Jones</a:t>
            </a:r>
          </a:p>
          <a:p>
            <a:pPr algn="ctr"/>
            <a:r>
              <a:rPr lang="en-US" sz="3200" dirty="0">
                <a:solidFill>
                  <a:schemeClr val="accent1">
                    <a:lumMod val="50000"/>
                  </a:schemeClr>
                </a:solidFill>
              </a:rPr>
              <a:t>“Imagine Diversity, Equity, &amp; Inclusion”</a:t>
            </a:r>
          </a:p>
          <a:p>
            <a:pPr algn="ctr"/>
            <a:r>
              <a:rPr lang="en-US" sz="3200" dirty="0">
                <a:solidFill>
                  <a:schemeClr val="accent1">
                    <a:lumMod val="50000"/>
                  </a:schemeClr>
                </a:solidFill>
              </a:rPr>
              <a:t>	</a:t>
            </a:r>
            <a:r>
              <a:rPr lang="en-US" sz="3200" b="1" dirty="0">
                <a:solidFill>
                  <a:schemeClr val="accent1">
                    <a:lumMod val="50000"/>
                  </a:schemeClr>
                </a:solidFill>
              </a:rPr>
              <a:t>Our First Steps</a:t>
            </a:r>
          </a:p>
        </p:txBody>
      </p:sp>
      <p:sp>
        <p:nvSpPr>
          <p:cNvPr id="7" name="TextBox 6">
            <a:extLst>
              <a:ext uri="{FF2B5EF4-FFF2-40B4-BE49-F238E27FC236}">
                <a16:creationId xmlns:a16="http://schemas.microsoft.com/office/drawing/2014/main" id="{6DD0E86A-7EC3-CE54-B07A-FA05B63D2004}"/>
              </a:ext>
            </a:extLst>
          </p:cNvPr>
          <p:cNvSpPr txBox="1"/>
          <p:nvPr/>
        </p:nvSpPr>
        <p:spPr>
          <a:xfrm>
            <a:off x="4291657" y="2558476"/>
            <a:ext cx="5963479" cy="3970318"/>
          </a:xfrm>
          <a:prstGeom prst="rect">
            <a:avLst/>
          </a:prstGeom>
          <a:noFill/>
        </p:spPr>
        <p:txBody>
          <a:bodyPr wrap="square" rtlCol="0">
            <a:spAutoFit/>
          </a:bodyPr>
          <a:lstStyle/>
          <a:p>
            <a:pPr marL="457200" indent="-457200">
              <a:buFont typeface="Arial" panose="020B0604020202020204" pitchFamily="34" charset="0"/>
              <a:buChar char="•"/>
            </a:pPr>
            <a:r>
              <a:rPr lang="en-US" sz="2800" b="1" dirty="0">
                <a:solidFill>
                  <a:schemeClr val="accent1">
                    <a:lumMod val="50000"/>
                  </a:schemeClr>
                </a:solidFill>
              </a:rPr>
              <a:t>Learn</a:t>
            </a:r>
            <a:r>
              <a:rPr lang="en-US" sz="2800" dirty="0">
                <a:solidFill>
                  <a:schemeClr val="accent1">
                    <a:lumMod val="50000"/>
                  </a:schemeClr>
                </a:solidFill>
              </a:rPr>
              <a:t> more about Rotary’s DEI</a:t>
            </a: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r>
              <a:rPr lang="en-US" sz="2800" b="1" dirty="0">
                <a:solidFill>
                  <a:schemeClr val="accent1">
                    <a:lumMod val="50000"/>
                  </a:schemeClr>
                </a:solidFill>
              </a:rPr>
              <a:t>Why</a:t>
            </a:r>
            <a:r>
              <a:rPr lang="en-US" sz="2800" dirty="0">
                <a:solidFill>
                  <a:schemeClr val="accent1">
                    <a:lumMod val="50000"/>
                  </a:schemeClr>
                </a:solidFill>
              </a:rPr>
              <a:t> DEI matters in your club</a:t>
            </a: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r>
              <a:rPr lang="en-US" sz="2800" dirty="0">
                <a:solidFill>
                  <a:schemeClr val="accent1">
                    <a:lumMod val="50000"/>
                  </a:schemeClr>
                </a:solidFill>
              </a:rPr>
              <a:t>Raise </a:t>
            </a:r>
            <a:r>
              <a:rPr lang="en-US" sz="2800" b="1" dirty="0">
                <a:solidFill>
                  <a:schemeClr val="accent1">
                    <a:lumMod val="50000"/>
                  </a:schemeClr>
                </a:solidFill>
              </a:rPr>
              <a:t>DEI</a:t>
            </a:r>
            <a:r>
              <a:rPr lang="en-US" sz="2800" dirty="0">
                <a:solidFill>
                  <a:schemeClr val="accent1">
                    <a:lumMod val="50000"/>
                  </a:schemeClr>
                </a:solidFill>
              </a:rPr>
              <a:t> </a:t>
            </a:r>
            <a:r>
              <a:rPr lang="en-US" sz="2800" b="1" dirty="0">
                <a:solidFill>
                  <a:schemeClr val="accent1">
                    <a:lumMod val="50000"/>
                  </a:schemeClr>
                </a:solidFill>
              </a:rPr>
              <a:t>Awareness</a:t>
            </a:r>
            <a:r>
              <a:rPr lang="en-US" sz="2800" dirty="0">
                <a:solidFill>
                  <a:schemeClr val="accent1">
                    <a:lumMod val="50000"/>
                  </a:schemeClr>
                </a:solidFill>
              </a:rPr>
              <a:t> &amp; understanding</a:t>
            </a:r>
          </a:p>
          <a:p>
            <a:pPr marL="457200" indent="-457200">
              <a:buFont typeface="Arial" panose="020B0604020202020204" pitchFamily="34" charset="0"/>
              <a:buChar char="•"/>
            </a:pPr>
            <a:endParaRPr lang="en-US" sz="2800" dirty="0">
              <a:solidFill>
                <a:schemeClr val="accent1">
                  <a:lumMod val="50000"/>
                </a:schemeClr>
              </a:solidFill>
            </a:endParaRPr>
          </a:p>
          <a:p>
            <a:pPr marL="457200" indent="-457200">
              <a:buFont typeface="Arial" panose="020B0604020202020204" pitchFamily="34" charset="0"/>
              <a:buChar char="•"/>
            </a:pPr>
            <a:r>
              <a:rPr lang="en-US" sz="2800" b="1" dirty="0">
                <a:solidFill>
                  <a:schemeClr val="accent1">
                    <a:lumMod val="50000"/>
                  </a:schemeClr>
                </a:solidFill>
              </a:rPr>
              <a:t>Ideas</a:t>
            </a:r>
            <a:r>
              <a:rPr lang="en-US" sz="2800" dirty="0">
                <a:solidFill>
                  <a:schemeClr val="accent1">
                    <a:lumMod val="50000"/>
                  </a:schemeClr>
                </a:solidFill>
              </a:rPr>
              <a:t> for introducing DEI in your club</a:t>
            </a:r>
          </a:p>
        </p:txBody>
      </p:sp>
    </p:spTree>
    <p:extLst>
      <p:ext uri="{BB962C8B-B14F-4D97-AF65-F5344CB8AC3E}">
        <p14:creationId xmlns:p14="http://schemas.microsoft.com/office/powerpoint/2010/main" val="24783205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D58A35DA-92FB-2413-D1A1-CAABB08493A4}"/>
              </a:ext>
            </a:extLst>
          </p:cNvPr>
          <p:cNvSpPr txBox="1"/>
          <p:nvPr/>
        </p:nvSpPr>
        <p:spPr>
          <a:xfrm>
            <a:off x="1288112" y="1668473"/>
            <a:ext cx="9732396" cy="3539430"/>
          </a:xfrm>
          <a:prstGeom prst="rect">
            <a:avLst/>
          </a:prstGeom>
          <a:noFill/>
        </p:spPr>
        <p:txBody>
          <a:bodyPr wrap="square" rtlCol="0">
            <a:spAutoFit/>
          </a:bodyPr>
          <a:lstStyle/>
          <a:p>
            <a:pPr marL="457200" indent="-457200">
              <a:buFont typeface="Arial" panose="020B0604020202020204" pitchFamily="34" charset="0"/>
              <a:buChar char="•"/>
            </a:pPr>
            <a:r>
              <a:rPr lang="en-US" sz="3200" b="1" dirty="0">
                <a:solidFill>
                  <a:schemeClr val="accent1">
                    <a:lumMod val="50000"/>
                  </a:schemeClr>
                </a:solidFill>
              </a:rPr>
              <a:t> MEMBERSHIP </a:t>
            </a:r>
            <a:r>
              <a:rPr lang="en-US" sz="3200" dirty="0">
                <a:solidFill>
                  <a:schemeClr val="accent1">
                    <a:lumMod val="50000"/>
                  </a:schemeClr>
                </a:solidFill>
              </a:rPr>
              <a:t>which is</a:t>
            </a:r>
          </a:p>
          <a:p>
            <a:r>
              <a:rPr lang="en-US" sz="3200" dirty="0">
                <a:solidFill>
                  <a:schemeClr val="accent1">
                    <a:lumMod val="50000"/>
                  </a:schemeClr>
                </a:solidFill>
              </a:rPr>
              <a:t> </a:t>
            </a:r>
          </a:p>
          <a:p>
            <a:pPr marL="457200" indent="-457200">
              <a:buFont typeface="Arial" panose="020B0604020202020204" pitchFamily="34" charset="0"/>
              <a:buChar char="•"/>
            </a:pPr>
            <a:r>
              <a:rPr lang="en-US" sz="3200" b="1" dirty="0">
                <a:solidFill>
                  <a:schemeClr val="accent1">
                    <a:lumMod val="50000"/>
                  </a:schemeClr>
                </a:solidFill>
              </a:rPr>
              <a:t>Vital to the HEALTH and LONGEVITY of the organization </a:t>
            </a:r>
            <a:r>
              <a:rPr lang="en-US" sz="3200" dirty="0">
                <a:solidFill>
                  <a:schemeClr val="accent1">
                    <a:lumMod val="50000"/>
                  </a:schemeClr>
                </a:solidFill>
              </a:rPr>
              <a:t>by offering us new and bold ideas to </a:t>
            </a:r>
          </a:p>
          <a:p>
            <a:pPr marL="457200" indent="-457200">
              <a:buFont typeface="Arial" panose="020B0604020202020204" pitchFamily="34" charset="0"/>
              <a:buChar char="•"/>
            </a:pPr>
            <a:endParaRPr lang="en-US" sz="3200" dirty="0">
              <a:solidFill>
                <a:schemeClr val="accent1">
                  <a:lumMod val="50000"/>
                </a:schemeClr>
              </a:solidFill>
            </a:endParaRPr>
          </a:p>
          <a:p>
            <a:pPr marL="457200" indent="-457200">
              <a:buFont typeface="Arial" panose="020B0604020202020204" pitchFamily="34" charset="0"/>
              <a:buChar char="•"/>
            </a:pPr>
            <a:r>
              <a:rPr lang="en-US" sz="3200" b="1" dirty="0">
                <a:solidFill>
                  <a:schemeClr val="accent1">
                    <a:lumMod val="50000"/>
                  </a:schemeClr>
                </a:solidFill>
              </a:rPr>
              <a:t>Keeps ROTARY RELEVANT for the next century.</a:t>
            </a:r>
          </a:p>
        </p:txBody>
      </p:sp>
      <p:pic>
        <p:nvPicPr>
          <p:cNvPr id="7" name="Picture 6" descr="Text&#10;&#10;Description automatically generated">
            <a:extLst>
              <a:ext uri="{FF2B5EF4-FFF2-40B4-BE49-F238E27FC236}">
                <a16:creationId xmlns:a16="http://schemas.microsoft.com/office/drawing/2014/main" id="{5FD57359-073E-BF34-D125-79A1927193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011" y="5083736"/>
            <a:ext cx="3777782" cy="1475443"/>
          </a:xfrm>
          <a:prstGeom prst="rect">
            <a:avLst/>
          </a:prstGeom>
          <a:ln w="28575">
            <a:solidFill>
              <a:schemeClr val="accent1">
                <a:lumMod val="50000"/>
              </a:schemeClr>
            </a:solidFill>
          </a:ln>
        </p:spPr>
      </p:pic>
      <p:sp>
        <p:nvSpPr>
          <p:cNvPr id="6" name="TextBox 5"/>
          <p:cNvSpPr txBox="1"/>
          <p:nvPr/>
        </p:nvSpPr>
        <p:spPr>
          <a:xfrm>
            <a:off x="1494080" y="130390"/>
            <a:ext cx="9217588" cy="584775"/>
          </a:xfrm>
          <a:prstGeom prst="rect">
            <a:avLst/>
          </a:prstGeom>
          <a:noFill/>
        </p:spPr>
        <p:txBody>
          <a:bodyPr wrap="none" rtlCol="0">
            <a:spAutoFit/>
          </a:bodyPr>
          <a:lstStyle/>
          <a:p>
            <a:pPr algn="ctr"/>
            <a:r>
              <a:rPr lang="en-US" sz="3200" b="1" dirty="0">
                <a:solidFill>
                  <a:schemeClr val="accent1">
                    <a:lumMod val="50000"/>
                  </a:schemeClr>
                </a:solidFill>
              </a:rPr>
              <a:t>How Does DEI Relate To Membership Growth?</a:t>
            </a:r>
          </a:p>
        </p:txBody>
      </p:sp>
    </p:spTree>
    <p:extLst>
      <p:ext uri="{BB962C8B-B14F-4D97-AF65-F5344CB8AC3E}">
        <p14:creationId xmlns:p14="http://schemas.microsoft.com/office/powerpoint/2010/main" val="8753352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9342CAD-D313-B104-B089-F2BBE6B7E98F}"/>
              </a:ext>
            </a:extLst>
          </p:cNvPr>
          <p:cNvSpPr txBox="1"/>
          <p:nvPr/>
        </p:nvSpPr>
        <p:spPr>
          <a:xfrm>
            <a:off x="1244185" y="729214"/>
            <a:ext cx="3387776" cy="830997"/>
          </a:xfrm>
          <a:prstGeom prst="rect">
            <a:avLst/>
          </a:prstGeom>
          <a:noFill/>
        </p:spPr>
        <p:txBody>
          <a:bodyPr wrap="square" rtlCol="0">
            <a:spAutoFit/>
          </a:bodyPr>
          <a:lstStyle/>
          <a:p>
            <a:pPr algn="ctr"/>
            <a:r>
              <a:rPr lang="en-US" sz="2400" b="1" dirty="0">
                <a:solidFill>
                  <a:schemeClr val="accent1">
                    <a:lumMod val="50000"/>
                  </a:schemeClr>
                </a:solidFill>
              </a:rPr>
              <a:t>Dr. Todd “Bowtie” Jenkins</a:t>
            </a:r>
          </a:p>
        </p:txBody>
      </p:sp>
      <p:pic>
        <p:nvPicPr>
          <p:cNvPr id="4" name="Picture 3" descr="A person smiling for the camera&#10;&#10;Description automatically generated with medium confidence">
            <a:extLst>
              <a:ext uri="{FF2B5EF4-FFF2-40B4-BE49-F238E27FC236}">
                <a16:creationId xmlns:a16="http://schemas.microsoft.com/office/drawing/2014/main" id="{618A87F5-6F70-CB44-A351-1B6C4BDE14E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95938" y="1579766"/>
            <a:ext cx="3236023" cy="3236023"/>
          </a:xfrm>
          <a:prstGeom prst="rect">
            <a:avLst/>
          </a:prstGeom>
        </p:spPr>
      </p:pic>
      <p:sp>
        <p:nvSpPr>
          <p:cNvPr id="5" name="TextBox 4">
            <a:extLst>
              <a:ext uri="{FF2B5EF4-FFF2-40B4-BE49-F238E27FC236}">
                <a16:creationId xmlns:a16="http://schemas.microsoft.com/office/drawing/2014/main" id="{D97C80E6-0361-0F2E-0C6E-FB1F7C727E0E}"/>
              </a:ext>
            </a:extLst>
          </p:cNvPr>
          <p:cNvSpPr txBox="1"/>
          <p:nvPr/>
        </p:nvSpPr>
        <p:spPr>
          <a:xfrm>
            <a:off x="816361" y="4815790"/>
            <a:ext cx="3815600" cy="2400657"/>
          </a:xfrm>
          <a:prstGeom prst="rect">
            <a:avLst/>
          </a:prstGeom>
          <a:noFill/>
        </p:spPr>
        <p:txBody>
          <a:bodyPr wrap="square" rtlCol="0">
            <a:spAutoFit/>
          </a:bodyPr>
          <a:lstStyle/>
          <a:p>
            <a:pPr marL="342900" indent="-342900">
              <a:buFont typeface="Arial" panose="020B0604020202020204" pitchFamily="34" charset="0"/>
              <a:buChar char="•"/>
            </a:pPr>
            <a:r>
              <a:rPr lang="en-US" sz="1000" b="1" dirty="0"/>
              <a:t>Senior DEI Innovation Leader /DEI  Task force</a:t>
            </a:r>
          </a:p>
          <a:p>
            <a:endParaRPr lang="en-US" sz="1000" b="1" dirty="0"/>
          </a:p>
          <a:p>
            <a:pPr marL="342900" indent="-342900">
              <a:buFont typeface="Arial" panose="020B0604020202020204" pitchFamily="34" charset="0"/>
              <a:buChar char="•"/>
            </a:pPr>
            <a:r>
              <a:rPr lang="en-US" sz="1000" b="1" dirty="0"/>
              <a:t>Global Inclusion Trainer/Strategist/Speaker</a:t>
            </a:r>
          </a:p>
          <a:p>
            <a:endParaRPr lang="en-US" sz="1000" b="1" dirty="0"/>
          </a:p>
          <a:p>
            <a:pPr marL="342900" indent="-342900">
              <a:buFont typeface="Arial" panose="020B0604020202020204" pitchFamily="34" charset="0"/>
              <a:buChar char="•"/>
            </a:pPr>
            <a:r>
              <a:rPr lang="en-US" sz="1000" b="1" dirty="0"/>
              <a:t>Graduated Honors U. of South Carolina</a:t>
            </a:r>
          </a:p>
          <a:p>
            <a:endParaRPr lang="en-US" sz="1000" b="1" dirty="0"/>
          </a:p>
          <a:p>
            <a:pPr marL="342900" indent="-342900">
              <a:buFont typeface="Arial" panose="020B0604020202020204" pitchFamily="34" charset="0"/>
              <a:buChar char="•"/>
            </a:pPr>
            <a:r>
              <a:rPr lang="en-US" sz="1000" b="1" dirty="0"/>
              <a:t>Masters Illinois State/Doc. U. of Arkansas</a:t>
            </a:r>
          </a:p>
          <a:p>
            <a:endParaRPr lang="en-US" sz="1000" b="1" dirty="0"/>
          </a:p>
          <a:p>
            <a:pPr marL="342900" indent="-342900">
              <a:buFont typeface="Arial" panose="020B0604020202020204" pitchFamily="34" charset="0"/>
              <a:buChar char="•"/>
            </a:pPr>
            <a:r>
              <a:rPr lang="en-US" sz="1000" b="1" dirty="0"/>
              <a:t>Post-Doctorate Studies at Harvard</a:t>
            </a:r>
          </a:p>
          <a:p>
            <a:endParaRPr lang="en-US" sz="1000" b="1" dirty="0"/>
          </a:p>
          <a:p>
            <a:pPr marL="342900" indent="-342900">
              <a:buFont typeface="Arial" panose="020B0604020202020204" pitchFamily="34" charset="0"/>
              <a:buChar char="•"/>
            </a:pPr>
            <a:r>
              <a:rPr lang="en-US" sz="1000" b="1" dirty="0"/>
              <a:t>Member &amp; PHF Rotary Club Fayetteville, Ark.</a:t>
            </a:r>
          </a:p>
          <a:p>
            <a:endParaRPr lang="en-US" sz="1000" b="1" dirty="0"/>
          </a:p>
          <a:p>
            <a:pPr marL="342900" indent="-342900">
              <a:buFont typeface="Arial" panose="020B0604020202020204" pitchFamily="34" charset="0"/>
              <a:buChar char="•"/>
            </a:pPr>
            <a:r>
              <a:rPr lang="en-US" sz="1000" b="1" dirty="0"/>
              <a:t>One of Youngest Youth Exchange District Chairs i</a:t>
            </a:r>
            <a:r>
              <a:rPr lang="en-US" sz="1000" b="1" dirty="0">
                <a:solidFill>
                  <a:schemeClr val="accent1">
                    <a:lumMod val="50000"/>
                  </a:schemeClr>
                </a:solidFill>
              </a:rPr>
              <a:t>n RI</a:t>
            </a:r>
          </a:p>
          <a:p>
            <a:endParaRPr lang="en-US" sz="1000" b="1" dirty="0">
              <a:solidFill>
                <a:schemeClr val="accent1">
                  <a:lumMod val="50000"/>
                </a:schemeClr>
              </a:solidFill>
            </a:endParaRPr>
          </a:p>
          <a:p>
            <a:pPr marL="342900" indent="-342900">
              <a:buFont typeface="Arial" panose="020B0604020202020204" pitchFamily="34" charset="0"/>
              <a:buChar char="•"/>
            </a:pPr>
            <a:r>
              <a:rPr lang="en-US" sz="1000" dirty="0">
                <a:solidFill>
                  <a:schemeClr val="accent1">
                    <a:lumMod val="50000"/>
                  </a:schemeClr>
                </a:solidFill>
              </a:rPr>
              <a:t>Serves on the RI DEI Task Force</a:t>
            </a:r>
          </a:p>
        </p:txBody>
      </p:sp>
      <p:sp>
        <p:nvSpPr>
          <p:cNvPr id="3" name="TextBox 2"/>
          <p:cNvSpPr txBox="1"/>
          <p:nvPr/>
        </p:nvSpPr>
        <p:spPr>
          <a:xfrm>
            <a:off x="7538863" y="660142"/>
            <a:ext cx="3222886" cy="1015663"/>
          </a:xfrm>
          <a:prstGeom prst="rect">
            <a:avLst/>
          </a:prstGeom>
          <a:noFill/>
        </p:spPr>
        <p:txBody>
          <a:bodyPr wrap="square" rtlCol="0">
            <a:spAutoFit/>
          </a:bodyPr>
          <a:lstStyle/>
          <a:p>
            <a:r>
              <a:rPr lang="en-US" sz="2400" b="1" dirty="0"/>
              <a:t> Mr. Mark V. Wafer</a:t>
            </a:r>
          </a:p>
          <a:p>
            <a:r>
              <a:rPr lang="en-US" b="1" dirty="0"/>
              <a:t>Partner, RI Vice President </a:t>
            </a:r>
          </a:p>
          <a:p>
            <a:endParaRPr lang="en-US" b="1"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70033" y="1883143"/>
            <a:ext cx="2608288" cy="2932646"/>
          </a:xfrm>
          <a:prstGeom prst="rect">
            <a:avLst/>
          </a:prstGeom>
          <a:ln/>
        </p:spPr>
        <p:style>
          <a:lnRef idx="2">
            <a:schemeClr val="accent1"/>
          </a:lnRef>
          <a:fillRef idx="1">
            <a:schemeClr val="lt1"/>
          </a:fillRef>
          <a:effectRef idx="0">
            <a:schemeClr val="accent1"/>
          </a:effectRef>
          <a:fontRef idx="minor">
            <a:schemeClr val="dk1"/>
          </a:fontRef>
        </p:style>
      </p:pic>
      <p:sp>
        <p:nvSpPr>
          <p:cNvPr id="12" name="Frame 11"/>
          <p:cNvSpPr/>
          <p:nvPr/>
        </p:nvSpPr>
        <p:spPr>
          <a:xfrm>
            <a:off x="7570032" y="1579766"/>
            <a:ext cx="2863121" cy="3236024"/>
          </a:xfrm>
          <a:prstGeom prst="frame">
            <a:avLst/>
          </a:prstGeom>
          <a:solidFill>
            <a:srgbClr val="0070C0"/>
          </a:solid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TextBox 13"/>
          <p:cNvSpPr txBox="1"/>
          <p:nvPr/>
        </p:nvSpPr>
        <p:spPr>
          <a:xfrm>
            <a:off x="7570032" y="4931205"/>
            <a:ext cx="3056805" cy="2400657"/>
          </a:xfrm>
          <a:prstGeom prst="rect">
            <a:avLst/>
          </a:prstGeom>
          <a:noFill/>
        </p:spPr>
        <p:txBody>
          <a:bodyPr wrap="square" rtlCol="0">
            <a:spAutoFit/>
          </a:bodyPr>
          <a:lstStyle/>
          <a:p>
            <a:pPr marL="171450" indent="-171450">
              <a:lnSpc>
                <a:spcPct val="150000"/>
              </a:lnSpc>
              <a:buFont typeface="Arial" panose="020B0604020202020204" pitchFamily="34" charset="0"/>
              <a:buChar char="•"/>
            </a:pPr>
            <a:r>
              <a:rPr lang="en-US" sz="1000" b="1" dirty="0"/>
              <a:t>Rotary Club  of Whitby Sunrise,, Ontario , Canada</a:t>
            </a:r>
          </a:p>
          <a:p>
            <a:pPr marL="171450" indent="-171450">
              <a:lnSpc>
                <a:spcPct val="150000"/>
              </a:lnSpc>
              <a:buFont typeface="Arial" panose="020B0604020202020204" pitchFamily="34" charset="0"/>
              <a:buChar char="•"/>
            </a:pPr>
            <a:r>
              <a:rPr lang="en-US" sz="1000" b="1" dirty="0"/>
              <a:t>Disability and Special Needs</a:t>
            </a:r>
          </a:p>
          <a:p>
            <a:pPr marL="171450" indent="-171450">
              <a:lnSpc>
                <a:spcPct val="150000"/>
              </a:lnSpc>
              <a:buFont typeface="Arial" panose="020B0604020202020204" pitchFamily="34" charset="0"/>
              <a:buChar char="•"/>
            </a:pPr>
            <a:r>
              <a:rPr lang="en-US" sz="1000" b="1" dirty="0"/>
              <a:t>Public responses/judgements</a:t>
            </a:r>
          </a:p>
          <a:p>
            <a:pPr marL="171450" indent="-171450">
              <a:lnSpc>
                <a:spcPct val="150000"/>
              </a:lnSpc>
              <a:buFont typeface="Arial" panose="020B0604020202020204" pitchFamily="34" charset="0"/>
              <a:buChar char="•"/>
            </a:pPr>
            <a:r>
              <a:rPr lang="en-US" sz="1000" b="1" dirty="0"/>
              <a:t>Focus on Abilities  rather than</a:t>
            </a:r>
          </a:p>
          <a:p>
            <a:pPr marL="171450" indent="-171450">
              <a:lnSpc>
                <a:spcPct val="150000"/>
              </a:lnSpc>
              <a:buFont typeface="Arial" panose="020B0604020202020204" pitchFamily="34" charset="0"/>
              <a:buChar char="•"/>
            </a:pPr>
            <a:r>
              <a:rPr lang="en-US" sz="1000" b="1" dirty="0"/>
              <a:t>Disabilities can be invisible until mentioned .</a:t>
            </a:r>
          </a:p>
          <a:p>
            <a:pPr marL="171450" indent="-171450">
              <a:lnSpc>
                <a:spcPct val="150000"/>
              </a:lnSpc>
              <a:buFont typeface="Arial" panose="020B0604020202020204" pitchFamily="34" charset="0"/>
              <a:buChar char="•"/>
            </a:pPr>
            <a:r>
              <a:rPr lang="en-US" sz="1000" b="1" dirty="0"/>
              <a:t>Recognize their  contributions and celebrate their  gifts.</a:t>
            </a:r>
          </a:p>
          <a:p>
            <a:pPr marL="171450" indent="-171450">
              <a:lnSpc>
                <a:spcPct val="150000"/>
              </a:lnSpc>
              <a:buFont typeface="Arial" panose="020B0604020202020204" pitchFamily="34" charset="0"/>
              <a:buChar char="•"/>
            </a:pPr>
            <a:endParaRPr lang="en-US" sz="1000" b="1" dirty="0"/>
          </a:p>
          <a:p>
            <a:pPr marL="171450" indent="-171450">
              <a:lnSpc>
                <a:spcPct val="150000"/>
              </a:lnSpc>
              <a:buFont typeface="Arial" panose="020B0604020202020204" pitchFamily="34" charset="0"/>
              <a:buChar char="•"/>
            </a:pPr>
            <a:r>
              <a:rPr lang="en-US" sz="1000" b="1" dirty="0"/>
              <a:t> </a:t>
            </a:r>
          </a:p>
        </p:txBody>
      </p:sp>
    </p:spTree>
    <p:extLst>
      <p:ext uri="{BB962C8B-B14F-4D97-AF65-F5344CB8AC3E}">
        <p14:creationId xmlns:p14="http://schemas.microsoft.com/office/powerpoint/2010/main" val="23643292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2DC40D-C074-A0EE-D26E-D1F69E5DFB75}"/>
              </a:ext>
            </a:extLst>
          </p:cNvPr>
          <p:cNvSpPr txBox="1"/>
          <p:nvPr/>
        </p:nvSpPr>
        <p:spPr>
          <a:xfrm>
            <a:off x="1364342" y="116114"/>
            <a:ext cx="9528695" cy="584775"/>
          </a:xfrm>
          <a:prstGeom prst="rect">
            <a:avLst/>
          </a:prstGeom>
          <a:noFill/>
        </p:spPr>
        <p:txBody>
          <a:bodyPr wrap="square" rtlCol="0">
            <a:spAutoFit/>
          </a:bodyPr>
          <a:lstStyle/>
          <a:p>
            <a:pPr algn="ctr"/>
            <a:r>
              <a:rPr lang="en-US" sz="3200" b="1" dirty="0">
                <a:solidFill>
                  <a:schemeClr val="accent1">
                    <a:lumMod val="50000"/>
                  </a:schemeClr>
                </a:solidFill>
              </a:rPr>
              <a:t>Diversity, Equity, &amp; Inclusion Resources at RI</a:t>
            </a:r>
          </a:p>
        </p:txBody>
      </p:sp>
      <p:sp>
        <p:nvSpPr>
          <p:cNvPr id="5" name="TextBox 4">
            <a:extLst>
              <a:ext uri="{FF2B5EF4-FFF2-40B4-BE49-F238E27FC236}">
                <a16:creationId xmlns:a16="http://schemas.microsoft.com/office/drawing/2014/main" id="{952C0B1E-F5C9-8DC9-5ED6-F3E4EAA34BF5}"/>
              </a:ext>
            </a:extLst>
          </p:cNvPr>
          <p:cNvSpPr txBox="1"/>
          <p:nvPr/>
        </p:nvSpPr>
        <p:spPr>
          <a:xfrm>
            <a:off x="938675" y="994059"/>
            <a:ext cx="5724939" cy="4955203"/>
          </a:xfrm>
          <a:prstGeom prst="rect">
            <a:avLst/>
          </a:prstGeom>
          <a:noFill/>
        </p:spPr>
        <p:txBody>
          <a:bodyPr wrap="square" rtlCol="0">
            <a:spAutoFit/>
          </a:bodyPr>
          <a:lstStyle/>
          <a:p>
            <a:r>
              <a:rPr lang="en-US" sz="3200" b="1" u="sng" dirty="0">
                <a:solidFill>
                  <a:schemeClr val="accent1">
                    <a:lumMod val="50000"/>
                  </a:schemeClr>
                </a:solidFill>
              </a:rPr>
              <a:t>RI Learning Center Modules</a:t>
            </a:r>
          </a:p>
          <a:p>
            <a:endParaRPr lang="en-US" sz="3200" dirty="0">
              <a:solidFill>
                <a:schemeClr val="accent1">
                  <a:lumMod val="50000"/>
                </a:schemeClr>
              </a:solidFill>
            </a:endParaRPr>
          </a:p>
          <a:p>
            <a:pPr marL="457200" indent="-457200">
              <a:buFont typeface="Arial" panose="020B0604020202020204" pitchFamily="34" charset="0"/>
              <a:buChar char="•"/>
            </a:pPr>
            <a:r>
              <a:rPr lang="en-US" sz="2800" dirty="0">
                <a:solidFill>
                  <a:schemeClr val="accent1">
                    <a:lumMod val="50000"/>
                  </a:schemeClr>
                </a:solidFill>
              </a:rPr>
              <a:t>DEI Basics</a:t>
            </a:r>
          </a:p>
          <a:p>
            <a:pPr marL="457200" indent="-457200">
              <a:buFont typeface="Arial" panose="020B0604020202020204" pitchFamily="34" charset="0"/>
              <a:buChar char="•"/>
            </a:pPr>
            <a:r>
              <a:rPr lang="en-US" sz="2800" dirty="0">
                <a:solidFill>
                  <a:schemeClr val="accent1">
                    <a:lumMod val="50000"/>
                  </a:schemeClr>
                </a:solidFill>
              </a:rPr>
              <a:t>DEI Intermediate</a:t>
            </a:r>
          </a:p>
          <a:p>
            <a:pPr marL="457200" indent="-457200">
              <a:buFont typeface="Arial" panose="020B0604020202020204" pitchFamily="34" charset="0"/>
              <a:buChar char="•"/>
            </a:pPr>
            <a:r>
              <a:rPr lang="en-US" sz="2800" dirty="0">
                <a:solidFill>
                  <a:schemeClr val="accent1">
                    <a:lumMod val="50000"/>
                  </a:schemeClr>
                </a:solidFill>
              </a:rPr>
              <a:t>Diversify Your Club</a:t>
            </a:r>
          </a:p>
          <a:p>
            <a:pPr marL="457200" indent="-457200">
              <a:buFont typeface="Arial" panose="020B0604020202020204" pitchFamily="34" charset="0"/>
              <a:buChar char="•"/>
            </a:pPr>
            <a:r>
              <a:rPr lang="en-US" sz="2800" dirty="0">
                <a:solidFill>
                  <a:schemeClr val="accent1">
                    <a:lumMod val="50000"/>
                  </a:schemeClr>
                </a:solidFill>
              </a:rPr>
              <a:t>Committing to DEI</a:t>
            </a:r>
          </a:p>
          <a:p>
            <a:pPr marL="457200" indent="-457200">
              <a:buFont typeface="Arial" panose="020B0604020202020204" pitchFamily="34" charset="0"/>
              <a:buChar char="•"/>
            </a:pPr>
            <a:r>
              <a:rPr lang="en-US" sz="2800" dirty="0">
                <a:solidFill>
                  <a:schemeClr val="accent1">
                    <a:lumMod val="50000"/>
                  </a:schemeClr>
                </a:solidFill>
              </a:rPr>
              <a:t>Creating Inclusive Club Culture</a:t>
            </a:r>
          </a:p>
          <a:p>
            <a:pPr marL="457200" indent="-457200">
              <a:buFont typeface="Arial" panose="020B0604020202020204" pitchFamily="34" charset="0"/>
              <a:buChar char="•"/>
            </a:pPr>
            <a:r>
              <a:rPr lang="en-US" sz="2800" dirty="0">
                <a:solidFill>
                  <a:schemeClr val="accent1">
                    <a:lumMod val="50000"/>
                  </a:schemeClr>
                </a:solidFill>
              </a:rPr>
              <a:t>Plan For An Inclusive Future</a:t>
            </a:r>
          </a:p>
          <a:p>
            <a:pPr marL="457200" indent="-457200">
              <a:buFont typeface="Arial" panose="020B0604020202020204" pitchFamily="34" charset="0"/>
              <a:buChar char="•"/>
            </a:pPr>
            <a:r>
              <a:rPr lang="en-US" sz="2800" dirty="0">
                <a:solidFill>
                  <a:schemeClr val="accent1">
                    <a:lumMod val="50000"/>
                  </a:schemeClr>
                </a:solidFill>
              </a:rPr>
              <a:t>DEI Webinar Series</a:t>
            </a:r>
          </a:p>
          <a:p>
            <a:pPr marL="457200" indent="-457200">
              <a:buFont typeface="Arial" panose="020B0604020202020204" pitchFamily="34" charset="0"/>
              <a:buChar char="•"/>
            </a:pPr>
            <a:r>
              <a:rPr lang="en-US" sz="2800" dirty="0">
                <a:solidFill>
                  <a:schemeClr val="accent1">
                    <a:lumMod val="50000"/>
                  </a:schemeClr>
                </a:solidFill>
              </a:rPr>
              <a:t>LGBT DEI Rotary Affinity Group</a:t>
            </a:r>
          </a:p>
          <a:p>
            <a:pPr marL="457200" indent="-457200">
              <a:buFont typeface="Arial" panose="020B0604020202020204" pitchFamily="34" charset="0"/>
              <a:buChar char="•"/>
            </a:pPr>
            <a:r>
              <a:rPr lang="en-US" sz="2800" dirty="0">
                <a:solidFill>
                  <a:schemeClr val="accent1">
                    <a:lumMod val="50000"/>
                  </a:schemeClr>
                </a:solidFill>
              </a:rPr>
              <a:t>Gender Equity in Rotary</a:t>
            </a:r>
          </a:p>
        </p:txBody>
      </p:sp>
      <p:pic>
        <p:nvPicPr>
          <p:cNvPr id="7" name="Picture 6" descr="Text&#10;&#10;Description automatically generated with low confidence">
            <a:extLst>
              <a:ext uri="{FF2B5EF4-FFF2-40B4-BE49-F238E27FC236}">
                <a16:creationId xmlns:a16="http://schemas.microsoft.com/office/drawing/2014/main" id="{6E07BA89-EE9F-9CFC-2098-CFF39A686F7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77075" y="1971923"/>
            <a:ext cx="4093332" cy="2274073"/>
          </a:xfrm>
          <a:prstGeom prst="rect">
            <a:avLst/>
          </a:prstGeom>
          <a:ln w="38100">
            <a:solidFill>
              <a:schemeClr val="accent1">
                <a:lumMod val="50000"/>
              </a:schemeClr>
            </a:solidFill>
          </a:ln>
        </p:spPr>
      </p:pic>
      <p:pic>
        <p:nvPicPr>
          <p:cNvPr id="9" name="Picture 8" descr="A picture containing email&#10;&#10;Description automatically generated">
            <a:extLst>
              <a:ext uri="{FF2B5EF4-FFF2-40B4-BE49-F238E27FC236}">
                <a16:creationId xmlns:a16="http://schemas.microsoft.com/office/drawing/2014/main" id="{BC294285-F9A7-4B90-5FAC-8014C9E9E3B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77075" y="4587435"/>
            <a:ext cx="4093333" cy="1364117"/>
          </a:xfrm>
          <a:prstGeom prst="rect">
            <a:avLst/>
          </a:prstGeom>
          <a:ln w="38100">
            <a:solidFill>
              <a:schemeClr val="accent1">
                <a:lumMod val="50000"/>
              </a:schemeClr>
            </a:solidFill>
          </a:ln>
        </p:spPr>
      </p:pic>
    </p:spTree>
    <p:extLst>
      <p:ext uri="{BB962C8B-B14F-4D97-AF65-F5344CB8AC3E}">
        <p14:creationId xmlns:p14="http://schemas.microsoft.com/office/powerpoint/2010/main" val="350376222"/>
      </p:ext>
    </p:extLst>
  </p:cSld>
  <p:clrMapOvr>
    <a:masterClrMapping/>
  </p:clrMapOvr>
</p:sld>
</file>

<file path=ppt/theme/theme1.xml><?xml version="1.0" encoding="utf-8"?>
<a:theme xmlns:a="http://schemas.openxmlformats.org/drawingml/2006/main" name="PrismaticVTI">
  <a:themeElements>
    <a:clrScheme name="Prismatic">
      <a:dk1>
        <a:sysClr val="windowText" lastClr="000000"/>
      </a:dk1>
      <a:lt1>
        <a:sysClr val="window" lastClr="FFFFFF"/>
      </a:lt1>
      <a:dk2>
        <a:srgbClr val="131523"/>
      </a:dk2>
      <a:lt2>
        <a:srgbClr val="E7E6E6"/>
      </a:lt2>
      <a:accent1>
        <a:srgbClr val="42B3BD"/>
      </a:accent1>
      <a:accent2>
        <a:srgbClr val="51B851"/>
      </a:accent2>
      <a:accent3>
        <a:srgbClr val="B5A603"/>
      </a:accent3>
      <a:accent4>
        <a:srgbClr val="F58505"/>
      </a:accent4>
      <a:accent5>
        <a:srgbClr val="FA2481"/>
      </a:accent5>
      <a:accent6>
        <a:srgbClr val="9CA2AB"/>
      </a:accent6>
      <a:hlink>
        <a:srgbClr val="FA2481"/>
      </a:hlink>
      <a:folHlink>
        <a:srgbClr val="57618E"/>
      </a:folHlink>
    </a:clrScheme>
    <a:fontScheme name="Custom 166">
      <a:majorFont>
        <a:latin typeface="Aharoni"/>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ismaticVTI" id="{DA44D624-A564-4DE8-8446-0CD5C485C979}" vid="{8B2B1550-B69C-4156-BAEC-B2E559F94B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Prismatic</Template>
  <TotalTime>821</TotalTime>
  <Words>774</Words>
  <Application>Microsoft Office PowerPoint</Application>
  <PresentationFormat>Widescreen</PresentationFormat>
  <Paragraphs>113</Paragraphs>
  <Slides>12</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Aharoni</vt:lpstr>
      <vt:lpstr>Arial</vt:lpstr>
      <vt:lpstr>Avenir Next LT Pro</vt:lpstr>
      <vt:lpstr>Baguet Script</vt:lpstr>
      <vt:lpstr>Calibri</vt:lpstr>
      <vt:lpstr>PrismaticVTI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Olson</dc:creator>
  <cp:lastModifiedBy>Dorothy Jeger</cp:lastModifiedBy>
  <cp:revision>75</cp:revision>
  <cp:lastPrinted>2023-01-30T03:19:44Z</cp:lastPrinted>
  <dcterms:created xsi:type="dcterms:W3CDTF">2022-05-03T12:30:01Z</dcterms:created>
  <dcterms:modified xsi:type="dcterms:W3CDTF">2023-01-30T13:06:30Z</dcterms:modified>
</cp:coreProperties>
</file>