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70" r:id="rId4"/>
    <p:sldId id="258" r:id="rId5"/>
    <p:sldId id="262" r:id="rId6"/>
    <p:sldId id="259" r:id="rId7"/>
    <p:sldId id="260" r:id="rId8"/>
    <p:sldId id="261" r:id="rId9"/>
    <p:sldId id="263" r:id="rId10"/>
    <p:sldId id="264" r:id="rId11"/>
    <p:sldId id="267" r:id="rId12"/>
    <p:sldId id="269" r:id="rId13"/>
    <p:sldId id="268" r:id="rId14"/>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111" d="100"/>
          <a:sy n="111" d="100"/>
        </p:scale>
        <p:origin x="456"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000538B7-C226-4CF6-BCBA-EBBD5EC23917}" type="datetimeFigureOut">
              <a:rPr lang="en-US" smtClean="0"/>
              <a:t>1/23/2023</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768C227F-9C04-4B83-8C33-99790956E0C3}" type="slidenum">
              <a:rPr lang="en-US" smtClean="0"/>
              <a:t>‹#›</a:t>
            </a:fld>
            <a:endParaRPr lang="en-US"/>
          </a:p>
        </p:txBody>
      </p:sp>
    </p:spTree>
    <p:extLst>
      <p:ext uri="{BB962C8B-B14F-4D97-AF65-F5344CB8AC3E}">
        <p14:creationId xmlns:p14="http://schemas.microsoft.com/office/powerpoint/2010/main" val="104693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8C227F-9C04-4B83-8C33-99790956E0C3}" type="slidenum">
              <a:rPr lang="en-US" smtClean="0"/>
              <a:t>1</a:t>
            </a:fld>
            <a:endParaRPr lang="en-US"/>
          </a:p>
        </p:txBody>
      </p:sp>
    </p:spTree>
    <p:extLst>
      <p:ext uri="{BB962C8B-B14F-4D97-AF65-F5344CB8AC3E}">
        <p14:creationId xmlns:p14="http://schemas.microsoft.com/office/powerpoint/2010/main" val="2894825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8C227F-9C04-4B83-8C33-99790956E0C3}" type="slidenum">
              <a:rPr lang="en-US" smtClean="0"/>
              <a:t>10</a:t>
            </a:fld>
            <a:endParaRPr lang="en-US"/>
          </a:p>
        </p:txBody>
      </p:sp>
    </p:spTree>
    <p:extLst>
      <p:ext uri="{BB962C8B-B14F-4D97-AF65-F5344CB8AC3E}">
        <p14:creationId xmlns:p14="http://schemas.microsoft.com/office/powerpoint/2010/main" val="211939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8C227F-9C04-4B83-8C33-99790956E0C3}" type="slidenum">
              <a:rPr lang="en-US" smtClean="0"/>
              <a:t>11</a:t>
            </a:fld>
            <a:endParaRPr lang="en-US"/>
          </a:p>
        </p:txBody>
      </p:sp>
    </p:spTree>
    <p:extLst>
      <p:ext uri="{BB962C8B-B14F-4D97-AF65-F5344CB8AC3E}">
        <p14:creationId xmlns:p14="http://schemas.microsoft.com/office/powerpoint/2010/main" val="444465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8C227F-9C04-4B83-8C33-99790956E0C3}" type="slidenum">
              <a:rPr lang="en-US" smtClean="0"/>
              <a:t>12</a:t>
            </a:fld>
            <a:endParaRPr lang="en-US"/>
          </a:p>
        </p:txBody>
      </p:sp>
    </p:spTree>
    <p:extLst>
      <p:ext uri="{BB962C8B-B14F-4D97-AF65-F5344CB8AC3E}">
        <p14:creationId xmlns:p14="http://schemas.microsoft.com/office/powerpoint/2010/main" val="2681583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8C227F-9C04-4B83-8C33-99790956E0C3}" type="slidenum">
              <a:rPr lang="en-US" smtClean="0"/>
              <a:t>13</a:t>
            </a:fld>
            <a:endParaRPr lang="en-US"/>
          </a:p>
        </p:txBody>
      </p:sp>
    </p:spTree>
    <p:extLst>
      <p:ext uri="{BB962C8B-B14F-4D97-AF65-F5344CB8AC3E}">
        <p14:creationId xmlns:p14="http://schemas.microsoft.com/office/powerpoint/2010/main" val="3889951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8C227F-9C04-4B83-8C33-99790956E0C3}" type="slidenum">
              <a:rPr lang="en-US" smtClean="0"/>
              <a:t>2</a:t>
            </a:fld>
            <a:endParaRPr lang="en-US"/>
          </a:p>
        </p:txBody>
      </p:sp>
    </p:spTree>
    <p:extLst>
      <p:ext uri="{BB962C8B-B14F-4D97-AF65-F5344CB8AC3E}">
        <p14:creationId xmlns:p14="http://schemas.microsoft.com/office/powerpoint/2010/main" val="754782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8C227F-9C04-4B83-8C33-99790956E0C3}" type="slidenum">
              <a:rPr lang="en-US" smtClean="0"/>
              <a:t>3</a:t>
            </a:fld>
            <a:endParaRPr lang="en-US"/>
          </a:p>
        </p:txBody>
      </p:sp>
    </p:spTree>
    <p:extLst>
      <p:ext uri="{BB962C8B-B14F-4D97-AF65-F5344CB8AC3E}">
        <p14:creationId xmlns:p14="http://schemas.microsoft.com/office/powerpoint/2010/main" val="2711160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8C227F-9C04-4B83-8C33-99790956E0C3}" type="slidenum">
              <a:rPr lang="en-US" smtClean="0"/>
              <a:t>4</a:t>
            </a:fld>
            <a:endParaRPr lang="en-US"/>
          </a:p>
        </p:txBody>
      </p:sp>
    </p:spTree>
    <p:extLst>
      <p:ext uri="{BB962C8B-B14F-4D97-AF65-F5344CB8AC3E}">
        <p14:creationId xmlns:p14="http://schemas.microsoft.com/office/powerpoint/2010/main" val="235968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8C227F-9C04-4B83-8C33-99790956E0C3}" type="slidenum">
              <a:rPr lang="en-US" smtClean="0"/>
              <a:t>5</a:t>
            </a:fld>
            <a:endParaRPr lang="en-US"/>
          </a:p>
        </p:txBody>
      </p:sp>
    </p:spTree>
    <p:extLst>
      <p:ext uri="{BB962C8B-B14F-4D97-AF65-F5344CB8AC3E}">
        <p14:creationId xmlns:p14="http://schemas.microsoft.com/office/powerpoint/2010/main" val="3018686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8C227F-9C04-4B83-8C33-99790956E0C3}" type="slidenum">
              <a:rPr lang="en-US" smtClean="0"/>
              <a:t>6</a:t>
            </a:fld>
            <a:endParaRPr lang="en-US"/>
          </a:p>
        </p:txBody>
      </p:sp>
    </p:spTree>
    <p:extLst>
      <p:ext uri="{BB962C8B-B14F-4D97-AF65-F5344CB8AC3E}">
        <p14:creationId xmlns:p14="http://schemas.microsoft.com/office/powerpoint/2010/main" val="1388733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8C227F-9C04-4B83-8C33-99790956E0C3}" type="slidenum">
              <a:rPr lang="en-US" smtClean="0"/>
              <a:t>7</a:t>
            </a:fld>
            <a:endParaRPr lang="en-US"/>
          </a:p>
        </p:txBody>
      </p:sp>
    </p:spTree>
    <p:extLst>
      <p:ext uri="{BB962C8B-B14F-4D97-AF65-F5344CB8AC3E}">
        <p14:creationId xmlns:p14="http://schemas.microsoft.com/office/powerpoint/2010/main" val="153349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8C227F-9C04-4B83-8C33-99790956E0C3}" type="slidenum">
              <a:rPr lang="en-US" smtClean="0"/>
              <a:t>8</a:t>
            </a:fld>
            <a:endParaRPr lang="en-US"/>
          </a:p>
        </p:txBody>
      </p:sp>
    </p:spTree>
    <p:extLst>
      <p:ext uri="{BB962C8B-B14F-4D97-AF65-F5344CB8AC3E}">
        <p14:creationId xmlns:p14="http://schemas.microsoft.com/office/powerpoint/2010/main" val="1118116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8C227F-9C04-4B83-8C33-99790956E0C3}" type="slidenum">
              <a:rPr lang="en-US" smtClean="0"/>
              <a:t>9</a:t>
            </a:fld>
            <a:endParaRPr lang="en-US"/>
          </a:p>
        </p:txBody>
      </p:sp>
    </p:spTree>
    <p:extLst>
      <p:ext uri="{BB962C8B-B14F-4D97-AF65-F5344CB8AC3E}">
        <p14:creationId xmlns:p14="http://schemas.microsoft.com/office/powerpoint/2010/main" val="2985269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32642" y="3320513"/>
            <a:ext cx="9144000" cy="1894282"/>
          </a:xfrm>
        </p:spPr>
        <p:txBody>
          <a:bodyPr anchor="b"/>
          <a:lstStyle>
            <a:lvl1pPr algn="ctr">
              <a:defRPr sz="6000" baseline="0"/>
            </a:lvl1pPr>
          </a:lstStyle>
          <a:p>
            <a:r>
              <a:rPr lang="en-US" dirty="0"/>
              <a:t>Welcome to the</a:t>
            </a:r>
            <a:br>
              <a:rPr lang="en-US" dirty="0"/>
            </a:br>
            <a:r>
              <a:rPr lang="en-US" dirty="0"/>
              <a:t>Rotary Leadership Institute</a:t>
            </a:r>
            <a:br>
              <a:rPr lang="en-US" dirty="0"/>
            </a:br>
            <a:r>
              <a:rPr lang="en-US" dirty="0"/>
              <a:t>RLI</a:t>
            </a:r>
          </a:p>
        </p:txBody>
      </p:sp>
      <p:sp>
        <p:nvSpPr>
          <p:cNvPr id="4" name="Date Placeholder 3"/>
          <p:cNvSpPr>
            <a:spLocks noGrp="1"/>
          </p:cNvSpPr>
          <p:nvPr>
            <p:ph type="dt" sz="half" idx="10"/>
          </p:nvPr>
        </p:nvSpPr>
        <p:spPr/>
        <p:txBody>
          <a:bodyPr/>
          <a:lstStyle/>
          <a:p>
            <a:fld id="{2DECA71E-FC9D-4AB0-8AEF-E6CE3680A9A4}"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1BC79-4C58-46F3-A784-BF558F3A92C8}" type="slidenum">
              <a:rPr lang="en-US" smtClean="0"/>
              <a:t>‹#›</a:t>
            </a:fld>
            <a:endParaRPr lang="en-US"/>
          </a:p>
        </p:txBody>
      </p:sp>
      <p:pic>
        <p:nvPicPr>
          <p:cNvPr id="1026" name="Picture 2" descr="Rotary Leadership Institu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56715" y="327588"/>
            <a:ext cx="8686800" cy="158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952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CA71E-FC9D-4AB0-8AEF-E6CE3680A9A4}"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1BC79-4C58-46F3-A784-BF558F3A92C8}" type="slidenum">
              <a:rPr lang="en-US" smtClean="0"/>
              <a:t>‹#›</a:t>
            </a:fld>
            <a:endParaRPr lang="en-US"/>
          </a:p>
        </p:txBody>
      </p:sp>
    </p:spTree>
    <p:extLst>
      <p:ext uri="{BB962C8B-B14F-4D97-AF65-F5344CB8AC3E}">
        <p14:creationId xmlns:p14="http://schemas.microsoft.com/office/powerpoint/2010/main" val="151393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CA71E-FC9D-4AB0-8AEF-E6CE3680A9A4}"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1BC79-4C58-46F3-A784-BF558F3A92C8}" type="slidenum">
              <a:rPr lang="en-US" smtClean="0"/>
              <a:t>‹#›</a:t>
            </a:fld>
            <a:endParaRPr lang="en-US"/>
          </a:p>
        </p:txBody>
      </p:sp>
    </p:spTree>
    <p:extLst>
      <p:ext uri="{BB962C8B-B14F-4D97-AF65-F5344CB8AC3E}">
        <p14:creationId xmlns:p14="http://schemas.microsoft.com/office/powerpoint/2010/main" val="3854971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45259"/>
            <a:ext cx="10515600" cy="3931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CA71E-FC9D-4AB0-8AEF-E6CE3680A9A4}"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1BC79-4C58-46F3-A784-BF558F3A92C8}" type="slidenum">
              <a:rPr lang="en-US" smtClean="0"/>
              <a:t>‹#›</a:t>
            </a:fld>
            <a:endParaRPr lang="en-US"/>
          </a:p>
        </p:txBody>
      </p:sp>
      <p:pic>
        <p:nvPicPr>
          <p:cNvPr id="2050" name="Picture 2" descr="Rotary Leadership Institu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04130" y="281529"/>
            <a:ext cx="8686800" cy="158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1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ECA71E-FC9D-4AB0-8AEF-E6CE3680A9A4}"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1BC79-4C58-46F3-A784-BF558F3A92C8}" type="slidenum">
              <a:rPr lang="en-US" smtClean="0"/>
              <a:t>‹#›</a:t>
            </a:fld>
            <a:endParaRPr lang="en-US"/>
          </a:p>
        </p:txBody>
      </p:sp>
    </p:spTree>
    <p:extLst>
      <p:ext uri="{BB962C8B-B14F-4D97-AF65-F5344CB8AC3E}">
        <p14:creationId xmlns:p14="http://schemas.microsoft.com/office/powerpoint/2010/main" val="394032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ECA71E-FC9D-4AB0-8AEF-E6CE3680A9A4}"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1BC79-4C58-46F3-A784-BF558F3A92C8}" type="slidenum">
              <a:rPr lang="en-US" smtClean="0"/>
              <a:t>‹#›</a:t>
            </a:fld>
            <a:endParaRPr lang="en-US"/>
          </a:p>
        </p:txBody>
      </p:sp>
    </p:spTree>
    <p:extLst>
      <p:ext uri="{BB962C8B-B14F-4D97-AF65-F5344CB8AC3E}">
        <p14:creationId xmlns:p14="http://schemas.microsoft.com/office/powerpoint/2010/main" val="94390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ECA71E-FC9D-4AB0-8AEF-E6CE3680A9A4}" type="datetimeFigureOut">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21BC79-4C58-46F3-A784-BF558F3A92C8}" type="slidenum">
              <a:rPr lang="en-US" smtClean="0"/>
              <a:t>‹#›</a:t>
            </a:fld>
            <a:endParaRPr lang="en-US"/>
          </a:p>
        </p:txBody>
      </p:sp>
    </p:spTree>
    <p:extLst>
      <p:ext uri="{BB962C8B-B14F-4D97-AF65-F5344CB8AC3E}">
        <p14:creationId xmlns:p14="http://schemas.microsoft.com/office/powerpoint/2010/main" val="2652201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ECA71E-FC9D-4AB0-8AEF-E6CE3680A9A4}" type="datetimeFigureOut">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21BC79-4C58-46F3-A784-BF558F3A92C8}" type="slidenum">
              <a:rPr lang="en-US" smtClean="0"/>
              <a:t>‹#›</a:t>
            </a:fld>
            <a:endParaRPr lang="en-US"/>
          </a:p>
        </p:txBody>
      </p:sp>
    </p:spTree>
    <p:extLst>
      <p:ext uri="{BB962C8B-B14F-4D97-AF65-F5344CB8AC3E}">
        <p14:creationId xmlns:p14="http://schemas.microsoft.com/office/powerpoint/2010/main" val="528135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CA71E-FC9D-4AB0-8AEF-E6CE3680A9A4}" type="datetimeFigureOut">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21BC79-4C58-46F3-A784-BF558F3A92C8}" type="slidenum">
              <a:rPr lang="en-US" smtClean="0"/>
              <a:t>‹#›</a:t>
            </a:fld>
            <a:endParaRPr lang="en-US"/>
          </a:p>
        </p:txBody>
      </p:sp>
    </p:spTree>
    <p:extLst>
      <p:ext uri="{BB962C8B-B14F-4D97-AF65-F5344CB8AC3E}">
        <p14:creationId xmlns:p14="http://schemas.microsoft.com/office/powerpoint/2010/main" val="264607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ECA71E-FC9D-4AB0-8AEF-E6CE3680A9A4}"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1BC79-4C58-46F3-A784-BF558F3A92C8}" type="slidenum">
              <a:rPr lang="en-US" smtClean="0"/>
              <a:t>‹#›</a:t>
            </a:fld>
            <a:endParaRPr lang="en-US"/>
          </a:p>
        </p:txBody>
      </p:sp>
    </p:spTree>
    <p:extLst>
      <p:ext uri="{BB962C8B-B14F-4D97-AF65-F5344CB8AC3E}">
        <p14:creationId xmlns:p14="http://schemas.microsoft.com/office/powerpoint/2010/main" val="2317762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ECA71E-FC9D-4AB0-8AEF-E6CE3680A9A4}"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1BC79-4C58-46F3-A784-BF558F3A92C8}" type="slidenum">
              <a:rPr lang="en-US" smtClean="0"/>
              <a:t>‹#›</a:t>
            </a:fld>
            <a:endParaRPr lang="en-US"/>
          </a:p>
        </p:txBody>
      </p:sp>
    </p:spTree>
    <p:extLst>
      <p:ext uri="{BB962C8B-B14F-4D97-AF65-F5344CB8AC3E}">
        <p14:creationId xmlns:p14="http://schemas.microsoft.com/office/powerpoint/2010/main" val="109661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CA71E-FC9D-4AB0-8AEF-E6CE3680A9A4}" type="datetimeFigureOut">
              <a:rPr lang="en-US" smtClean="0"/>
              <a:t>1/23/2023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1BC79-4C58-46F3-A784-BF558F3A92C8}" type="slidenum">
              <a:rPr lang="en-US" smtClean="0"/>
              <a:t>‹#›</a:t>
            </a:fld>
            <a:endParaRPr lang="en-US"/>
          </a:p>
        </p:txBody>
      </p:sp>
    </p:spTree>
    <p:extLst>
      <p:ext uri="{BB962C8B-B14F-4D97-AF65-F5344CB8AC3E}">
        <p14:creationId xmlns:p14="http://schemas.microsoft.com/office/powerpoint/2010/main" val="1782846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li33.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rli33.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tom.ledbetter.rotary@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2252" y="3320513"/>
            <a:ext cx="8035937" cy="1894282"/>
          </a:xfrm>
        </p:spPr>
        <p:txBody>
          <a:bodyPr>
            <a:normAutofit fontScale="90000"/>
          </a:bodyPr>
          <a:lstStyle/>
          <a:p>
            <a:r>
              <a:rPr lang="en-US" dirty="0"/>
              <a:t>Welcome to the </a:t>
            </a:r>
            <a:br>
              <a:rPr lang="en-US" dirty="0"/>
            </a:br>
            <a:r>
              <a:rPr lang="en-US" dirty="0"/>
              <a:t>Rotary Leadership Institute</a:t>
            </a:r>
            <a:br>
              <a:rPr lang="en-US" dirty="0"/>
            </a:br>
            <a:r>
              <a:rPr lang="en-US" dirty="0">
                <a:hlinkClick r:id="rId3"/>
              </a:rPr>
              <a:t>www.MidAtlanticRLI.org</a:t>
            </a:r>
            <a:r>
              <a:rPr lang="en-US" dirty="0"/>
              <a: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73" y="2869460"/>
            <a:ext cx="2822280" cy="2796388"/>
          </a:xfrm>
          <a:prstGeom prst="rect">
            <a:avLst/>
          </a:prstGeom>
        </p:spPr>
      </p:pic>
    </p:spTree>
    <p:extLst>
      <p:ext uri="{BB962C8B-B14F-4D97-AF65-F5344CB8AC3E}">
        <p14:creationId xmlns:p14="http://schemas.microsoft.com/office/powerpoint/2010/main" val="2552478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5172" y="2245259"/>
            <a:ext cx="7768628" cy="3931704"/>
          </a:xfrm>
        </p:spPr>
        <p:txBody>
          <a:bodyPr>
            <a:normAutofit lnSpcReduction="10000"/>
          </a:bodyPr>
          <a:lstStyle/>
          <a:p>
            <a:pPr marL="0" indent="0" algn="ctr">
              <a:buNone/>
            </a:pPr>
            <a:r>
              <a:rPr lang="en-US" sz="3600" dirty="0"/>
              <a:t>Rotary Leadership Institute (RLI):</a:t>
            </a:r>
          </a:p>
          <a:p>
            <a:pPr marL="0" indent="0" algn="ctr">
              <a:buNone/>
            </a:pPr>
            <a:endParaRPr lang="en-US" sz="3600" dirty="0"/>
          </a:p>
          <a:p>
            <a:pPr marL="0" indent="0" algn="ctr">
              <a:buNone/>
            </a:pPr>
            <a:r>
              <a:rPr lang="en-US" sz="3600" dirty="0">
                <a:solidFill>
                  <a:srgbClr val="0070C0"/>
                </a:solidFill>
                <a:effectLst>
                  <a:outerShdw blurRad="38100" dist="38100" dir="2700000" algn="tl">
                    <a:srgbClr val="000000">
                      <a:alpha val="43137"/>
                    </a:srgbClr>
                  </a:outerShdw>
                </a:effectLst>
              </a:rPr>
              <a:t>Engages</a:t>
            </a:r>
          </a:p>
          <a:p>
            <a:pPr marL="0" indent="0" algn="ctr">
              <a:buNone/>
            </a:pPr>
            <a:r>
              <a:rPr lang="en-US" sz="3600" dirty="0">
                <a:solidFill>
                  <a:srgbClr val="0070C0"/>
                </a:solidFill>
                <a:effectLst>
                  <a:outerShdw blurRad="38100" dist="38100" dir="2700000" algn="tl">
                    <a:srgbClr val="000000">
                      <a:alpha val="43137"/>
                    </a:srgbClr>
                  </a:outerShdw>
                </a:effectLst>
              </a:rPr>
              <a:t>Networks</a:t>
            </a:r>
          </a:p>
          <a:p>
            <a:pPr marL="0" indent="0" algn="ctr">
              <a:buNone/>
            </a:pPr>
            <a:r>
              <a:rPr lang="en-US" sz="3600" dirty="0">
                <a:solidFill>
                  <a:srgbClr val="0070C0"/>
                </a:solidFill>
                <a:effectLst>
                  <a:outerShdw blurRad="38100" dist="38100" dir="2700000" algn="tl">
                    <a:srgbClr val="000000">
                      <a:alpha val="43137"/>
                    </a:srgbClr>
                  </a:outerShdw>
                </a:effectLst>
              </a:rPr>
              <a:t>Attracts</a:t>
            </a:r>
          </a:p>
          <a:p>
            <a:pPr marL="0" indent="0" algn="ctr">
              <a:buNone/>
            </a:pPr>
            <a:r>
              <a:rPr lang="en-US" sz="3600" dirty="0">
                <a:solidFill>
                  <a:srgbClr val="0070C0"/>
                </a:solidFill>
                <a:effectLst>
                  <a:outerShdw blurRad="38100" dist="38100" dir="2700000" algn="tl">
                    <a:srgbClr val="000000">
                      <a:alpha val="43137"/>
                    </a:srgbClr>
                  </a:outerShdw>
                </a:effectLst>
              </a:rPr>
              <a:t>Retains</a:t>
            </a:r>
          </a:p>
          <a:p>
            <a:pPr marL="0" indent="0" algn="ctr">
              <a:buNone/>
            </a:pPr>
            <a:r>
              <a:rPr lang="en-US" sz="3600" dirty="0">
                <a:solidFill>
                  <a:srgbClr val="0070C0"/>
                </a:solidFill>
                <a:effectLst>
                  <a:outerShdw blurRad="38100" dist="38100" dir="2700000" algn="tl">
                    <a:srgbClr val="000000">
                      <a:alpha val="43137"/>
                    </a:srgbClr>
                  </a:outerShdw>
                </a:effectLst>
              </a:rPr>
              <a:t>Develops</a:t>
            </a:r>
          </a:p>
          <a:p>
            <a:pPr marL="0" indent="0" algn="ctr">
              <a:buNone/>
            </a:pPr>
            <a:endParaRPr lang="en-US" dirty="0"/>
          </a:p>
        </p:txBody>
      </p:sp>
      <p:pic>
        <p:nvPicPr>
          <p:cNvPr id="5122" name="Picture 2" descr="http://www.rli33.org/wp-content/uploads/Charleton-2019-Grad-300x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81" y="2850261"/>
            <a:ext cx="3628932" cy="272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61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lgn="ctr">
              <a:buNone/>
            </a:pPr>
            <a:endParaRPr lang="en-US" dirty="0"/>
          </a:p>
          <a:p>
            <a:pPr marL="0" indent="0" algn="ctr">
              <a:buNone/>
            </a:pPr>
            <a:r>
              <a:rPr lang="en-US" sz="6000" dirty="0"/>
              <a:t>For Your Consideration (THE ASK):</a:t>
            </a:r>
          </a:p>
          <a:p>
            <a:pPr marL="0" indent="0" algn="ctr">
              <a:buNone/>
            </a:pPr>
            <a:endParaRPr lang="en-US" dirty="0"/>
          </a:p>
          <a:p>
            <a:pPr marL="0" indent="0" algn="ctr">
              <a:buNone/>
            </a:pPr>
            <a:r>
              <a:rPr lang="en-US" sz="3200" dirty="0">
                <a:solidFill>
                  <a:srgbClr val="0070C0"/>
                </a:solidFill>
                <a:effectLst>
                  <a:outerShdw blurRad="38100" dist="38100" dir="2700000" algn="tl">
                    <a:srgbClr val="000000">
                      <a:alpha val="43137"/>
                    </a:srgbClr>
                  </a:outerShdw>
                </a:effectLst>
              </a:rPr>
              <a:t>Make RLI/Part I </a:t>
            </a:r>
          </a:p>
          <a:p>
            <a:pPr marL="0" indent="0" algn="ctr">
              <a:buNone/>
            </a:pPr>
            <a:r>
              <a:rPr lang="en-US" sz="3200" b="1" dirty="0">
                <a:solidFill>
                  <a:srgbClr val="00B050"/>
                </a:solidFill>
                <a:effectLst>
                  <a:outerShdw blurRad="38100" dist="38100" dir="2700000" algn="tl">
                    <a:srgbClr val="000000">
                      <a:alpha val="43137"/>
                    </a:srgbClr>
                  </a:outerShdw>
                </a:effectLst>
              </a:rPr>
              <a:t>a part of every new member’s first year engagement</a:t>
            </a:r>
          </a:p>
          <a:p>
            <a:pPr marL="0" indent="0" algn="ctr">
              <a:buNone/>
            </a:pPr>
            <a:endParaRPr lang="en-US" sz="3200" dirty="0">
              <a:solidFill>
                <a:srgbClr val="0070C0"/>
              </a:solidFill>
              <a:effectLst>
                <a:outerShdw blurRad="38100" dist="38100" dir="2700000" algn="tl">
                  <a:srgbClr val="000000">
                    <a:alpha val="43137"/>
                  </a:srgbClr>
                </a:outerShdw>
              </a:effectLst>
            </a:endParaRPr>
          </a:p>
          <a:p>
            <a:pPr marL="0" indent="0" algn="ctr">
              <a:buNone/>
            </a:pPr>
            <a:r>
              <a:rPr lang="en-US" sz="3200" dirty="0">
                <a:solidFill>
                  <a:srgbClr val="0070C0"/>
                </a:solidFill>
                <a:effectLst>
                  <a:outerShdw blurRad="38100" dist="38100" dir="2700000" algn="tl">
                    <a:srgbClr val="000000">
                      <a:alpha val="43137"/>
                    </a:srgbClr>
                  </a:outerShdw>
                </a:effectLst>
              </a:rPr>
              <a:t>Make RLI/Parts II and III </a:t>
            </a:r>
          </a:p>
          <a:p>
            <a:pPr marL="0" indent="0" algn="ctr">
              <a:buNone/>
            </a:pPr>
            <a:r>
              <a:rPr lang="en-US" sz="3200" b="1" dirty="0">
                <a:solidFill>
                  <a:srgbClr val="FF0000"/>
                </a:solidFill>
                <a:effectLst>
                  <a:outerShdw blurRad="38100" dist="38100" dir="2700000" algn="tl">
                    <a:srgbClr val="000000">
                      <a:alpha val="43137"/>
                    </a:srgbClr>
                  </a:outerShdw>
                </a:effectLst>
              </a:rPr>
              <a:t>a part of your club’s Leadership Development</a:t>
            </a:r>
          </a:p>
          <a:p>
            <a:pPr marL="0" indent="0" algn="ctr">
              <a:buNone/>
            </a:pPr>
            <a:endParaRPr lang="en-US" sz="32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545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78582" y="2245259"/>
            <a:ext cx="6175218" cy="3931704"/>
          </a:xfrm>
        </p:spPr>
        <p:txBody>
          <a:bodyPr/>
          <a:lstStyle/>
          <a:p>
            <a:pPr marL="0" indent="0" algn="ctr">
              <a:buNone/>
            </a:pPr>
            <a:endParaRPr lang="en-US" dirty="0"/>
          </a:p>
          <a:p>
            <a:pPr marL="0" indent="0" algn="ctr">
              <a:buNone/>
            </a:pPr>
            <a:endParaRPr lang="en-US" dirty="0"/>
          </a:p>
          <a:p>
            <a:pPr marL="0" indent="0" algn="ctr">
              <a:buNone/>
            </a:pPr>
            <a:r>
              <a:rPr lang="en-US" sz="6600" dirty="0">
                <a:solidFill>
                  <a:srgbClr val="0070C0"/>
                </a:solidFill>
                <a:effectLst>
                  <a:outerShdw blurRad="38100" dist="38100" dir="2700000" algn="tl">
                    <a:srgbClr val="000000">
                      <a:alpha val="43137"/>
                    </a:srgbClr>
                  </a:outerShdw>
                </a:effectLst>
              </a:rPr>
              <a:t>QUESTIONS and COMMENTS?</a:t>
            </a:r>
          </a:p>
        </p:txBody>
      </p:sp>
      <p:pic>
        <p:nvPicPr>
          <p:cNvPr id="4098" name="Picture 2" descr="Back Row Don Worley, William Keller, Jerry George, Robert Bussa, Jeffrey Baldwin, David Tirard, Tom Ledbetter, Scott Powell, Eric Taylor,   Front Row Jack Walker, Bea Walker, Sharon Teague, Holly Furr, Pandra Lemrow, Lorena Prince, Bonnie Littrell, Sharman Poplava, Dawn Reyno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08" y="2447323"/>
            <a:ext cx="4703432" cy="352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130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0093" y="2073243"/>
            <a:ext cx="10515600" cy="3931704"/>
          </a:xfrm>
        </p:spPr>
        <p:txBody>
          <a:bodyPr>
            <a:normAutofit fontScale="62500" lnSpcReduction="20000"/>
          </a:bodyPr>
          <a:lstStyle/>
          <a:p>
            <a:pPr marL="0" indent="0" algn="ctr">
              <a:buNone/>
            </a:pPr>
            <a:endParaRPr lang="en-US" sz="3600" dirty="0"/>
          </a:p>
          <a:p>
            <a:pPr marL="0" indent="0" algn="ctr">
              <a:buNone/>
            </a:pPr>
            <a:r>
              <a:rPr lang="en-US" sz="3600" dirty="0"/>
              <a:t>Tom Ledbetter</a:t>
            </a:r>
          </a:p>
          <a:p>
            <a:pPr marL="0" indent="0" algn="ctr">
              <a:buNone/>
            </a:pPr>
            <a:r>
              <a:rPr lang="en-US" sz="3600" dirty="0"/>
              <a:t>District 7770 RLI Training Committee Chair</a:t>
            </a:r>
          </a:p>
          <a:p>
            <a:pPr marL="0" indent="0" algn="ctr">
              <a:buNone/>
            </a:pPr>
            <a:endParaRPr lang="en-US" sz="3600" dirty="0"/>
          </a:p>
          <a:p>
            <a:pPr marL="0" indent="0" algn="ctr">
              <a:buNone/>
            </a:pPr>
            <a:r>
              <a:rPr lang="en-US" sz="5100" dirty="0">
                <a:effectLst>
                  <a:outerShdw blurRad="38100" dist="38100" dir="2700000" algn="tl">
                    <a:srgbClr val="000000">
                      <a:alpha val="43137"/>
                    </a:srgbClr>
                  </a:outerShdw>
                </a:effectLst>
                <a:hlinkClick r:id="rId3"/>
              </a:rPr>
              <a:t>www.midatlanticrli.org</a:t>
            </a:r>
            <a:r>
              <a:rPr lang="en-US" sz="5100" dirty="0">
                <a:effectLst>
                  <a:outerShdw blurRad="38100" dist="38100" dir="2700000" algn="tl">
                    <a:srgbClr val="000000">
                      <a:alpha val="43137"/>
                    </a:srgbClr>
                  </a:outerShdw>
                </a:effectLst>
              </a:rPr>
              <a:t> </a:t>
            </a:r>
          </a:p>
          <a:p>
            <a:pPr marL="0" indent="0" algn="ctr">
              <a:buNone/>
            </a:pPr>
            <a:endParaRPr lang="en-US" sz="3600" dirty="0"/>
          </a:p>
          <a:p>
            <a:pPr marL="0" indent="0" algn="ctr">
              <a:buNone/>
            </a:pPr>
            <a:r>
              <a:rPr lang="en-US" sz="4300" dirty="0">
                <a:solidFill>
                  <a:srgbClr val="0070C0"/>
                </a:solidFill>
                <a:effectLst>
                  <a:outerShdw blurRad="38100" dist="38100" dir="2700000" algn="tl">
                    <a:srgbClr val="000000">
                      <a:alpha val="43137"/>
                    </a:srgbClr>
                  </a:outerShdw>
                </a:effectLst>
                <a:hlinkClick r:id="rId4"/>
              </a:rPr>
              <a:t>tom.ledbetter.rotary@gmail.com</a:t>
            </a:r>
            <a:endParaRPr lang="en-US" sz="4300" dirty="0">
              <a:solidFill>
                <a:srgbClr val="0070C0"/>
              </a:solidFill>
              <a:effectLst>
                <a:outerShdw blurRad="38100" dist="38100" dir="2700000" algn="tl">
                  <a:srgbClr val="000000">
                    <a:alpha val="43137"/>
                  </a:srgbClr>
                </a:outerShdw>
              </a:effectLst>
            </a:endParaRPr>
          </a:p>
          <a:p>
            <a:pPr marL="0" indent="0" algn="ctr">
              <a:buNone/>
            </a:pPr>
            <a:endParaRPr lang="en-US" sz="3600" dirty="0">
              <a:solidFill>
                <a:srgbClr val="0070C0"/>
              </a:solidFill>
              <a:effectLst>
                <a:outerShdw blurRad="38100" dist="38100" dir="2700000" algn="tl">
                  <a:srgbClr val="000000">
                    <a:alpha val="43137"/>
                  </a:srgbClr>
                </a:outerShdw>
              </a:effectLst>
            </a:endParaRPr>
          </a:p>
          <a:p>
            <a:pPr marL="0" indent="0" algn="ctr">
              <a:buNone/>
            </a:pPr>
            <a:r>
              <a:rPr lang="en-US" sz="7200" dirty="0">
                <a:solidFill>
                  <a:srgbClr val="0070C0"/>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3988688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3332" y="2245259"/>
            <a:ext cx="10620468" cy="2100404"/>
          </a:xfrm>
        </p:spPr>
        <p:txBody>
          <a:bodyPr>
            <a:normAutofit lnSpcReduction="10000"/>
          </a:bodyPr>
          <a:lstStyle/>
          <a:p>
            <a:pPr marL="0" indent="0" algn="ctr">
              <a:buNone/>
            </a:pPr>
            <a:r>
              <a:rPr lang="en-US" sz="3200" dirty="0"/>
              <a:t>Throughout the Pandemic, The Zone 33 Rotary Leadership Institute </a:t>
            </a:r>
            <a:r>
              <a:rPr lang="en-US" sz="3200" b="1" dirty="0">
                <a:solidFill>
                  <a:srgbClr val="FF0000"/>
                </a:solidFill>
              </a:rPr>
              <a:t>has continued to conduct</a:t>
            </a:r>
            <a:r>
              <a:rPr lang="en-US" sz="3200" dirty="0">
                <a:solidFill>
                  <a:srgbClr val="0070C0"/>
                </a:solidFill>
                <a:effectLst>
                  <a:outerShdw blurRad="38100" dist="38100" dir="2700000" algn="tl">
                    <a:srgbClr val="000000">
                      <a:alpha val="43137"/>
                    </a:srgbClr>
                  </a:outerShdw>
                </a:effectLst>
              </a:rPr>
              <a:t> events</a:t>
            </a:r>
            <a:r>
              <a:rPr lang="en-US" sz="3200" dirty="0"/>
              <a:t> in the states of Delaware, Maryland, North Carolina, South Carolina, Tennessee, Virginia, West Virginia, and The District of Columbia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665" y="4215897"/>
            <a:ext cx="5469802" cy="2269968"/>
          </a:xfrm>
          <a:prstGeom prst="rect">
            <a:avLst/>
          </a:prstGeom>
        </p:spPr>
      </p:pic>
    </p:spTree>
    <p:extLst>
      <p:ext uri="{BB962C8B-B14F-4D97-AF65-F5344CB8AC3E}">
        <p14:creationId xmlns:p14="http://schemas.microsoft.com/office/powerpoint/2010/main" val="978871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3332" y="2245259"/>
            <a:ext cx="10620468" cy="2100404"/>
          </a:xfrm>
        </p:spPr>
        <p:txBody>
          <a:bodyPr>
            <a:noAutofit/>
          </a:bodyPr>
          <a:lstStyle/>
          <a:p>
            <a:pPr marL="0" indent="0" algn="ctr">
              <a:buNone/>
            </a:pPr>
            <a:r>
              <a:rPr lang="en-US" dirty="0"/>
              <a:t>Starting in early 2020, the Zone 33 RLI team converted the In-Person courseware to a total virtual offering that was first presented in the Fall of 2020.</a:t>
            </a:r>
          </a:p>
          <a:p>
            <a:pPr marL="0" indent="0" algn="ctr">
              <a:buNone/>
            </a:pPr>
            <a:r>
              <a:rPr lang="en-US" dirty="0"/>
              <a:t>These programs were offered through May 2021, and have continued into Fall 2021 and beyond.</a:t>
            </a:r>
          </a:p>
        </p:txBody>
      </p:sp>
      <p:pic>
        <p:nvPicPr>
          <p:cNvPr id="4" name="Picture 3"/>
          <p:cNvPicPr>
            <a:picLocks noChangeAspect="1"/>
          </p:cNvPicPr>
          <p:nvPr/>
        </p:nvPicPr>
        <p:blipFill>
          <a:blip r:embed="rId3"/>
          <a:stretch>
            <a:fillRect/>
          </a:stretch>
        </p:blipFill>
        <p:spPr>
          <a:xfrm>
            <a:off x="4619578" y="4573345"/>
            <a:ext cx="2847975" cy="2057400"/>
          </a:xfrm>
          <a:prstGeom prst="rect">
            <a:avLst/>
          </a:prstGeom>
        </p:spPr>
      </p:pic>
    </p:spTree>
    <p:extLst>
      <p:ext uri="{BB962C8B-B14F-4D97-AF65-F5344CB8AC3E}">
        <p14:creationId xmlns:p14="http://schemas.microsoft.com/office/powerpoint/2010/main" val="252963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4873" y="2245259"/>
            <a:ext cx="11111345" cy="3931704"/>
          </a:xfrm>
        </p:spPr>
        <p:txBody>
          <a:bodyPr>
            <a:normAutofit fontScale="92500"/>
          </a:bodyPr>
          <a:lstStyle/>
          <a:p>
            <a:pPr marL="0" indent="0" algn="ctr">
              <a:buNone/>
            </a:pPr>
            <a:endParaRPr lang="en-US" sz="3600" dirty="0"/>
          </a:p>
          <a:p>
            <a:pPr marL="0" indent="0" algn="ctr">
              <a:buNone/>
            </a:pPr>
            <a:r>
              <a:rPr lang="en-US" sz="3600" dirty="0"/>
              <a:t>The program (F2F or Virtual) consists of the separate sessions:</a:t>
            </a:r>
          </a:p>
          <a:p>
            <a:pPr marL="0" indent="0" algn="ctr">
              <a:buNone/>
            </a:pPr>
            <a:r>
              <a:rPr lang="en-US" sz="3600" dirty="0"/>
              <a:t> </a:t>
            </a:r>
          </a:p>
          <a:p>
            <a:pPr marL="0" indent="0" algn="ctr">
              <a:buNone/>
            </a:pPr>
            <a:r>
              <a:rPr lang="en-US" sz="3600" u="sng" dirty="0">
                <a:solidFill>
                  <a:srgbClr val="0070C0"/>
                </a:solidFill>
              </a:rPr>
              <a:t>Part I, Part II, and Part III</a:t>
            </a:r>
          </a:p>
          <a:p>
            <a:pPr marL="0" indent="0" algn="ctr">
              <a:buNone/>
            </a:pPr>
            <a:endParaRPr lang="en-US" sz="3600" dirty="0"/>
          </a:p>
          <a:p>
            <a:pPr marL="0" indent="0" algn="ctr">
              <a:buNone/>
            </a:pPr>
            <a:r>
              <a:rPr lang="en-US" sz="3600" dirty="0"/>
              <a:t>Attendees progress through the three part on separate days and complete the program at their own pace.</a:t>
            </a:r>
          </a:p>
        </p:txBody>
      </p:sp>
    </p:spTree>
    <p:extLst>
      <p:ext uri="{BB962C8B-B14F-4D97-AF65-F5344CB8AC3E}">
        <p14:creationId xmlns:p14="http://schemas.microsoft.com/office/powerpoint/2010/main" val="154032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8424449" y="2317153"/>
            <a:ext cx="3038547" cy="3932238"/>
          </a:xfrm>
          <a:prstGeom prst="rect">
            <a:avLst/>
          </a:prstGeom>
        </p:spPr>
      </p:pic>
      <p:pic>
        <p:nvPicPr>
          <p:cNvPr id="4" name="Picture 3"/>
          <p:cNvPicPr>
            <a:picLocks noChangeAspect="1"/>
          </p:cNvPicPr>
          <p:nvPr/>
        </p:nvPicPr>
        <p:blipFill>
          <a:blip r:embed="rId4"/>
          <a:stretch>
            <a:fillRect/>
          </a:stretch>
        </p:blipFill>
        <p:spPr>
          <a:xfrm>
            <a:off x="4671587" y="2317153"/>
            <a:ext cx="3023751" cy="3913090"/>
          </a:xfrm>
          <a:prstGeom prst="rect">
            <a:avLst/>
          </a:prstGeom>
        </p:spPr>
      </p:pic>
      <p:pic>
        <p:nvPicPr>
          <p:cNvPr id="5" name="Picture 4"/>
          <p:cNvPicPr>
            <a:picLocks noChangeAspect="1"/>
          </p:cNvPicPr>
          <p:nvPr/>
        </p:nvPicPr>
        <p:blipFill>
          <a:blip r:embed="rId5"/>
          <a:stretch>
            <a:fillRect/>
          </a:stretch>
        </p:blipFill>
        <p:spPr>
          <a:xfrm>
            <a:off x="1020310" y="2342470"/>
            <a:ext cx="3018984" cy="3906921"/>
          </a:xfrm>
          <a:prstGeom prst="rect">
            <a:avLst/>
          </a:prstGeom>
        </p:spPr>
      </p:pic>
    </p:spTree>
    <p:extLst>
      <p:ext uri="{BB962C8B-B14F-4D97-AF65-F5344CB8AC3E}">
        <p14:creationId xmlns:p14="http://schemas.microsoft.com/office/powerpoint/2010/main" val="63182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lgn="ctr">
              <a:buNone/>
            </a:pPr>
            <a:r>
              <a:rPr lang="en-US" sz="3600" u="sng" dirty="0">
                <a:solidFill>
                  <a:srgbClr val="0070C0"/>
                </a:solidFill>
                <a:effectLst>
                  <a:outerShdw blurRad="38100" dist="38100" dir="2700000" algn="tl">
                    <a:srgbClr val="000000">
                      <a:alpha val="43137"/>
                    </a:srgbClr>
                  </a:outerShdw>
                </a:effectLst>
              </a:rPr>
              <a:t>Part I</a:t>
            </a:r>
          </a:p>
          <a:p>
            <a:pPr marL="0" indent="0" algn="ctr">
              <a:buNone/>
            </a:pPr>
            <a:endParaRPr lang="en-US" sz="3600" dirty="0"/>
          </a:p>
          <a:p>
            <a:pPr marL="0" indent="0" algn="ctr">
              <a:buNone/>
            </a:pPr>
            <a:r>
              <a:rPr lang="en-US" sz="3600" dirty="0"/>
              <a:t>The Roots of Rotary</a:t>
            </a:r>
          </a:p>
          <a:p>
            <a:pPr marL="0" indent="0" algn="ctr">
              <a:buNone/>
            </a:pPr>
            <a:r>
              <a:rPr lang="en-US" sz="3600" dirty="0"/>
              <a:t>My Club &amp; Beyond</a:t>
            </a:r>
          </a:p>
          <a:p>
            <a:pPr marL="0" indent="0" algn="ctr">
              <a:buNone/>
            </a:pPr>
            <a:r>
              <a:rPr lang="en-US" sz="3600" dirty="0"/>
              <a:t>Engaging Members</a:t>
            </a:r>
          </a:p>
          <a:p>
            <a:pPr marL="0" indent="0" algn="ctr">
              <a:buNone/>
            </a:pPr>
            <a:r>
              <a:rPr lang="en-US" sz="3600" dirty="0"/>
              <a:t>Our Foundation</a:t>
            </a:r>
          </a:p>
          <a:p>
            <a:pPr marL="0" indent="0" algn="ctr">
              <a:buNone/>
            </a:pPr>
            <a:r>
              <a:rPr lang="en-US" sz="3600" dirty="0"/>
              <a:t>Creating Service Projects</a:t>
            </a:r>
          </a:p>
          <a:p>
            <a:pPr marL="0" indent="0" algn="ctr">
              <a:buNone/>
            </a:pPr>
            <a:endParaRPr lang="en-US" dirty="0"/>
          </a:p>
        </p:txBody>
      </p:sp>
    </p:spTree>
    <p:extLst>
      <p:ext uri="{BB962C8B-B14F-4D97-AF65-F5344CB8AC3E}">
        <p14:creationId xmlns:p14="http://schemas.microsoft.com/office/powerpoint/2010/main" val="282241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lgn="ctr">
              <a:buNone/>
            </a:pPr>
            <a:r>
              <a:rPr lang="en-US" sz="3600" u="sng" dirty="0">
                <a:solidFill>
                  <a:srgbClr val="0070C0"/>
                </a:solidFill>
                <a:effectLst>
                  <a:outerShdw blurRad="38100" dist="38100" dir="2700000" algn="tl">
                    <a:srgbClr val="000000">
                      <a:alpha val="43137"/>
                    </a:srgbClr>
                  </a:outerShdw>
                </a:effectLst>
              </a:rPr>
              <a:t>Part II</a:t>
            </a:r>
          </a:p>
          <a:p>
            <a:pPr marL="0" indent="0" algn="ctr">
              <a:buNone/>
            </a:pPr>
            <a:endParaRPr lang="en-US" sz="3600" dirty="0"/>
          </a:p>
          <a:p>
            <a:pPr marL="0" indent="0" algn="ctr">
              <a:buNone/>
            </a:pPr>
            <a:r>
              <a:rPr lang="en-US" sz="3600" dirty="0"/>
              <a:t>Strategic Planning</a:t>
            </a:r>
          </a:p>
          <a:p>
            <a:pPr marL="0" indent="0" algn="ctr">
              <a:buNone/>
            </a:pPr>
            <a:r>
              <a:rPr lang="en-US" sz="3600" dirty="0"/>
              <a:t>Team Building</a:t>
            </a:r>
          </a:p>
          <a:p>
            <a:pPr marL="0" indent="0" algn="ctr">
              <a:buNone/>
            </a:pPr>
            <a:r>
              <a:rPr lang="en-US" sz="3600" dirty="0"/>
              <a:t>Rotary and Ethics</a:t>
            </a:r>
          </a:p>
          <a:p>
            <a:pPr marL="0" indent="0" algn="ctr">
              <a:buNone/>
            </a:pPr>
            <a:r>
              <a:rPr lang="en-US" sz="3600" dirty="0"/>
              <a:t>Targeted Service</a:t>
            </a:r>
          </a:p>
          <a:p>
            <a:pPr marL="0" indent="0" algn="ctr">
              <a:buNone/>
            </a:pPr>
            <a:r>
              <a:rPr lang="en-US" sz="3600" dirty="0"/>
              <a:t>Attracting Members</a:t>
            </a:r>
          </a:p>
          <a:p>
            <a:pPr marL="0" indent="0" algn="ctr">
              <a:buNone/>
            </a:pPr>
            <a:endParaRPr lang="en-US" dirty="0"/>
          </a:p>
        </p:txBody>
      </p:sp>
      <p:pic>
        <p:nvPicPr>
          <p:cNvPr id="2050" name="Picture 2" descr="http://www.rli33.org/wp-content/uploads/20160305_104516-1024x5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4605" y="3010492"/>
            <a:ext cx="3612957" cy="203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60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4413" y="2462542"/>
            <a:ext cx="10515600" cy="3931704"/>
          </a:xfrm>
        </p:spPr>
        <p:txBody>
          <a:bodyPr>
            <a:normAutofit lnSpcReduction="10000"/>
          </a:bodyPr>
          <a:lstStyle/>
          <a:p>
            <a:pPr marL="0" indent="0" algn="ctr">
              <a:buNone/>
            </a:pPr>
            <a:r>
              <a:rPr lang="en-US" sz="3600" u="sng" dirty="0">
                <a:solidFill>
                  <a:srgbClr val="0070C0"/>
                </a:solidFill>
                <a:effectLst>
                  <a:outerShdw blurRad="38100" dist="38100" dir="2700000" algn="tl">
                    <a:srgbClr val="000000">
                      <a:alpha val="43137"/>
                    </a:srgbClr>
                  </a:outerShdw>
                </a:effectLst>
              </a:rPr>
              <a:t>Part III</a:t>
            </a:r>
          </a:p>
          <a:p>
            <a:pPr marL="0" indent="0" algn="ctr">
              <a:buNone/>
            </a:pPr>
            <a:endParaRPr lang="en-US" sz="3600" dirty="0"/>
          </a:p>
          <a:p>
            <a:pPr marL="0" indent="0" algn="ctr">
              <a:buNone/>
            </a:pPr>
            <a:r>
              <a:rPr lang="en-US" sz="3600" dirty="0"/>
              <a:t>Public Image and Public Relations</a:t>
            </a:r>
          </a:p>
          <a:p>
            <a:pPr marL="0" indent="0" algn="ctr">
              <a:buNone/>
            </a:pPr>
            <a:r>
              <a:rPr lang="en-US" sz="3600" dirty="0"/>
              <a:t>Effective Leadership Strategies</a:t>
            </a:r>
          </a:p>
          <a:p>
            <a:pPr marL="0" indent="0" algn="ctr">
              <a:buNone/>
            </a:pPr>
            <a:r>
              <a:rPr lang="en-US" sz="3600" dirty="0"/>
              <a:t>International Service</a:t>
            </a:r>
          </a:p>
          <a:p>
            <a:pPr marL="0" indent="0" algn="ctr">
              <a:buNone/>
            </a:pPr>
            <a:r>
              <a:rPr lang="en-US" sz="3600" dirty="0"/>
              <a:t>Club Communications</a:t>
            </a:r>
          </a:p>
          <a:p>
            <a:pPr marL="0" indent="0" algn="ctr">
              <a:buNone/>
            </a:pPr>
            <a:r>
              <a:rPr lang="en-US" sz="3600" dirty="0"/>
              <a:t>Vocational Service and Expectations</a:t>
            </a:r>
          </a:p>
          <a:p>
            <a:pPr marL="0" indent="0" algn="ctr">
              <a:buNone/>
            </a:pPr>
            <a:endParaRPr lang="en-US" dirty="0"/>
          </a:p>
        </p:txBody>
      </p:sp>
      <p:pic>
        <p:nvPicPr>
          <p:cNvPr id="3074" name="Picture 2" descr="RotaryRound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950" y="4010685"/>
            <a:ext cx="2578571" cy="1719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77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lgn="ctr">
              <a:buNone/>
            </a:pPr>
            <a:r>
              <a:rPr lang="en-US" sz="3600" dirty="0"/>
              <a:t>All clubs are concerned about:</a:t>
            </a:r>
          </a:p>
          <a:p>
            <a:pPr marL="0" indent="0" algn="ctr">
              <a:buNone/>
            </a:pPr>
            <a:endParaRPr lang="en-US" sz="3600" dirty="0"/>
          </a:p>
          <a:p>
            <a:pPr marL="0" indent="0" algn="ctr">
              <a:buNone/>
            </a:pPr>
            <a:r>
              <a:rPr lang="en-US" sz="3600" dirty="0">
                <a:solidFill>
                  <a:srgbClr val="0070C0"/>
                </a:solidFill>
                <a:effectLst>
                  <a:outerShdw blurRad="38100" dist="38100" dir="2700000" algn="tl">
                    <a:srgbClr val="000000">
                      <a:alpha val="43137"/>
                    </a:srgbClr>
                  </a:outerShdw>
                </a:effectLst>
              </a:rPr>
              <a:t>Engaging/Attracting</a:t>
            </a:r>
            <a:r>
              <a:rPr lang="en-US" sz="3600" dirty="0"/>
              <a:t> New Members</a:t>
            </a:r>
          </a:p>
          <a:p>
            <a:pPr marL="0" indent="0" algn="ctr">
              <a:buNone/>
            </a:pPr>
            <a:r>
              <a:rPr lang="en-US" sz="3600" dirty="0">
                <a:solidFill>
                  <a:srgbClr val="0070C0"/>
                </a:solidFill>
                <a:effectLst>
                  <a:outerShdw blurRad="38100" dist="38100" dir="2700000" algn="tl">
                    <a:srgbClr val="000000">
                      <a:alpha val="43137"/>
                    </a:srgbClr>
                  </a:outerShdw>
                </a:effectLst>
              </a:rPr>
              <a:t>“On-Boarding” </a:t>
            </a:r>
            <a:r>
              <a:rPr lang="en-US" sz="3600" dirty="0"/>
              <a:t>New Members</a:t>
            </a:r>
          </a:p>
          <a:p>
            <a:pPr marL="0" indent="0" algn="ctr">
              <a:buNone/>
            </a:pPr>
            <a:r>
              <a:rPr lang="en-US" sz="3600" dirty="0">
                <a:solidFill>
                  <a:srgbClr val="0070C0"/>
                </a:solidFill>
                <a:effectLst>
                  <a:outerShdw blurRad="38100" dist="38100" dir="2700000" algn="tl">
                    <a:srgbClr val="000000">
                      <a:alpha val="43137"/>
                    </a:srgbClr>
                  </a:outerShdw>
                </a:effectLst>
              </a:rPr>
              <a:t>Retaining</a:t>
            </a:r>
            <a:r>
              <a:rPr lang="en-US" sz="3600" dirty="0"/>
              <a:t> New Members</a:t>
            </a:r>
          </a:p>
          <a:p>
            <a:pPr marL="0" indent="0" algn="ctr">
              <a:buNone/>
            </a:pPr>
            <a:r>
              <a:rPr lang="en-US" sz="3600" dirty="0">
                <a:solidFill>
                  <a:srgbClr val="0070C0"/>
                </a:solidFill>
                <a:effectLst>
                  <a:outerShdw blurRad="38100" dist="38100" dir="2700000" algn="tl">
                    <a:srgbClr val="000000">
                      <a:alpha val="43137"/>
                    </a:srgbClr>
                  </a:outerShdw>
                </a:effectLst>
              </a:rPr>
              <a:t>Developing</a:t>
            </a:r>
            <a:r>
              <a:rPr lang="en-US" sz="3600" dirty="0"/>
              <a:t> the Club Leadership</a:t>
            </a:r>
          </a:p>
          <a:p>
            <a:pPr marL="0" indent="0" algn="ctr">
              <a:buNone/>
            </a:pPr>
            <a:r>
              <a:rPr lang="en-US" sz="3600" dirty="0">
                <a:solidFill>
                  <a:srgbClr val="0070C0"/>
                </a:solidFill>
                <a:effectLst>
                  <a:outerShdw blurRad="38100" dist="38100" dir="2700000" algn="tl">
                    <a:srgbClr val="000000">
                      <a:alpha val="43137"/>
                    </a:srgbClr>
                  </a:outerShdw>
                </a:effectLst>
              </a:rPr>
              <a:t>Sustaining</a:t>
            </a:r>
            <a:r>
              <a:rPr lang="en-US" sz="3600" dirty="0"/>
              <a:t> the Club</a:t>
            </a:r>
          </a:p>
          <a:p>
            <a:pPr marL="514350" indent="-514350" algn="ctr">
              <a:buAutoNum type="arabicParenR"/>
            </a:pPr>
            <a:endParaRPr lang="en-US" dirty="0"/>
          </a:p>
        </p:txBody>
      </p:sp>
    </p:spTree>
    <p:extLst>
      <p:ext uri="{BB962C8B-B14F-4D97-AF65-F5344CB8AC3E}">
        <p14:creationId xmlns:p14="http://schemas.microsoft.com/office/powerpoint/2010/main" val="194261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304</Words>
  <Application>Microsoft Office PowerPoint</Application>
  <PresentationFormat>Widescreen</PresentationFormat>
  <Paragraphs>78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Welcome to the  Rotary Leadership Institute www.MidAtlanticRLI.org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Ledbetter</dc:creator>
  <cp:lastModifiedBy>Tom Ledbetter</cp:lastModifiedBy>
  <cp:revision>25</cp:revision>
  <cp:lastPrinted>2019-08-01T19:58:01Z</cp:lastPrinted>
  <dcterms:created xsi:type="dcterms:W3CDTF">2019-08-01T19:07:00Z</dcterms:created>
  <dcterms:modified xsi:type="dcterms:W3CDTF">2023-01-23T16:45:31Z</dcterms:modified>
</cp:coreProperties>
</file>