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ov" ContentType="video/unknown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58D85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5F6"/>
          </a:solidFill>
        </a:fill>
      </a:tcStyle>
    </a:wholeTbl>
    <a:band2H>
      <a:tcTxStyle b="def" i="def"/>
      <a:tcStyle>
        <a:tcBdr/>
        <a:fill>
          <a:solidFill>
            <a:srgbClr val="E6F2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D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958D85"/>
              </a:solidFill>
              <a:prstDash val="solid"/>
              <a:round/>
            </a:ln>
          </a:top>
          <a:bottom>
            <a:ln w="254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58D85"/>
              </a:solidFill>
              <a:prstDash val="solid"/>
              <a:round/>
            </a:ln>
          </a:top>
          <a:bottom>
            <a:ln w="254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AD8"/>
          </a:solidFill>
        </a:fill>
      </a:tcStyle>
    </a:wholeTbl>
    <a:band2H>
      <a:tcTxStyle b="def" i="def"/>
      <a:tcStyle>
        <a:tcBdr/>
        <a:fill>
          <a:solidFill>
            <a:srgbClr val="EEEDED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58D8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58D85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58D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958D85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958D85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508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254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105" name="Rectangle"/>
          <p:cNvSpPr/>
          <p:nvPr/>
        </p:nvSpPr>
        <p:spPr>
          <a:xfrm>
            <a:off x="-152401" y="2000250"/>
            <a:ext cx="9525002" cy="12001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115" name="Rectangle"/>
          <p:cNvSpPr/>
          <p:nvPr/>
        </p:nvSpPr>
        <p:spPr>
          <a:xfrm>
            <a:off x="-152401" y="2000250"/>
            <a:ext cx="9525002" cy="120015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45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"/>
          <p:cNvSpPr/>
          <p:nvPr/>
        </p:nvSpPr>
        <p:spPr>
          <a:xfrm>
            <a:off x="-152401" y="2000250"/>
            <a:ext cx="9525002" cy="120015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45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135" name="Rectangle"/>
          <p:cNvSpPr/>
          <p:nvPr/>
        </p:nvSpPr>
        <p:spPr>
          <a:xfrm>
            <a:off x="-152401" y="2000250"/>
            <a:ext cx="9525002" cy="120015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45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145" name="Rectangle"/>
          <p:cNvSpPr/>
          <p:nvPr/>
        </p:nvSpPr>
        <p:spPr>
          <a:xfrm>
            <a:off x="-152401" y="2000250"/>
            <a:ext cx="9525002" cy="120015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45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8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39" name="Rectangle"/>
          <p:cNvSpPr/>
          <p:nvPr/>
        </p:nvSpPr>
        <p:spPr>
          <a:xfrm>
            <a:off x="-76200" y="342900"/>
            <a:ext cx="9296400" cy="4000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8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49" name="Rectangle"/>
          <p:cNvSpPr/>
          <p:nvPr/>
        </p:nvSpPr>
        <p:spPr>
          <a:xfrm>
            <a:off x="-76200" y="342900"/>
            <a:ext cx="9296400" cy="40005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8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59" name="Rectangle"/>
          <p:cNvSpPr/>
          <p:nvPr/>
        </p:nvSpPr>
        <p:spPr>
          <a:xfrm>
            <a:off x="-76200" y="342900"/>
            <a:ext cx="9296400" cy="40005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8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69" name="Rectangle"/>
          <p:cNvSpPr/>
          <p:nvPr/>
        </p:nvSpPr>
        <p:spPr>
          <a:xfrm>
            <a:off x="-76200" y="342900"/>
            <a:ext cx="9296400" cy="40005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8" name="Rectangle"/>
          <p:cNvSpPr/>
          <p:nvPr/>
        </p:nvSpPr>
        <p:spPr>
          <a:xfrm>
            <a:off x="-1" y="-1"/>
            <a:ext cx="9144002" cy="5143502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  <p:sp>
        <p:nvSpPr>
          <p:cNvPr id="79" name="Rectangle"/>
          <p:cNvSpPr/>
          <p:nvPr/>
        </p:nvSpPr>
        <p:spPr>
          <a:xfrm>
            <a:off x="-76200" y="342900"/>
            <a:ext cx="9296400" cy="40005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88900" dist="61087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b="1"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7086600" y="485775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6E5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52950"/>
            <a:ext cx="121285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600" y="209550"/>
            <a:ext cx="213360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958D85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lub Service Projects"/>
          <p:cNvSpPr txBox="1"/>
          <p:nvPr>
            <p:ph type="title" idx="4294967295"/>
          </p:nvPr>
        </p:nvSpPr>
        <p:spPr>
          <a:xfrm>
            <a:off x="457200" y="2415214"/>
            <a:ext cx="8229601" cy="11310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433FF"/>
                </a:solidFill>
              </a:defRPr>
            </a:lvl1pPr>
          </a:lstStyle>
          <a:p>
            <a:pPr/>
            <a:r>
              <a:t>Club Service Projects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y Service Projects"/>
          <p:cNvSpPr txBox="1"/>
          <p:nvPr>
            <p:ph type="title" idx="4294967295"/>
          </p:nvPr>
        </p:nvSpPr>
        <p:spPr>
          <a:xfrm>
            <a:off x="457200" y="-22622"/>
            <a:ext cx="8229601" cy="1131094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Why Service Projects</a:t>
            </a:r>
          </a:p>
        </p:txBody>
      </p:sp>
      <p:sp>
        <p:nvSpPr>
          <p:cNvPr id="166" name="Impact Communities…"/>
          <p:cNvSpPr txBox="1"/>
          <p:nvPr>
            <p:ph type="body" idx="4294967295"/>
          </p:nvPr>
        </p:nvSpPr>
        <p:spPr>
          <a:xfrm>
            <a:off x="457200" y="1299962"/>
            <a:ext cx="8229601" cy="351267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Impact Communities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Engage Members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Retain Members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Attract New Members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7086600" y="4857750"/>
            <a:ext cx="182216" cy="3456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fullsizeoutput_8cc.jpeg" descr="fullsizeoutput_8c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5771" y="165894"/>
            <a:ext cx="6035229" cy="4526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what-does-this-tell-you.jpg" descr="what-does-this-tell-yo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4578" y="135355"/>
            <a:ext cx="6058343" cy="4543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7086600" y="4857750"/>
            <a:ext cx="182216" cy="3456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4" name="IMG_8469.mov" descr="IMG_8469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190727" y="116154"/>
            <a:ext cx="2762546" cy="4911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8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7086600" y="4857750"/>
            <a:ext cx="182216" cy="3456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7" name="IMG_1497.jpeg" descr="IMG_14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934" y="264605"/>
            <a:ext cx="6011457" cy="4508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How do your club service projects address current concerns and involve community residents?…"/>
          <p:cNvSpPr txBox="1"/>
          <p:nvPr>
            <p:ph type="body" idx="4294967295"/>
          </p:nvPr>
        </p:nvSpPr>
        <p:spPr>
          <a:xfrm>
            <a:off x="457200" y="274047"/>
            <a:ext cx="8052299" cy="486945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000000"/>
                </a:solidFill>
              </a:defRPr>
            </a:pPr>
            <a:r>
              <a:t>How do your club service projects address current concerns and involve community residents?</a:t>
            </a:r>
          </a:p>
          <a:p>
            <a:pPr marL="0" indent="0">
              <a:buSzTx/>
              <a:buFontTx/>
              <a:buNone/>
              <a:defRPr b="1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0"/>
              </a:spcBef>
              <a:buSzTx/>
              <a:buFontTx/>
              <a:buNone/>
              <a:defRPr b="1">
                <a:solidFill>
                  <a:srgbClr val="31353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How does your club conduct an assessment to determine the needs and resources available for the club project?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s Club President how will you insure your service projects help engage members and attract potential members?"/>
          <p:cNvSpPr txBox="1"/>
          <p:nvPr>
            <p:ph type="body" idx="4294967295"/>
          </p:nvPr>
        </p:nvSpPr>
        <p:spPr>
          <a:xfrm>
            <a:off x="457200" y="294491"/>
            <a:ext cx="8229600" cy="484901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</a:p>
          <a:p>
            <a:pPr marL="0" indent="0">
              <a:buSzTx/>
              <a:buFontTx/>
              <a:buNone/>
            </a:pPr>
          </a:p>
          <a:p>
            <a:pPr marL="0" indent="0">
              <a:buSzTx/>
              <a:buFontTx/>
              <a:buNone/>
              <a:defRPr b="1">
                <a:solidFill>
                  <a:srgbClr val="000000"/>
                </a:solidFill>
              </a:defRPr>
            </a:pPr>
            <a:r>
              <a:t>As Club President how will you insure your service projects help engage members and attract potential members?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7086600" y="4857750"/>
            <a:ext cx="182216" cy="3456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As Club President how will you insure the club service projects include a public image plan?  What are some examples of public image tools that can be used?"/>
          <p:cNvSpPr txBox="1"/>
          <p:nvPr>
            <p:ph type="body" idx="4294967295"/>
          </p:nvPr>
        </p:nvSpPr>
        <p:spPr>
          <a:xfrm>
            <a:off x="457200" y="388018"/>
            <a:ext cx="8229601" cy="394335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</a:p>
          <a:p>
            <a:pPr marL="0" indent="0">
              <a:buSzTx/>
              <a:buFontTx/>
              <a:buNone/>
              <a:defRPr b="1">
                <a:solidFill>
                  <a:srgbClr val="000000"/>
                </a:solidFill>
              </a:defRPr>
            </a:pPr>
            <a:r>
              <a:t>As Club President how will you insure the club service projects include a public image plan?  What are some examples of public image tools that can be used?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RF-PowerpointDesignEN_Light_DRAFT">
  <a:themeElements>
    <a:clrScheme name="TRF-PowerpointDesignEN_Light_DRAFT">
      <a:dk1>
        <a:srgbClr val="FFFFFF"/>
      </a:dk1>
      <a:lt1>
        <a:srgbClr val="958D85"/>
      </a:lt1>
      <a:dk2>
        <a:srgbClr val="A7A7A7"/>
      </a:dk2>
      <a:lt2>
        <a:srgbClr val="535353"/>
      </a:lt2>
      <a:accent1>
        <a:srgbClr val="01B4E7"/>
      </a:accent1>
      <a:accent2>
        <a:srgbClr val="FEBD1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RF-PowerpointDesignEN_Light_DRAF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RF-PowerpointDesignEN_Light_D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1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58D8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RF-PowerpointDesignEN_Light_DRAFT">
  <a:themeElements>
    <a:clrScheme name="TRF-PowerpointDesignEN_Light_DRA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B4E7"/>
      </a:accent1>
      <a:accent2>
        <a:srgbClr val="FEBD1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RF-PowerpointDesignEN_Light_DRAF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RF-PowerpointDesignEN_Light_D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1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58D8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