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326" r:id="rId3"/>
    <p:sldId id="273" r:id="rId4"/>
    <p:sldId id="258" r:id="rId5"/>
    <p:sldId id="270" r:id="rId6"/>
    <p:sldId id="342" r:id="rId7"/>
    <p:sldId id="343" r:id="rId8"/>
    <p:sldId id="352" r:id="rId9"/>
    <p:sldId id="331" r:id="rId10"/>
    <p:sldId id="357" r:id="rId11"/>
    <p:sldId id="335" r:id="rId12"/>
    <p:sldId id="353" r:id="rId13"/>
    <p:sldId id="344" r:id="rId14"/>
    <p:sldId id="333" r:id="rId15"/>
    <p:sldId id="347" r:id="rId16"/>
    <p:sldId id="345" r:id="rId17"/>
    <p:sldId id="336" r:id="rId18"/>
    <p:sldId id="355" r:id="rId19"/>
    <p:sldId id="338" r:id="rId20"/>
    <p:sldId id="340" r:id="rId21"/>
    <p:sldId id="356" r:id="rId22"/>
    <p:sldId id="341" r:id="rId23"/>
    <p:sldId id="351" r:id="rId24"/>
    <p:sldId id="31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85C"/>
    <a:srgbClr val="48595D"/>
    <a:srgbClr val="FFFFFF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1" autoAdjust="0"/>
    <p:restoredTop sz="85695" autoAdjust="0"/>
  </p:normalViewPr>
  <p:slideViewPr>
    <p:cSldViewPr snapToGrid="0" showGuides="1">
      <p:cViewPr varScale="1">
        <p:scale>
          <a:sx n="78" d="100"/>
          <a:sy n="78" d="100"/>
        </p:scale>
        <p:origin x="120" y="37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8T18:13:56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8T18:14:0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8T18:14:2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7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8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1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11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46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1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1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8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6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1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2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2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2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1294150" y="563562"/>
            <a:ext cx="9603701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8916134" y="6248400"/>
            <a:ext cx="1091743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1294150" y="6248400"/>
            <a:ext cx="7469543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10135651" y="6248400"/>
            <a:ext cx="7622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5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  <p:sldLayoutId id="214748368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dF20FaQzYUI?feature=oembed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svg"/><Relationship Id="rId12" Type="http://schemas.openxmlformats.org/officeDocument/2006/relationships/customXml" Target="../ink/ink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customXml" Target="../ink/ink1.xml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Glen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Rotary Global Grant Scholar, District 7770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063F6D-9474-6790-F131-870C89C87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69" y="195218"/>
            <a:ext cx="4850673" cy="6467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A9BA3-E275-2E35-D614-0C199316AA6B}"/>
              </a:ext>
            </a:extLst>
          </p:cNvPr>
          <p:cNvSpPr txBox="1"/>
          <p:nvPr/>
        </p:nvSpPr>
        <p:spPr>
          <a:xfrm>
            <a:off x="294468" y="2474893"/>
            <a:ext cx="60753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ACEs:</a:t>
            </a:r>
          </a:p>
          <a:p>
            <a:r>
              <a:rPr lang="en-US" sz="4400" dirty="0">
                <a:solidFill>
                  <a:srgbClr val="7030A0"/>
                </a:solidFill>
              </a:rPr>
              <a:t>Adverse Childhood Experiences</a:t>
            </a:r>
          </a:p>
        </p:txBody>
      </p:sp>
    </p:spTree>
    <p:extLst>
      <p:ext uri="{BB962C8B-B14F-4D97-AF65-F5344CB8AC3E}">
        <p14:creationId xmlns:p14="http://schemas.microsoft.com/office/powerpoint/2010/main" val="2906932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FA2B-9DAB-3F8B-8C4A-FE5D186B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Childhood Adversity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B517F-C805-70FD-5B50-46BAD103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Online Media 6" title="The &quot;life-changing&quot; story Oprah reports this week">
            <a:hlinkClick r:id="" action="ppaction://media"/>
            <a:extLst>
              <a:ext uri="{FF2B5EF4-FFF2-40B4-BE49-F238E27FC236}">
                <a16:creationId xmlns:a16="http://schemas.microsoft.com/office/drawing/2014/main" id="{1941D76B-CD03-26A9-3590-50143564E48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7853" y="1598858"/>
            <a:ext cx="9308486" cy="52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DB5B-98A3-AF10-429E-20BB122C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Partnership In Rotary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0D89D-56D6-CEFE-02F4-B0EEEDC9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218" name="Picture 2" descr="Rotary Foundation | Rotary Club of Rapid City Rushmore">
            <a:extLst>
              <a:ext uri="{FF2B5EF4-FFF2-40B4-BE49-F238E27FC236}">
                <a16:creationId xmlns:a16="http://schemas.microsoft.com/office/drawing/2014/main" id="{9552D087-5CE0-3402-61EF-9FF01ABE8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49" y="1694565"/>
            <a:ext cx="6044052" cy="50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85241A-677D-DAFF-E8F1-A3FD0460E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2" y="2135322"/>
            <a:ext cx="4669768" cy="39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0" name="Rectangle 31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5400" dirty="0">
                <a:solidFill>
                  <a:schemeClr val="tx1"/>
                </a:solidFill>
              </a:rPr>
              <a:t>Rotary Global Grant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Scholar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AEBFF66-59B5-400E-91A1-23E044CC7ED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Queen’s University Belfast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2016-2017</a:t>
            </a:r>
          </a:p>
        </p:txBody>
      </p:sp>
      <p:sp>
        <p:nvSpPr>
          <p:cNvPr id="31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C95B6A-A78E-08B4-DC0D-6133CD09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666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4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848E-D711-AA67-447B-C9B72D15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563729"/>
            <a:ext cx="11506200" cy="1540042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Scholar - </a:t>
            </a:r>
            <a:br>
              <a:rPr lang="en-US" dirty="0"/>
            </a:br>
            <a:r>
              <a:rPr lang="en-US" dirty="0"/>
              <a:t>Study and program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3B5D2-D832-7A77-56E5-AFB1EB8F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BD5DF-2009-858D-F2C4-D6955701A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80" y="1925367"/>
            <a:ext cx="7321659" cy="3836989"/>
          </a:xfrm>
        </p:spPr>
        <p:txBody>
          <a:bodyPr>
            <a:normAutofit/>
          </a:bodyPr>
          <a:lstStyle/>
          <a:p>
            <a:r>
              <a:rPr lang="en-US" sz="2800" dirty="0"/>
              <a:t>MSc Psychology of Childhood Adversity </a:t>
            </a:r>
          </a:p>
          <a:p>
            <a:r>
              <a:rPr lang="en-US" sz="2800" dirty="0"/>
              <a:t>‘Play Room Leader’ for Syrian Refugee Education Program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CEAD6-6C72-FB1E-B925-629FC8408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691" y="2133222"/>
            <a:ext cx="3438442" cy="4578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4D6A8-0A3F-53F1-A27A-8BD1AF1B5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219" y="3497326"/>
            <a:ext cx="2791562" cy="32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4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 l="13421"/>
          <a:stretch/>
        </p:blipFill>
        <p:spPr>
          <a:xfrm>
            <a:off x="4103517" y="1828799"/>
            <a:ext cx="4451547" cy="39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 descr="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1015" y="185981"/>
            <a:ext cx="3423964" cy="651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6;p15">
            <a:extLst>
              <a:ext uri="{FF2B5EF4-FFF2-40B4-BE49-F238E27FC236}">
                <a16:creationId xmlns:a16="http://schemas.microsoft.com/office/drawing/2014/main" id="{800155B0-1EBF-A105-2B21-570CD2128D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491" r="2442"/>
          <a:stretch/>
        </p:blipFill>
        <p:spPr>
          <a:xfrm>
            <a:off x="77021" y="603439"/>
            <a:ext cx="3890545" cy="565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B39A-7EAF-6DC0-1CA4-8E8E088E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Scholar -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787F-AB18-DC9F-9E16-CCE0142CA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0" y="3086260"/>
            <a:ext cx="6587345" cy="2344547"/>
          </a:xfrm>
        </p:spPr>
        <p:txBody>
          <a:bodyPr/>
          <a:lstStyle/>
          <a:p>
            <a:pPr marL="0" indent="0">
              <a:buNone/>
            </a:pPr>
            <a:r>
              <a:rPr lang="en-US" b="0" dirty="0">
                <a:effectLst/>
              </a:rPr>
              <a:t>  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BE2A0-C368-DA59-0D86-661A2EC6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90C86-F65F-B040-B6B0-B631FC6DE2D6}"/>
              </a:ext>
            </a:extLst>
          </p:cNvPr>
          <p:cNvSpPr txBox="1"/>
          <p:nvPr/>
        </p:nvSpPr>
        <p:spPr>
          <a:xfrm>
            <a:off x="3049292" y="355042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0D105-B1FD-561B-8E75-783F67FA19EB}"/>
              </a:ext>
            </a:extLst>
          </p:cNvPr>
          <p:cNvSpPr txBox="1"/>
          <p:nvPr/>
        </p:nvSpPr>
        <p:spPr>
          <a:xfrm>
            <a:off x="3049292" y="355042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 dirty="0"/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8C6878A6-1B67-A905-D238-2B0AB640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2" y="2326563"/>
            <a:ext cx="3329756" cy="35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6420622A-AE89-9F03-B7D0-E9714525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988" y="2019819"/>
            <a:ext cx="2958886" cy="44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FFE297-04EF-8B42-7D4E-BDE062C116CE}"/>
              </a:ext>
            </a:extLst>
          </p:cNvPr>
          <p:cNvSpPr txBox="1"/>
          <p:nvPr/>
        </p:nvSpPr>
        <p:spPr>
          <a:xfrm>
            <a:off x="3049292" y="355042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6" name="Google Shape;199;p11">
            <a:extLst>
              <a:ext uri="{FF2B5EF4-FFF2-40B4-BE49-F238E27FC236}">
                <a16:creationId xmlns:a16="http://schemas.microsoft.com/office/drawing/2014/main" id="{1D45AB66-BBAC-86CF-5B41-0DD4858D50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6594" t="22300" b="10889"/>
          <a:stretch/>
        </p:blipFill>
        <p:spPr>
          <a:xfrm rot="10800000">
            <a:off x="3783914" y="2505469"/>
            <a:ext cx="4810148" cy="319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4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E1F0-14F3-DA14-FC27-BFBF190C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Sponsored Researcher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C36E9-B46E-BB31-690F-BD06A08F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9BF6-3F35-8FB7-A7C2-1DF3CC3B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217" y="1846588"/>
            <a:ext cx="4913250" cy="4895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B1D67-C813-F9D5-5CF3-4383BF68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49" y="2114550"/>
            <a:ext cx="2451479" cy="369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C42C1-B972-4D8C-5DE2-358F7B7F0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704" y="2114550"/>
            <a:ext cx="2825730" cy="36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02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0" name="Rectangle 31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5400" dirty="0">
                <a:solidFill>
                  <a:schemeClr val="tx1"/>
                </a:solidFill>
              </a:rPr>
              <a:t>Return to America </a:t>
            </a:r>
          </a:p>
        </p:txBody>
      </p:sp>
      <p:sp>
        <p:nvSpPr>
          <p:cNvPr id="31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C95B6A-A78E-08B4-DC0D-6133CD09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B711-6607-CF73-2086-AE6A336F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Trauma-Informed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90C73-F0DE-80A0-EA9F-F7EFEB6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046F4-57F0-29F1-1E75-E909D1F8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20" y="2904856"/>
            <a:ext cx="5074547" cy="3805910"/>
          </a:xfrm>
          <a:prstGeom prst="rect">
            <a:avLst/>
          </a:prstGeom>
        </p:spPr>
      </p:pic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D1828186-3A3F-126C-7092-E28CED5B7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0" b="6667"/>
          <a:stretch/>
        </p:blipFill>
        <p:spPr bwMode="auto">
          <a:xfrm>
            <a:off x="118533" y="2861503"/>
            <a:ext cx="5553847" cy="38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4E944-5EF5-0D55-C1EE-5613897A5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34" b="19965"/>
          <a:stretch/>
        </p:blipFill>
        <p:spPr>
          <a:xfrm>
            <a:off x="3632488" y="1540043"/>
            <a:ext cx="4927024" cy="15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7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on Plan">
            <a:extLst>
              <a:ext uri="{FF2B5EF4-FFF2-40B4-BE49-F238E27FC236}">
                <a16:creationId xmlns:a16="http://schemas.microsoft.com/office/drawing/2014/main" id="{B147F356-4A27-1451-5E07-E6BE6DDD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"/>
            <a:ext cx="11430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0DD5C-0B5F-BE7E-0728-2C8317A51096}"/>
              </a:ext>
            </a:extLst>
          </p:cNvPr>
          <p:cNvSpPr txBox="1"/>
          <p:nvPr/>
        </p:nvSpPr>
        <p:spPr>
          <a:xfrm>
            <a:off x="8974811" y="6488668"/>
            <a:ext cx="283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Rotary Vision Statement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98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4012-2519-3C18-A488-BF461D6A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Lasting Rotary Relationships </a:t>
            </a:r>
          </a:p>
        </p:txBody>
      </p:sp>
      <p:pic>
        <p:nvPicPr>
          <p:cNvPr id="10" name="Content Placeholder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184B4A-46EB-42EB-8FE6-0AD0FC626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" y="2906300"/>
            <a:ext cx="4925862" cy="3836988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8600FC7E-CC65-2DEF-D0E4-14078243E2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000" y="1796132"/>
            <a:ext cx="5213888" cy="668099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Co-Founded </a:t>
            </a:r>
          </a:p>
          <a:p>
            <a:pPr algn="ctr"/>
            <a:r>
              <a:rPr lang="en-US" sz="2800" dirty="0"/>
              <a:t>Rotaract Asheville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87F9C-0BB5-3C92-6FC7-96AB9965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9ADAF299-8936-AB4B-0AAD-A6784CB78B42}"/>
              </a:ext>
            </a:extLst>
          </p:cNvPr>
          <p:cNvSpPr txBox="1">
            <a:spLocks/>
          </p:cNvSpPr>
          <p:nvPr/>
        </p:nvSpPr>
        <p:spPr>
          <a:xfrm>
            <a:off x="6436245" y="1796132"/>
            <a:ext cx="5213888" cy="668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cap="all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Rotary Positive </a:t>
            </a:r>
          </a:p>
          <a:p>
            <a:pPr algn="ctr"/>
            <a:r>
              <a:rPr lang="en-US" sz="2800" dirty="0"/>
              <a:t>Peace  Activator </a:t>
            </a:r>
          </a:p>
        </p:txBody>
      </p:sp>
      <p:pic>
        <p:nvPicPr>
          <p:cNvPr id="12" name="Picture 11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858F4618-470B-70CA-F74A-77684CBFD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70" y="2905442"/>
            <a:ext cx="5749430" cy="38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F51D-DB0F-F36F-7864-9B2F2B06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Rotaract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3C7C2-169F-8386-8437-63D3AC220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https://wlos.com/news/local/asheville-duo-rallies-young-professionals-to-give-back-forge-friendships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18D2BB-FBD1-5F39-22D9-BCACA6F7100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C83F2-2292-7E32-3708-5687E51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9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D241B-FD9E-9F52-7D78-0A73ABE5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7" y="1370171"/>
            <a:ext cx="442555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Looking Forward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9E11C5D-DE57-9144-5AFA-D2DF24F5929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92817" y="3849845"/>
            <a:ext cx="4425551" cy="18817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PHD, Counseling Psychology</a:t>
            </a:r>
          </a:p>
          <a:p>
            <a:r>
              <a:rPr lang="en-US">
                <a:solidFill>
                  <a:srgbClr val="FFFFFF"/>
                </a:solidFill>
                <a:latin typeface="+mn-lt"/>
              </a:rPr>
              <a:t>Fall 2023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2D739-6863-BCF5-50C2-98FA8AA7C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7" t="7851" r="7185" b="17386"/>
          <a:stretch/>
        </p:blipFill>
        <p:spPr>
          <a:xfrm>
            <a:off x="5859075" y="353178"/>
            <a:ext cx="3489789" cy="2409716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2B87E-FEA0-1223-2B0C-2F834D803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597" y="4618832"/>
            <a:ext cx="3803216" cy="169786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31A48-F640-7702-5130-E5B13413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8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on Plan">
            <a:extLst>
              <a:ext uri="{FF2B5EF4-FFF2-40B4-BE49-F238E27FC236}">
                <a16:creationId xmlns:a16="http://schemas.microsoft.com/office/drawing/2014/main" id="{B147F356-4A27-1451-5E07-E6BE6DDD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"/>
            <a:ext cx="11430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0DD5C-0B5F-BE7E-0728-2C8317A51096}"/>
              </a:ext>
            </a:extLst>
          </p:cNvPr>
          <p:cNvSpPr txBox="1"/>
          <p:nvPr/>
        </p:nvSpPr>
        <p:spPr>
          <a:xfrm>
            <a:off x="8974811" y="6488668"/>
            <a:ext cx="283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Rotary Vision Statement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947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Contact</a:t>
            </a:r>
          </a:p>
          <a:p>
            <a:pPr algn="ctr"/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Catherine Glen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glen.catherine@gmail.com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8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 Partnership with Rotary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6D79EA-EF18-4E1E-B499-A933160CCF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8595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955" y="1816267"/>
            <a:ext cx="9050090" cy="4864423"/>
          </a:xfrm>
          <a:prstGeom prst="rect">
            <a:avLst/>
          </a:prstGeom>
        </p:spPr>
      </p:pic>
      <p:pic>
        <p:nvPicPr>
          <p:cNvPr id="3" name="Graphic 2" descr="Marker outline">
            <a:extLst>
              <a:ext uri="{FF2B5EF4-FFF2-40B4-BE49-F238E27FC236}">
                <a16:creationId xmlns:a16="http://schemas.microsoft.com/office/drawing/2014/main" id="{4852FAB2-BAEF-130B-2E0C-4D13F8DB0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3444" y="2971800"/>
            <a:ext cx="914400" cy="914400"/>
          </a:xfrm>
          <a:prstGeom prst="rect">
            <a:avLst/>
          </a:prstGeom>
        </p:spPr>
      </p:pic>
      <p:pic>
        <p:nvPicPr>
          <p:cNvPr id="4" name="Graphic 3" descr="Marker outline">
            <a:extLst>
              <a:ext uri="{FF2B5EF4-FFF2-40B4-BE49-F238E27FC236}">
                <a16:creationId xmlns:a16="http://schemas.microsoft.com/office/drawing/2014/main" id="{37C16018-73B0-EF91-263C-BB6EFC7D1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5725" y="4141932"/>
            <a:ext cx="914400" cy="914400"/>
          </a:xfrm>
          <a:prstGeom prst="rect">
            <a:avLst/>
          </a:prstGeom>
        </p:spPr>
      </p:pic>
      <p:pic>
        <p:nvPicPr>
          <p:cNvPr id="5" name="Graphic 4" descr="Marker outline">
            <a:extLst>
              <a:ext uri="{FF2B5EF4-FFF2-40B4-BE49-F238E27FC236}">
                <a16:creationId xmlns:a16="http://schemas.microsoft.com/office/drawing/2014/main" id="{E82C7402-B264-F4E0-BB1F-013B0D77A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9700" y="2370787"/>
            <a:ext cx="914400" cy="914400"/>
          </a:xfrm>
          <a:prstGeom prst="rect">
            <a:avLst/>
          </a:prstGeom>
        </p:spPr>
      </p:pic>
      <p:pic>
        <p:nvPicPr>
          <p:cNvPr id="6" name="Graphic 5" descr="Marker outline">
            <a:extLst>
              <a:ext uri="{FF2B5EF4-FFF2-40B4-BE49-F238E27FC236}">
                <a16:creationId xmlns:a16="http://schemas.microsoft.com/office/drawing/2014/main" id="{303D5BBF-7272-5190-89AE-D0C04AEE65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8557" y="3042834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6370BF-7918-6A7A-8A58-09660EC5A18D}"/>
                  </a:ext>
                </a:extLst>
              </p14:cNvPr>
              <p14:cNvContentPartPr/>
              <p14:nvPr/>
            </p14:nvContentPartPr>
            <p14:xfrm>
              <a:off x="7330607" y="-48089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6370BF-7918-6A7A-8A58-09660EC5A1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21967" y="-48989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710CEA0-0431-0CA6-4FD3-F25C3E1F9D1D}"/>
                  </a:ext>
                </a:extLst>
              </p14:cNvPr>
              <p14:cNvContentPartPr/>
              <p14:nvPr/>
            </p14:nvContentPartPr>
            <p14:xfrm>
              <a:off x="2727287" y="-589259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710CEA0-0431-0CA6-4FD3-F25C3E1F9D1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8647" y="-59789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2D0260E-C20F-3388-FFE6-EFC351ABE9B5}"/>
                  </a:ext>
                </a:extLst>
              </p14:cNvPr>
              <p14:cNvContentPartPr/>
              <p14:nvPr/>
            </p14:nvContentPartPr>
            <p14:xfrm>
              <a:off x="13251167" y="156426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2D0260E-C20F-3388-FFE6-EFC351ABE9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242167" y="155562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861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6C75375-C8EB-4734-93C9-E33AFCA934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1659310"/>
            <a:ext cx="5723467" cy="542440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From Spartanburg, SC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Graduated from USC - Columbia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BA in Psychology and Neuroscience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Worked at MUSC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Background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0" name="Rectangle 31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sz="5400">
                <a:solidFill>
                  <a:schemeClr val="tx1"/>
                </a:solidFill>
              </a:rPr>
              <a:t>Japan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AEBFF66-59B5-400E-91A1-23E044CC7ED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Japan exchange and Teaching Program (JET)</a:t>
            </a:r>
          </a:p>
          <a:p>
            <a:r>
              <a:rPr lang="en-US" sz="2000">
                <a:solidFill>
                  <a:schemeClr val="tx1"/>
                </a:solidFill>
                <a:latin typeface="+mn-lt"/>
              </a:rPr>
              <a:t>Yamanashi, Japan</a:t>
            </a:r>
          </a:p>
          <a:p>
            <a:r>
              <a:rPr lang="en-US" sz="2000">
                <a:solidFill>
                  <a:schemeClr val="tx1"/>
                </a:solidFill>
                <a:latin typeface="+mn-lt"/>
              </a:rPr>
              <a:t>2013-2016</a:t>
            </a:r>
          </a:p>
        </p:txBody>
      </p:sp>
      <p:sp>
        <p:nvSpPr>
          <p:cNvPr id="313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C95B6A-A78E-08B4-DC0D-6133CD09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1236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8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E8B0-DE44-AC5C-A89B-AD0F00BD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– Special Education Teacher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BD347-04FC-B323-445F-269BF24A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4D3A1A3-A02C-50D4-D03E-DF6646440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t="10234" b="12706"/>
          <a:stretch/>
        </p:blipFill>
        <p:spPr bwMode="auto">
          <a:xfrm rot="5400000">
            <a:off x="3834959" y="2403803"/>
            <a:ext cx="4598282" cy="31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F9032-0C31-7180-39C5-51FBF1736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6" y="2480659"/>
            <a:ext cx="4047404" cy="3034347"/>
          </a:xfrm>
          <a:prstGeom prst="rect">
            <a:avLst/>
          </a:prstGeom>
        </p:spPr>
      </p:pic>
      <p:pic>
        <p:nvPicPr>
          <p:cNvPr id="9" name="Google Shape;130;p2">
            <a:extLst>
              <a:ext uri="{FF2B5EF4-FFF2-40B4-BE49-F238E27FC236}">
                <a16:creationId xmlns:a16="http://schemas.microsoft.com/office/drawing/2014/main" id="{D40E4402-B316-B264-A4C8-C78D585B8A7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1477" y="2480659"/>
            <a:ext cx="4062407" cy="2987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6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6D36-EC39-4F8E-2F75-FF0768E2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– Diplomacy and Advocacy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733C-B114-3FF7-BEA5-4CE39BF1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4A28CC09-D35F-26AF-3A81-73B88D30D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7473" r="16801" b="2956"/>
          <a:stretch/>
        </p:blipFill>
        <p:spPr>
          <a:xfrm>
            <a:off x="542439" y="2107770"/>
            <a:ext cx="4936764" cy="4245374"/>
          </a:xfrm>
          <a:prstGeom prst="rect">
            <a:avLst/>
          </a:prstGeom>
        </p:spPr>
      </p:pic>
      <p:pic>
        <p:nvPicPr>
          <p:cNvPr id="24" name="Picture 2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6BB964B0-790D-4A25-04D3-8AD9D25F9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9094" r="11862"/>
          <a:stretch/>
        </p:blipFill>
        <p:spPr>
          <a:xfrm>
            <a:off x="6454490" y="2107770"/>
            <a:ext cx="4936764" cy="43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4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0950-F070-1E17-D65F-696BA569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– US Air Force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F9F26-2B25-2A84-359C-EAC56911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B529497-8BE5-00C1-3D2B-34EA33C6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37" y="2023861"/>
            <a:ext cx="5115982" cy="3836987"/>
          </a:xfrm>
          <a:prstGeom prst="rect">
            <a:avLst/>
          </a:prstGeom>
        </p:spPr>
      </p:pic>
      <p:pic>
        <p:nvPicPr>
          <p:cNvPr id="7" name="Picture 6" descr="A group of people standing around a person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446EECE2-BD3F-151B-E0C2-2F9493BD9D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3390"/>
          <a:stretch/>
        </p:blipFill>
        <p:spPr>
          <a:xfrm>
            <a:off x="578219" y="2109427"/>
            <a:ext cx="4649492" cy="36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3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F7C8B-704C-0414-DC48-A516FD8428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9725" y="115888"/>
            <a:ext cx="42227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 descr="mage result for if a flower doesn't bloom children">
            <a:extLst>
              <a:ext uri="{FF2B5EF4-FFF2-40B4-BE49-F238E27FC236}">
                <a16:creationId xmlns:a16="http://schemas.microsoft.com/office/drawing/2014/main" id="{5408CBDA-FF58-2B28-EB0A-C8DC46DD42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8450"/>
            <a:ext cx="6858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19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9868</TotalTime>
  <Words>201</Words>
  <Application>Microsoft Office PowerPoint</Application>
  <PresentationFormat>Widescreen</PresentationFormat>
  <Paragraphs>82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In Partnership with Rotary</vt:lpstr>
      <vt:lpstr>PowerPoint Presentation</vt:lpstr>
      <vt:lpstr>Japan</vt:lpstr>
      <vt:lpstr>Japan – Special Education Teacher</vt:lpstr>
      <vt:lpstr>Japan – Diplomacy and Advocacy </vt:lpstr>
      <vt:lpstr>Japan – US Air Force</vt:lpstr>
      <vt:lpstr>PowerPoint Presentation</vt:lpstr>
      <vt:lpstr>PowerPoint Presentation</vt:lpstr>
      <vt:lpstr>Childhood Adversity </vt:lpstr>
      <vt:lpstr>Seeking Partnership In Rotary</vt:lpstr>
      <vt:lpstr>Rotary Global Grant  Scholar</vt:lpstr>
      <vt:lpstr>Global Scholar -  Study and program Development </vt:lpstr>
      <vt:lpstr>PowerPoint Presentation</vt:lpstr>
      <vt:lpstr>Global Scholar - Internship</vt:lpstr>
      <vt:lpstr>Rotary Sponsored Researcher</vt:lpstr>
      <vt:lpstr>Return to America </vt:lpstr>
      <vt:lpstr>Trauma-Informed Education</vt:lpstr>
      <vt:lpstr>Lasting Rotary Relationships </vt:lpstr>
      <vt:lpstr>Rotaract Award</vt:lpstr>
      <vt:lpstr>Looking Forward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Dorothy Jeger</cp:lastModifiedBy>
  <cp:revision>169</cp:revision>
  <cp:lastPrinted>2019-12-04T20:41:25Z</cp:lastPrinted>
  <dcterms:created xsi:type="dcterms:W3CDTF">2019-11-18T03:22:22Z</dcterms:created>
  <dcterms:modified xsi:type="dcterms:W3CDTF">2023-05-01T18:46:48Z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