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88" r:id="rId2"/>
    <p:sldId id="292" r:id="rId3"/>
    <p:sldId id="258" r:id="rId4"/>
    <p:sldId id="256" r:id="rId5"/>
    <p:sldId id="259" r:id="rId6"/>
    <p:sldId id="260" r:id="rId7"/>
    <p:sldId id="263" r:id="rId8"/>
    <p:sldId id="265" r:id="rId9"/>
    <p:sldId id="261" r:id="rId10"/>
    <p:sldId id="257" r:id="rId11"/>
    <p:sldId id="268" r:id="rId12"/>
    <p:sldId id="266" r:id="rId13"/>
    <p:sldId id="285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6" r:id="rId22"/>
    <p:sldId id="264" r:id="rId23"/>
  </p:sldIdLst>
  <p:sldSz cx="18288000" cy="10287000"/>
  <p:notesSz cx="6858000" cy="9144000"/>
  <p:embeddedFontLst>
    <p:embeddedFont>
      <p:font typeface="Amatic SC Bold" panose="020B0604020202020204" charset="-79"/>
      <p:regular r:id="rId24"/>
    </p:embeddedFont>
    <p:embeddedFont>
      <p:font typeface="Canva Sans Bold" panose="020B0604020202020204" charset="0"/>
      <p:regular r:id="rId25"/>
    </p:embeddedFont>
    <p:embeddedFont>
      <p:font typeface="Canva Student Font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BC9A-AA69-AE2C-3B37-6FF1EFA888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AF025-6777-1EC3-893D-0118C4551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CC867-83ED-6897-F51B-7864967B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6958A-8FAA-1726-DB0A-D4CC96AB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EF226-BC8D-9A41-0CB6-8071E871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8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469B-A624-2760-2266-8231F8F7D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1E682-09B5-48C6-0D6A-70EA3C617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45686-5A35-908F-F656-AE5A0176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BCBDC-44F2-5F8F-A886-EB77E2454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CCEBE-8553-C2C4-47C8-C43A6322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1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9B1FEA-450D-A63F-A77E-4BC4FB1B6A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5F9D27-307E-4B74-A773-102A2A0C3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F8A7-6F06-9879-BCB8-D8D4CCCE6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42028-7018-517A-0B1D-459A5C6B1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EB2B8-55B3-31C2-1DAA-85264F4F6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75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7E60-8213-C40D-5E42-F97B3261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5297-761D-15F5-CFF9-70D2638DD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4095C-C74B-4E61-33DE-136D10353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2CFB7-7FEA-7CB5-9EBB-629C9E0C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945B1-B1A7-0A5F-C028-5C1763704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7673D-EC27-92E2-A5E2-F6A4235D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9D0E2-BBC2-9C88-1DA1-2352FC7E7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93893-173A-74A2-063E-5B087645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183BE-0C4B-53BD-7CBF-A0EA0F07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8547C-8793-15E9-B4EC-014DBD5B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5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A35A-F7A5-421A-2DC1-B2080E54B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1A139-6C2E-F12A-9967-EA3587C71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13936-537B-DF3A-1EEE-7EC6BB4E59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F113-11DC-67A2-418F-8D60FFFB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3BC9E-CB49-CD73-35D9-7972186E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ECBA4-8B15-AF0A-0C16-9C4D1A9AE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55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B970A-B04B-E05B-C8AA-53786A7B6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A2256-902F-0FB4-9F92-DA80368E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5677BC-4AC0-5EAD-A3C8-9323F80E7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5F112-EAF8-B31F-5E3A-4C3E7B460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6089F-7D25-484B-BB45-2CE61A6A1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6302E-5266-285C-D273-E81BF14E2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0E9A-5BD7-3892-8F35-DDC9331F3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FEC193-B51E-C59E-CD8C-B2A05DBCD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9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0824-893D-F863-6DCE-CD963B660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E0505-E2D9-75D5-48DA-44885FB5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31E93-125B-429B-C461-5B6CFE0D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E7F00-D37F-324A-1CD5-362E83DE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1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3A93F7-2FBA-D696-ABCB-E48A3B77A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DC9A2-6164-2749-3D9A-2DD5E8FE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A8CFD-DDA9-0999-29F9-3514ECD1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52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FA90-AB01-0FB0-018F-494FD2C89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678F-B37F-0F8E-4447-4314DF7FB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BCBE2-E152-12D3-A2AF-7501FC9DC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0A7197-5122-6066-5F2B-BC1CEE3E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7D4FC4-2EEC-D5DF-0980-A93218CC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4B8D1-2921-B11B-E8FB-9E69BFD4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70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00EE-0F68-B20E-EFFD-E21A75C0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EB1A6-136A-D5CA-DF7A-832ACB08BA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ABC837-2A9B-53BF-E5EE-534647DF2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5DAD4-7B5A-7696-5039-96CDEDF21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7C217-D11F-0783-4F39-A7C7F3180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023FD-FD95-DF57-4F98-B5DFF956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6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D70264-DCE4-5E0D-B342-7C3B27133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F0194-FBF6-3EA9-4F99-AFE5C1395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27459-F435-242A-AF1E-623F669F18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9CFA9-E658-8BCC-B81C-862CAA985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A56E3-524A-C3DC-0227-8581F5391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9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acdb.com/SecLogin3.cf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an460@rocketmail.co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dacdb.com/SecLogin3.cf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y.rotary.org/en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dacdb.com/SecLogin3.cf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18588" y="2112360"/>
            <a:ext cx="5050824" cy="3641646"/>
            <a:chOff x="0" y="0"/>
            <a:chExt cx="6734432" cy="48555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2974" r="22974"/>
            <a:stretch>
              <a:fillRect/>
            </a:stretch>
          </p:blipFill>
          <p:spPr>
            <a:xfrm>
              <a:off x="0" y="0"/>
              <a:ext cx="6734432" cy="4855528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2685133" y="533788"/>
            <a:ext cx="12352120" cy="82296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963" b="-1148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1123696">
            <a:off x="8469412" y="6395342"/>
            <a:ext cx="8783954" cy="149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40"/>
              </a:lnSpc>
            </a:pPr>
            <a:r>
              <a:rPr lang="en-US" sz="8671">
                <a:solidFill>
                  <a:srgbClr val="B21C1C"/>
                </a:solidFill>
                <a:latin typeface="Canva Sans Bold"/>
              </a:rPr>
              <a:t>Don’t screw up!!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37527"/>
            <a:ext cx="18288000" cy="742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Canva Sans Bold"/>
              </a:rPr>
              <a:t>August  2024: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marL="685800" indent="-685800" algn="ctr">
              <a:lnSpc>
                <a:spcPts val="7279"/>
              </a:lnSpc>
              <a:buFont typeface="Courier New" panose="02070309020205020404" pitchFamily="49" charset="0"/>
              <a:buChar char="o"/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Ambassadorial Scholar District Reception</a:t>
            </a:r>
          </a:p>
          <a:p>
            <a:pPr marL="685800" indent="-685800" algn="ctr">
              <a:lnSpc>
                <a:spcPts val="7279"/>
              </a:lnSpc>
              <a:buFont typeface="Courier New" panose="02070309020205020404" pitchFamily="49" charset="0"/>
              <a:buChar char="o"/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Ambassadorial Scholar District Interviews</a:t>
            </a:r>
          </a:p>
          <a:p>
            <a:pPr marL="685800" indent="-685800" algn="ctr">
              <a:lnSpc>
                <a:spcPts val="7279"/>
              </a:lnSpc>
              <a:buFont typeface="Courier New" panose="02070309020205020404" pitchFamily="49" charset="0"/>
              <a:buChar char="o"/>
            </a:pPr>
            <a:endParaRPr lang="en-US" sz="5199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Canva Sans Bold"/>
              </a:rPr>
              <a:t>August 30, 2024:</a:t>
            </a:r>
          </a:p>
          <a:p>
            <a:pPr marL="685800" indent="-685800" algn="ctr">
              <a:lnSpc>
                <a:spcPts val="7279"/>
              </a:lnSpc>
              <a:buFont typeface="Courier New" panose="02070309020205020404" pitchFamily="49" charset="0"/>
              <a:buChar char="o"/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Youth Exchange Preliminary Application Due to District Youth Exchange Chair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883CD-B52D-B0A9-4858-400FD489B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AEC40B7-764A-AF86-84C4-5A4513CDB5A1}"/>
              </a:ext>
            </a:extLst>
          </p:cNvPr>
          <p:cNvSpPr txBox="1"/>
          <p:nvPr/>
        </p:nvSpPr>
        <p:spPr>
          <a:xfrm>
            <a:off x="0" y="104597"/>
            <a:ext cx="17637416" cy="9363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Canva Sans Bold"/>
              </a:rPr>
              <a:t>September 15, 2024: </a:t>
            </a:r>
          </a:p>
          <a:p>
            <a:pPr marL="1247139" lvl="1" indent="-685800" algn="ctr">
              <a:lnSpc>
                <a:spcPts val="7279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Canva Sans Bold"/>
              </a:rPr>
              <a:t>Submit Quarterly Foundation Contributions to Rotary Foundation</a:t>
            </a:r>
          </a:p>
          <a:p>
            <a:pPr marL="1036320" lvl="1" indent="-518160" algn="ctr">
              <a:lnSpc>
                <a:spcPts val="6719"/>
              </a:lnSpc>
              <a:buFont typeface="Arial"/>
              <a:buChar char="•"/>
            </a:pPr>
            <a:r>
              <a:rPr lang="en-US" sz="3600" dirty="0">
                <a:solidFill>
                  <a:srgbClr val="000000"/>
                </a:solidFill>
                <a:latin typeface="Canva Sans Bold"/>
              </a:rPr>
              <a:t>DACDB: </a:t>
            </a:r>
            <a:r>
              <a:rPr lang="en-US" sz="3600" dirty="0">
                <a:solidFill>
                  <a:srgbClr val="000000"/>
                </a:solidFill>
                <a:latin typeface="Canva Sans Bold"/>
                <a:hlinkClick r:id="rId2"/>
              </a:rPr>
              <a:t>https://www.dacdb.com/SecLogin3.cfm</a:t>
            </a:r>
            <a:endParaRPr lang="en-US" sz="36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12880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86B4D-735A-F76A-DC6F-207EDF4E2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728004"/>
            <a:ext cx="1981200" cy="106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307C6D-4AAD-C380-D667-9C70BA4D3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200" y="3683153"/>
            <a:ext cx="2286000" cy="1714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F8BA2-439E-814A-021E-B51006B97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008" y="5997297"/>
            <a:ext cx="10553443" cy="1061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416C9D-BE37-FE7B-19C8-8758BE609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68200" y="5997297"/>
            <a:ext cx="4552929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B261C-54DB-B7EA-5B4E-114EC9292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E0AF04-5BC4-E941-63EA-7B04DA036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0"/>
            <a:ext cx="11560628" cy="4132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1CFDA8-AF50-DF3E-3BCF-C4401C304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0628" y="2561864"/>
            <a:ext cx="6354062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09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C2415-E6DE-D2F6-1DBA-114CCEB6D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51C4571-12E3-8B71-1064-724746F9746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37192A7-3E74-50F9-4CE7-769DF7924859}"/>
              </a:ext>
            </a:extLst>
          </p:cNvPr>
          <p:cNvSpPr/>
          <p:nvPr/>
        </p:nvSpPr>
        <p:spPr>
          <a:xfrm>
            <a:off x="2471583" y="788756"/>
            <a:ext cx="13863886" cy="9040186"/>
          </a:xfrm>
          <a:custGeom>
            <a:avLst/>
            <a:gdLst/>
            <a:ahLst/>
            <a:cxnLst/>
            <a:rect l="l" t="t" r="r" b="b"/>
            <a:pathLst>
              <a:path w="13863886" h="9040186">
                <a:moveTo>
                  <a:pt x="0" y="0"/>
                </a:moveTo>
                <a:lnTo>
                  <a:pt x="13863886" y="0"/>
                </a:lnTo>
                <a:lnTo>
                  <a:pt x="13863886" y="9040186"/>
                </a:lnTo>
                <a:lnTo>
                  <a:pt x="0" y="904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87" b="-1087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02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044307" y="4993943"/>
            <a:ext cx="5954181" cy="80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</a:pPr>
            <a:r>
              <a:rPr lang="en-US" sz="4658">
                <a:solidFill>
                  <a:srgbClr val="FFFFFF"/>
                </a:solidFill>
                <a:latin typeface="Canva Sans Bold"/>
              </a:rPr>
              <a:t>.....................and now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9200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790041" y="-1014377"/>
            <a:ext cx="25676204" cy="12880226"/>
          </a:xfrm>
          <a:custGeom>
            <a:avLst/>
            <a:gdLst/>
            <a:ahLst/>
            <a:cxnLst/>
            <a:rect l="l" t="t" r="r" b="b"/>
            <a:pathLst>
              <a:path w="25676204" h="12880226">
                <a:moveTo>
                  <a:pt x="0" y="0"/>
                </a:moveTo>
                <a:lnTo>
                  <a:pt x="25676204" y="0"/>
                </a:lnTo>
                <a:lnTo>
                  <a:pt x="25676204" y="12880226"/>
                </a:lnTo>
                <a:lnTo>
                  <a:pt x="0" y="12880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672" b="-496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24200" y="4538641"/>
            <a:ext cx="9631147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DFDFD"/>
                </a:solidFill>
                <a:latin typeface="Canva Sans Bold"/>
              </a:rPr>
              <a:t>.............How to Run a Meeting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2532437" y="809106"/>
            <a:ext cx="13716133" cy="140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05"/>
              </a:lnSpc>
            </a:pPr>
            <a:r>
              <a:rPr lang="en-US" sz="10099">
                <a:solidFill>
                  <a:srgbClr val="000000"/>
                </a:solidFill>
                <a:latin typeface="Amatic SC Bold"/>
              </a:rPr>
              <a:t>How to Prepare...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748031" y="3042549"/>
            <a:ext cx="16549369" cy="2946966"/>
            <a:chOff x="0" y="95250"/>
            <a:chExt cx="22065826" cy="3929287"/>
          </a:xfrm>
        </p:grpSpPr>
        <p:sp>
          <p:nvSpPr>
            <p:cNvPr id="5" name="TextBox 5"/>
            <p:cNvSpPr txBox="1"/>
            <p:nvPr/>
          </p:nvSpPr>
          <p:spPr>
            <a:xfrm>
              <a:off x="1924684" y="142877"/>
              <a:ext cx="20141142" cy="38816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425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nva Student Font"/>
                </a:rPr>
                <a:t>Create an Agenda</a:t>
              </a:r>
            </a:p>
            <a:p>
              <a:pPr marL="1628334" lvl="1" indent="-814167">
                <a:lnSpc>
                  <a:spcPts val="7617"/>
                </a:lnSpc>
                <a:buFont typeface="Arial"/>
                <a:buChar char="•"/>
              </a:pPr>
              <a:r>
                <a:rPr lang="en-US" sz="4400" dirty="0">
                  <a:solidFill>
                    <a:srgbClr val="000000"/>
                  </a:solidFill>
                  <a:latin typeface="Canva Student Font"/>
                </a:rPr>
                <a:t>Throughout the week keep notes: special events/member spotlights/</a:t>
              </a:r>
              <a:r>
                <a:rPr lang="en-US" sz="4400" dirty="0" err="1">
                  <a:solidFill>
                    <a:srgbClr val="000000"/>
                  </a:solidFill>
                  <a:latin typeface="Canva Student Font"/>
                </a:rPr>
                <a:t>etc</a:t>
              </a:r>
              <a:endParaRPr lang="en-US" sz="4400" dirty="0">
                <a:solidFill>
                  <a:srgbClr val="000000"/>
                </a:solidFill>
                <a:latin typeface="Canva Student Font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0"/>
              <a:ext cx="1268027" cy="10530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47"/>
                </a:lnSpc>
              </a:pPr>
              <a:r>
                <a:rPr lang="en-US" sz="5690" dirty="0">
                  <a:solidFill>
                    <a:srgbClr val="000000"/>
                  </a:solidFill>
                  <a:latin typeface="Canva Student Font"/>
                </a:rPr>
                <a:t>01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48031" y="7186829"/>
            <a:ext cx="15500539" cy="2071726"/>
            <a:chOff x="0" y="95250"/>
            <a:chExt cx="20667385" cy="2762300"/>
          </a:xfrm>
        </p:grpSpPr>
        <p:sp>
          <p:nvSpPr>
            <p:cNvPr id="8" name="TextBox 8"/>
            <p:cNvSpPr txBox="1"/>
            <p:nvPr/>
          </p:nvSpPr>
          <p:spPr>
            <a:xfrm>
              <a:off x="1806867" y="142875"/>
              <a:ext cx="18860518" cy="271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nva Student Font"/>
                </a:rPr>
                <a:t>Be Sure Your Club Administrator and Public Relations Director Are Aware Of Any Changes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95250"/>
              <a:ext cx="1190405" cy="10533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5756"/>
                </a:lnSpc>
                <a:spcBef>
                  <a:spcPct val="0"/>
                </a:spcBef>
              </a:pPr>
              <a:r>
                <a:rPr lang="en-US" sz="5699" u="none">
                  <a:solidFill>
                    <a:srgbClr val="000000"/>
                  </a:solidFill>
                  <a:latin typeface="Canva Student Font"/>
                </a:rPr>
                <a:t>02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636436" y="831977"/>
            <a:ext cx="14390709" cy="142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11"/>
              </a:lnSpc>
            </a:pPr>
            <a:r>
              <a:rPr lang="en-US" sz="10199" dirty="0">
                <a:solidFill>
                  <a:srgbClr val="000000"/>
                </a:solidFill>
                <a:latin typeface="Amatic SC Bold"/>
              </a:rPr>
              <a:t>How to Prepare...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36436" y="2081382"/>
            <a:ext cx="16602850" cy="1878912"/>
            <a:chOff x="0" y="-1051807"/>
            <a:chExt cx="22137133" cy="2505217"/>
          </a:xfrm>
        </p:grpSpPr>
        <p:sp>
          <p:nvSpPr>
            <p:cNvPr id="5" name="TextBox 5"/>
            <p:cNvSpPr txBox="1"/>
            <p:nvPr/>
          </p:nvSpPr>
          <p:spPr>
            <a:xfrm>
              <a:off x="1911009" y="-1051807"/>
              <a:ext cx="20226124" cy="2505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76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nva Student Font"/>
                </a:rPr>
                <a:t>Communicate With Your Sergeant at Arms Prior To The Meeting To Discuss The Club Meeting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35025"/>
              <a:ext cx="1276597" cy="77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00000"/>
                  </a:solidFill>
                  <a:latin typeface="Canva Student Font"/>
                </a:rPr>
                <a:t>03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6436" y="5109486"/>
            <a:ext cx="16776850" cy="909544"/>
            <a:chOff x="0" y="-1206730"/>
            <a:chExt cx="22369135" cy="1212725"/>
          </a:xfrm>
        </p:grpSpPr>
        <p:sp>
          <p:nvSpPr>
            <p:cNvPr id="8" name="TextBox 8"/>
            <p:cNvSpPr txBox="1"/>
            <p:nvPr/>
          </p:nvSpPr>
          <p:spPr>
            <a:xfrm>
              <a:off x="1911009" y="-1206730"/>
              <a:ext cx="20458126" cy="12127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978"/>
                </a:lnSpc>
              </a:pPr>
              <a:r>
                <a:rPr lang="en-US" sz="4800" dirty="0">
                  <a:solidFill>
                    <a:srgbClr val="000000"/>
                  </a:solidFill>
                  <a:latin typeface="Canva Student Font"/>
                </a:rPr>
                <a:t>Create Your Meeting Presentation or Discussion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03325"/>
              <a:ext cx="1277656" cy="77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u="none">
                  <a:solidFill>
                    <a:srgbClr val="000000"/>
                  </a:solidFill>
                  <a:latin typeface="Canva Student Font"/>
                </a:rPr>
                <a:t>04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04800" y="7090176"/>
            <a:ext cx="10349506" cy="971366"/>
            <a:chOff x="-812800" y="109008"/>
            <a:chExt cx="13799340" cy="1295154"/>
          </a:xfrm>
        </p:grpSpPr>
        <p:sp>
          <p:nvSpPr>
            <p:cNvPr id="11" name="TextBox 11"/>
            <p:cNvSpPr txBox="1"/>
            <p:nvPr/>
          </p:nvSpPr>
          <p:spPr>
            <a:xfrm>
              <a:off x="1135362" y="142875"/>
              <a:ext cx="11851178" cy="1261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83"/>
                </a:lnSpc>
              </a:pPr>
              <a:r>
                <a:rPr lang="en-US" sz="4400" dirty="0">
                  <a:solidFill>
                    <a:srgbClr val="000000"/>
                  </a:solidFill>
                  <a:latin typeface="Canva Student Font"/>
                </a:rPr>
                <a:t>Show Up &amp; Be Happy!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812800" y="109008"/>
              <a:ext cx="1948162" cy="71814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1" indent="0" algn="ctr">
                <a:lnSpc>
                  <a:spcPts val="4242"/>
                </a:lnSpc>
                <a:spcBef>
                  <a:spcPct val="0"/>
                </a:spcBef>
              </a:pPr>
              <a:r>
                <a:rPr lang="en-US" sz="4200" dirty="0">
                  <a:solidFill>
                    <a:srgbClr val="000000"/>
                  </a:solidFill>
                  <a:latin typeface="Canva Student Font"/>
                </a:rPr>
                <a:t>05</a:t>
              </a:r>
              <a:endParaRPr lang="en-US" sz="4200" u="none" dirty="0">
                <a:solidFill>
                  <a:srgbClr val="000000"/>
                </a:solidFill>
                <a:latin typeface="Canva Student Fon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1962" y="-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33400" y="696041"/>
            <a:ext cx="15197307" cy="9590959"/>
            <a:chOff x="14868" y="970104"/>
            <a:chExt cx="20263076" cy="12787943"/>
          </a:xfrm>
        </p:grpSpPr>
        <p:sp>
          <p:nvSpPr>
            <p:cNvPr id="4" name="TextBox 4"/>
            <p:cNvSpPr txBox="1"/>
            <p:nvPr/>
          </p:nvSpPr>
          <p:spPr>
            <a:xfrm>
              <a:off x="1296252" y="970104"/>
              <a:ext cx="18981692" cy="157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212"/>
                </a:lnSpc>
              </a:pPr>
              <a:r>
                <a:rPr lang="en-US" sz="6600" dirty="0">
                  <a:solidFill>
                    <a:srgbClr val="2E5187"/>
                  </a:solidFill>
                  <a:latin typeface="Amatic SC Bold"/>
                </a:rPr>
                <a:t>....</a:t>
              </a:r>
              <a:r>
                <a:rPr lang="en-US" sz="6600" dirty="0" err="1">
                  <a:solidFill>
                    <a:srgbClr val="2E5187"/>
                  </a:solidFill>
                  <a:latin typeface="Amatic SC Bold"/>
                </a:rPr>
                <a:t>THe</a:t>
              </a:r>
              <a:r>
                <a:rPr lang="en-US" sz="6600" dirty="0">
                  <a:solidFill>
                    <a:srgbClr val="2E5187"/>
                  </a:solidFill>
                  <a:latin typeface="Amatic SC Bold"/>
                </a:rPr>
                <a:t> Day of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4868" y="2541303"/>
              <a:ext cx="18981692" cy="112167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Be the First One There and the Last One Out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Be Welcoming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Start and End On Time Every Time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Allow Your Speaker Enough Time &amp; Ensure They Felt Welcomed With a Thank You Gift</a:t>
              </a:r>
            </a:p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Allow Time for Q&amp;A and Interaction Between the  Speaker and Club</a:t>
              </a:r>
            </a:p>
            <a:p>
              <a:pPr marL="1269964" lvl="1" indent="-634982" algn="l">
                <a:lnSpc>
                  <a:spcPts val="8235"/>
                </a:lnSpc>
                <a:buFont typeface="Arial"/>
                <a:buChar char="•"/>
              </a:pPr>
              <a:r>
                <a:rPr lang="en-US" sz="4400" b="1" dirty="0">
                  <a:solidFill>
                    <a:srgbClr val="2E5187"/>
                  </a:solidFill>
                  <a:latin typeface="Canva Student Font"/>
                </a:rPr>
                <a:t>Be Ready....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537701" y="6275027"/>
            <a:ext cx="3213587" cy="2971370"/>
          </a:xfrm>
          <a:custGeom>
            <a:avLst/>
            <a:gdLst/>
            <a:ahLst/>
            <a:cxnLst/>
            <a:rect l="l" t="t" r="r" b="b"/>
            <a:pathLst>
              <a:path w="3213587" h="2971370">
                <a:moveTo>
                  <a:pt x="0" y="0"/>
                </a:moveTo>
                <a:lnTo>
                  <a:pt x="3213587" y="0"/>
                </a:lnTo>
                <a:lnTo>
                  <a:pt x="3213587" y="2971370"/>
                </a:lnTo>
                <a:lnTo>
                  <a:pt x="0" y="29713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3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338551" y="652857"/>
            <a:ext cx="14866969" cy="142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11"/>
              </a:lnSpc>
            </a:pPr>
            <a:r>
              <a:rPr lang="en-US" sz="10199">
                <a:solidFill>
                  <a:srgbClr val="000000"/>
                </a:solidFill>
                <a:latin typeface="Amatic SC Bold"/>
              </a:rPr>
              <a:t>Keeping it interesting!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2000" y="1958160"/>
            <a:ext cx="3843397" cy="4181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39"/>
              </a:lnSpc>
            </a:pPr>
            <a:r>
              <a:rPr lang="en-US" sz="3200" dirty="0">
                <a:solidFill>
                  <a:srgbClr val="000000"/>
                </a:solidFill>
                <a:latin typeface="Canva Student Font"/>
              </a:rPr>
              <a:t>Be Interactive With Your Members &amp; Highlight Special Events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15903" y="1958160"/>
            <a:ext cx="3843397" cy="325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79"/>
              </a:lnSpc>
            </a:pPr>
            <a:r>
              <a:rPr lang="en-US" sz="3200" dirty="0">
                <a:solidFill>
                  <a:srgbClr val="000000"/>
                </a:solidFill>
                <a:latin typeface="Canva Student Font"/>
              </a:rPr>
              <a:t>Don't Be Afraid to Add a Picture...or Two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4605397" y="1829039"/>
            <a:ext cx="7434203" cy="4962402"/>
            <a:chOff x="-749702" y="-142875"/>
            <a:chExt cx="7314223" cy="6616537"/>
          </a:xfrm>
        </p:grpSpPr>
        <p:sp>
          <p:nvSpPr>
            <p:cNvPr id="9" name="TextBox 9"/>
            <p:cNvSpPr txBox="1"/>
            <p:nvPr/>
          </p:nvSpPr>
          <p:spPr>
            <a:xfrm>
              <a:off x="-749702" y="-142875"/>
              <a:ext cx="6637731" cy="29074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428531" lvl="1" indent="-714266" algn="ctr">
                <a:lnSpc>
                  <a:spcPts val="9263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Change "The Norm"</a:t>
              </a:r>
            </a:p>
            <a:p>
              <a:pPr marL="1428531" lvl="1" indent="-714266" algn="ctr">
                <a:lnSpc>
                  <a:spcPts val="9263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Remember Your Themes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606166" y="3463607"/>
              <a:ext cx="7170687" cy="30100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Meeting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Educational Fun 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Business </a:t>
              </a:r>
              <a:r>
                <a:rPr lang="en-US" sz="3200" dirty="0">
                  <a:latin typeface="Canva Student Font"/>
                </a:rPr>
                <a:t>Meeting. </a:t>
              </a: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Theme Meeting</a:t>
              </a:r>
            </a:p>
            <a:p>
              <a:pPr marL="952357" lvl="1" indent="-476179" algn="ctr">
                <a:lnSpc>
                  <a:spcPts val="4455"/>
                </a:lnSpc>
                <a:buFont typeface="Arial"/>
                <a:buChar char="•"/>
              </a:pPr>
              <a:r>
                <a:rPr lang="en-US" sz="3200" dirty="0">
                  <a:solidFill>
                    <a:srgbClr val="000000"/>
                  </a:solidFill>
                  <a:latin typeface="Canva Student Font"/>
                </a:rPr>
                <a:t>Interactive </a:t>
              </a:r>
              <a:endParaRPr lang="en-US" sz="3200" dirty="0">
                <a:solidFill>
                  <a:srgbClr val="2E5187"/>
                </a:solidFill>
                <a:latin typeface="Canva Student Font"/>
              </a:endParaRPr>
            </a:p>
          </p:txBody>
        </p:sp>
      </p:grpSp>
      <p:pic>
        <p:nvPicPr>
          <p:cNvPr id="12" name="Picture 11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E78CA031-1254-2029-248E-7B90CFDE2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754" y="5317675"/>
            <a:ext cx="4014252" cy="476249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8140" y="217525"/>
            <a:ext cx="6791720" cy="3803363"/>
          </a:xfrm>
          <a:custGeom>
            <a:avLst/>
            <a:gdLst/>
            <a:ahLst/>
            <a:cxnLst/>
            <a:rect l="l" t="t" r="r" b="b"/>
            <a:pathLst>
              <a:path w="6791720" h="3803363">
                <a:moveTo>
                  <a:pt x="0" y="0"/>
                </a:moveTo>
                <a:lnTo>
                  <a:pt x="6791720" y="0"/>
                </a:lnTo>
                <a:lnTo>
                  <a:pt x="6791720" y="3803363"/>
                </a:lnTo>
                <a:lnTo>
                  <a:pt x="0" y="3803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15807" y="3727634"/>
            <a:ext cx="3585353" cy="2314182"/>
          </a:xfrm>
          <a:custGeom>
            <a:avLst/>
            <a:gdLst/>
            <a:ahLst/>
            <a:cxnLst/>
            <a:rect l="l" t="t" r="r" b="b"/>
            <a:pathLst>
              <a:path w="3585353" h="2314182">
                <a:moveTo>
                  <a:pt x="0" y="0"/>
                </a:moveTo>
                <a:lnTo>
                  <a:pt x="3585353" y="0"/>
                </a:lnTo>
                <a:lnTo>
                  <a:pt x="3585353" y="2314182"/>
                </a:lnTo>
                <a:lnTo>
                  <a:pt x="0" y="2314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69659" y="4950561"/>
            <a:ext cx="4605006" cy="3547556"/>
          </a:xfrm>
          <a:custGeom>
            <a:avLst/>
            <a:gdLst/>
            <a:ahLst/>
            <a:cxnLst/>
            <a:rect l="l" t="t" r="r" b="b"/>
            <a:pathLst>
              <a:path w="4605006" h="3547556">
                <a:moveTo>
                  <a:pt x="0" y="0"/>
                </a:moveTo>
                <a:lnTo>
                  <a:pt x="4605006" y="0"/>
                </a:lnTo>
                <a:lnTo>
                  <a:pt x="4605006" y="3547556"/>
                </a:lnTo>
                <a:lnTo>
                  <a:pt x="0" y="35475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247" b="-22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39860" y="2885195"/>
            <a:ext cx="4345769" cy="2743267"/>
          </a:xfrm>
          <a:custGeom>
            <a:avLst/>
            <a:gdLst/>
            <a:ahLst/>
            <a:cxnLst/>
            <a:rect l="l" t="t" r="r" b="b"/>
            <a:pathLst>
              <a:path w="4345769" h="2743267">
                <a:moveTo>
                  <a:pt x="0" y="0"/>
                </a:moveTo>
                <a:lnTo>
                  <a:pt x="4345769" y="0"/>
                </a:lnTo>
                <a:lnTo>
                  <a:pt x="4345769" y="2743267"/>
                </a:lnTo>
                <a:lnTo>
                  <a:pt x="0" y="27432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12744" y="6041816"/>
            <a:ext cx="2603379" cy="2609904"/>
          </a:xfrm>
          <a:custGeom>
            <a:avLst/>
            <a:gdLst/>
            <a:ahLst/>
            <a:cxnLst/>
            <a:rect l="l" t="t" r="r" b="b"/>
            <a:pathLst>
              <a:path w="2603379" h="2609904">
                <a:moveTo>
                  <a:pt x="0" y="0"/>
                </a:moveTo>
                <a:lnTo>
                  <a:pt x="2603379" y="0"/>
                </a:lnTo>
                <a:lnTo>
                  <a:pt x="2603379" y="2609904"/>
                </a:lnTo>
                <a:lnTo>
                  <a:pt x="0" y="2609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8700" y="6988125"/>
            <a:ext cx="2753740" cy="2753740"/>
          </a:xfrm>
          <a:custGeom>
            <a:avLst/>
            <a:gdLst/>
            <a:ahLst/>
            <a:cxnLst/>
            <a:rect l="l" t="t" r="r" b="b"/>
            <a:pathLst>
              <a:path w="2753740" h="2753740">
                <a:moveTo>
                  <a:pt x="0" y="0"/>
                </a:moveTo>
                <a:lnTo>
                  <a:pt x="2753740" y="0"/>
                </a:lnTo>
                <a:lnTo>
                  <a:pt x="2753740" y="2753740"/>
                </a:lnTo>
                <a:lnTo>
                  <a:pt x="0" y="2753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029908" y="6724339"/>
            <a:ext cx="2532052" cy="2886862"/>
          </a:xfrm>
          <a:custGeom>
            <a:avLst/>
            <a:gdLst/>
            <a:ahLst/>
            <a:cxnLst/>
            <a:rect l="l" t="t" r="r" b="b"/>
            <a:pathLst>
              <a:path w="2532052" h="2886862">
                <a:moveTo>
                  <a:pt x="0" y="0"/>
                </a:moveTo>
                <a:lnTo>
                  <a:pt x="2532052" y="0"/>
                </a:lnTo>
                <a:lnTo>
                  <a:pt x="2532052" y="2886862"/>
                </a:lnTo>
                <a:lnTo>
                  <a:pt x="0" y="28868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2193" y="1232111"/>
            <a:ext cx="55000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Your Tool Belt.....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471583" y="788756"/>
            <a:ext cx="13863886" cy="9040186"/>
          </a:xfrm>
          <a:custGeom>
            <a:avLst/>
            <a:gdLst/>
            <a:ahLst/>
            <a:cxnLst/>
            <a:rect l="l" t="t" r="r" b="b"/>
            <a:pathLst>
              <a:path w="13863886" h="9040186">
                <a:moveTo>
                  <a:pt x="0" y="0"/>
                </a:moveTo>
                <a:lnTo>
                  <a:pt x="13863886" y="0"/>
                </a:lnTo>
                <a:lnTo>
                  <a:pt x="13863886" y="9040186"/>
                </a:lnTo>
                <a:lnTo>
                  <a:pt x="0" y="904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87" b="-108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6325D-856B-A2C4-4A9A-105A95407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9DA878C-DA4E-ADA3-C27F-09CDADEE8E7A}"/>
              </a:ext>
            </a:extLst>
          </p:cNvPr>
          <p:cNvSpPr/>
          <p:nvPr/>
        </p:nvSpPr>
        <p:spPr>
          <a:xfrm>
            <a:off x="-152400" y="-6858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" t="-2254" r="-693" b="-555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9EB55A6B-829E-BC4E-AE82-D41A7A3D33DC}"/>
              </a:ext>
            </a:extLst>
          </p:cNvPr>
          <p:cNvGrpSpPr/>
          <p:nvPr/>
        </p:nvGrpSpPr>
        <p:grpSpPr>
          <a:xfrm>
            <a:off x="-24161" y="-266700"/>
            <a:ext cx="16764000" cy="5139612"/>
            <a:chOff x="14868" y="956473"/>
            <a:chExt cx="21745739" cy="6852814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FB6F16C-5987-8A96-E500-212216B68BB8}"/>
                </a:ext>
              </a:extLst>
            </p:cNvPr>
            <p:cNvSpPr txBox="1"/>
            <p:nvPr/>
          </p:nvSpPr>
          <p:spPr>
            <a:xfrm>
              <a:off x="1398688" y="956473"/>
              <a:ext cx="20361919" cy="6852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0212"/>
                </a:lnSpc>
              </a:pPr>
              <a:r>
                <a:rPr lang="en-US" sz="6000" dirty="0">
                  <a:solidFill>
                    <a:srgbClr val="2E5187"/>
                  </a:solidFill>
                  <a:latin typeface="+mj-lt"/>
                </a:rPr>
                <a:t>Contact Info:</a:t>
              </a:r>
            </a:p>
            <a:p>
              <a:pPr marL="857250" lvl="0" indent="-857250" algn="l">
                <a:lnSpc>
                  <a:spcPts val="10212"/>
                </a:lnSpc>
                <a:buFont typeface="Courier New" panose="02070309020205020404" pitchFamily="49" charset="0"/>
                <a:buChar char="o"/>
              </a:pPr>
              <a:r>
                <a:rPr lang="en-US" sz="6600" dirty="0">
                  <a:solidFill>
                    <a:srgbClr val="2E5187"/>
                  </a:solidFill>
                  <a:latin typeface="+mj-lt"/>
                </a:rPr>
                <a:t>Dan Ciuffreda</a:t>
              </a:r>
            </a:p>
            <a:p>
              <a:pPr marL="857250" lvl="0" indent="-857250" algn="l">
                <a:lnSpc>
                  <a:spcPts val="10212"/>
                </a:lnSpc>
                <a:buFont typeface="Courier New" panose="02070309020205020404" pitchFamily="49" charset="0"/>
                <a:buChar char="o"/>
              </a:pPr>
              <a:r>
                <a:rPr lang="en-US" sz="6600" dirty="0">
                  <a:solidFill>
                    <a:srgbClr val="2E5187"/>
                  </a:solidFill>
                  <a:latin typeface="+mj-lt"/>
                  <a:hlinkClick r:id="rId3"/>
                </a:rPr>
                <a:t>dan460@rocketmail.com</a:t>
              </a:r>
              <a:endParaRPr lang="en-US" sz="6600" dirty="0">
                <a:solidFill>
                  <a:srgbClr val="2E5187"/>
                </a:solidFill>
                <a:latin typeface="+mj-lt"/>
              </a:endParaRPr>
            </a:p>
            <a:p>
              <a:pPr marL="857250" lvl="0" indent="-857250" algn="l">
                <a:lnSpc>
                  <a:spcPts val="10212"/>
                </a:lnSpc>
                <a:buFont typeface="Courier New" panose="02070309020205020404" pitchFamily="49" charset="0"/>
                <a:buChar char="o"/>
              </a:pPr>
              <a:r>
                <a:rPr lang="en-US" sz="6600" dirty="0">
                  <a:solidFill>
                    <a:srgbClr val="2E5187"/>
                  </a:solidFill>
                  <a:latin typeface="+mj-lt"/>
                </a:rPr>
                <a:t>570.656.8867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F3B55EBD-3CD2-D02E-16FA-7006F474924C}"/>
                </a:ext>
              </a:extLst>
            </p:cNvPr>
            <p:cNvSpPr txBox="1"/>
            <p:nvPr/>
          </p:nvSpPr>
          <p:spPr>
            <a:xfrm>
              <a:off x="14868" y="2541302"/>
              <a:ext cx="18981692" cy="1246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269964" lvl="1" indent="-634982">
                <a:lnSpc>
                  <a:spcPts val="8235"/>
                </a:lnSpc>
                <a:buFont typeface="Arial"/>
                <a:buChar char="•"/>
              </a:pPr>
              <a:endParaRPr lang="en-US" sz="5000" b="1" dirty="0">
                <a:solidFill>
                  <a:srgbClr val="2E5187"/>
                </a:solidFill>
                <a:latin typeface="Canva Student Fon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7458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5316043"/>
            <a:ext cx="15672036" cy="3931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935"/>
              </a:lnSpc>
            </a:pPr>
            <a:r>
              <a:rPr lang="en-US" sz="4000" dirty="0">
                <a:solidFill>
                  <a:srgbClr val="2BD816"/>
                </a:solidFill>
                <a:latin typeface="Canva Sans Bold"/>
              </a:rPr>
              <a:t>..................Don’t Forget Your Themes:</a:t>
            </a:r>
          </a:p>
          <a:p>
            <a:pPr marL="1223732" lvl="1" indent="-611866" algn="ctr">
              <a:lnSpc>
                <a:spcPts val="7935"/>
              </a:lnSpc>
              <a:buFont typeface="Arial"/>
              <a:buChar char="•"/>
            </a:pPr>
            <a:r>
              <a:rPr lang="en-US" sz="4000" dirty="0">
                <a:solidFill>
                  <a:srgbClr val="B21C1C"/>
                </a:solidFill>
                <a:latin typeface="Canva Sans Bold"/>
              </a:rPr>
              <a:t>July:</a:t>
            </a:r>
            <a:r>
              <a:rPr lang="en-US" sz="4000" dirty="0">
                <a:solidFill>
                  <a:srgbClr val="000000"/>
                </a:solidFill>
                <a:latin typeface="Canva Sans Bold"/>
              </a:rPr>
              <a:t> Maternal and Child Health Month</a:t>
            </a:r>
          </a:p>
          <a:p>
            <a:pPr marL="1223732" lvl="1" indent="-611866" algn="ctr">
              <a:lnSpc>
                <a:spcPts val="7935"/>
              </a:lnSpc>
              <a:buFont typeface="Arial"/>
              <a:buChar char="•"/>
            </a:pPr>
            <a:r>
              <a:rPr lang="en-US" sz="4000" dirty="0">
                <a:solidFill>
                  <a:srgbClr val="B21C1C"/>
                </a:solidFill>
                <a:latin typeface="Canva Sans Bold"/>
              </a:rPr>
              <a:t>August:</a:t>
            </a:r>
            <a:r>
              <a:rPr lang="en-US" sz="4000" dirty="0">
                <a:solidFill>
                  <a:srgbClr val="000000"/>
                </a:solidFill>
                <a:latin typeface="Canva Sans Bold"/>
              </a:rPr>
              <a:t> Membership &amp; Extension</a:t>
            </a:r>
          </a:p>
          <a:p>
            <a:pPr marL="1223732" lvl="1" indent="-611866" algn="ctr">
              <a:lnSpc>
                <a:spcPts val="7935"/>
              </a:lnSpc>
              <a:buFont typeface="Arial"/>
              <a:buChar char="•"/>
            </a:pPr>
            <a:r>
              <a:rPr lang="en-US" sz="4000" dirty="0">
                <a:solidFill>
                  <a:srgbClr val="B21C1C"/>
                </a:solidFill>
                <a:latin typeface="Canva Sans Bold"/>
              </a:rPr>
              <a:t>September:</a:t>
            </a:r>
            <a:r>
              <a:rPr lang="en-US" sz="4000" dirty="0">
                <a:solidFill>
                  <a:srgbClr val="000000"/>
                </a:solidFill>
                <a:latin typeface="Canva Sans Bold"/>
              </a:rPr>
              <a:t> Basic Education and Literacy Month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4597"/>
            <a:ext cx="17637416" cy="9927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600" dirty="0">
                <a:solidFill>
                  <a:srgbClr val="FF0000"/>
                </a:solidFill>
                <a:latin typeface="Canva Sans Bold"/>
              </a:rPr>
              <a:t>July 1, 2024: </a:t>
            </a:r>
          </a:p>
          <a:p>
            <a:pPr marL="1203960" lvl="1" indent="-685800" algn="ctr">
              <a:lnSpc>
                <a:spcPts val="6719"/>
              </a:lnSpc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Canva Sans Bold"/>
              </a:rPr>
              <a:t>Semi-Annual Rotary International Dues to RI Enter</a:t>
            </a:r>
          </a:p>
          <a:p>
            <a:pPr marL="1203960" lvl="1" indent="-685800" algn="ctr">
              <a:lnSpc>
                <a:spcPts val="6719"/>
              </a:lnSpc>
              <a:buFont typeface="Courier New" panose="02070309020205020404" pitchFamily="49" charset="0"/>
              <a:buChar char="o"/>
            </a:pPr>
            <a:r>
              <a:rPr lang="en-US" sz="4800" b="1" dirty="0">
                <a:solidFill>
                  <a:srgbClr val="FF0000"/>
                </a:solidFill>
                <a:latin typeface="Canva Sans Bold"/>
              </a:rPr>
              <a:t>How to:</a:t>
            </a:r>
          </a:p>
          <a:p>
            <a:pPr marL="1203960" lvl="1" indent="-685800" algn="ctr">
              <a:lnSpc>
                <a:spcPts val="6719"/>
              </a:lnSpc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rgbClr val="000000"/>
                </a:solidFill>
                <a:latin typeface="Canva Sans Bold"/>
              </a:rPr>
              <a:t>DACDB: </a:t>
            </a:r>
            <a:r>
              <a:rPr lang="en-US" sz="4800" dirty="0">
                <a:solidFill>
                  <a:srgbClr val="000000"/>
                </a:solidFill>
                <a:latin typeface="Canva Sans Bold"/>
                <a:hlinkClick r:id="rId2"/>
              </a:rPr>
              <a:t>https://www.dacdb.com/SecLogin3.cfm</a:t>
            </a: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marL="518160" lvl="1">
              <a:lnSpc>
                <a:spcPts val="6719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  <a:p>
            <a:pPr algn="ctr">
              <a:lnSpc>
                <a:spcPts val="12880"/>
              </a:lnSpc>
            </a:pPr>
            <a:endParaRPr lang="en-US" sz="4800" dirty="0">
              <a:solidFill>
                <a:srgbClr val="000000"/>
              </a:solidFill>
              <a:latin typeface="Canva Sans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97653-7199-54AE-BC47-1E8F52C1A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5143500"/>
            <a:ext cx="1981200" cy="106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2DAC8-1D68-EE83-4B7D-9875AE240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5068424"/>
            <a:ext cx="2286000" cy="1714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B2B1FF-7F04-8A59-C244-DE3AE2AFF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636" y="7587875"/>
            <a:ext cx="10553443" cy="10610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3A7885-3640-CB32-62D4-42F7268F8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7847" y="7293700"/>
            <a:ext cx="4552929" cy="160042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F863F9-2DBA-0029-75E0-F462294D3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0"/>
            <a:ext cx="11773806" cy="42085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C1F1E9-0733-859C-6DAA-1B50E1A2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762500"/>
            <a:ext cx="6354062" cy="51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02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39ABFD-3D0C-19E4-04BA-B22A8AB4F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23900"/>
            <a:ext cx="11025631" cy="89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0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053A0-CCDE-DD53-5F6A-AF55CBD3E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2600" y="0"/>
            <a:ext cx="14859000" cy="1866900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Canva Sans Bold"/>
              </a:rPr>
              <a:t>July 1, 2024:</a:t>
            </a:r>
            <a:br>
              <a:rPr lang="en-US" sz="6000" dirty="0">
                <a:solidFill>
                  <a:srgbClr val="000000"/>
                </a:solidFill>
                <a:latin typeface="Canva Sans Bold"/>
              </a:rPr>
            </a:br>
            <a:r>
              <a:rPr lang="en-US" sz="3200" dirty="0">
                <a:solidFill>
                  <a:srgbClr val="000000"/>
                </a:solidFill>
                <a:latin typeface="Canva Sans Bold"/>
              </a:rPr>
              <a:t>2024-2025 Club Goals in RI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6C62A-C4D6-84ED-A028-79D0CC6652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0" y="1866900"/>
            <a:ext cx="6400800" cy="17526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</a:rPr>
              <a:t>How To: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  <a:hlinkClick r:id="rId2"/>
              </a:rPr>
              <a:t>https://my.rotary.org/en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222EF-95B1-96C6-4743-C82281039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26486"/>
            <a:ext cx="8082083" cy="68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4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7B049-60EE-67CE-6969-C950BD02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2100"/>
            <a:ext cx="16216804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50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FC49B-89E0-CD18-FB6D-D0C2AE79B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062340"/>
            <a:ext cx="15773400" cy="1657350"/>
          </a:xfrm>
        </p:spPr>
        <p:txBody>
          <a:bodyPr>
            <a:normAutofit fontScale="90000"/>
          </a:bodyPr>
          <a:lstStyle/>
          <a:p>
            <a:pPr marL="571500" indent="-571500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rgbClr val="000000"/>
                </a:solidFill>
                <a:latin typeface="Canva Sans Bold"/>
              </a:rPr>
              <a:t>Sponsor clubs submit Ambassadorial Scholarship Applications Due to District  Scholarship Committee</a:t>
            </a:r>
            <a:br>
              <a:rPr lang="en-US" sz="4400" dirty="0">
                <a:solidFill>
                  <a:srgbClr val="000000"/>
                </a:solidFill>
                <a:latin typeface="Canva Sans Bold"/>
              </a:rPr>
            </a:br>
            <a:r>
              <a:rPr lang="en-US" sz="3600" dirty="0">
                <a:solidFill>
                  <a:srgbClr val="000000"/>
                </a:solidFill>
                <a:latin typeface="Canva Sans Bold"/>
              </a:rPr>
              <a:t>How To:</a:t>
            </a:r>
            <a:br>
              <a:rPr lang="en-US" sz="3600" dirty="0">
                <a:solidFill>
                  <a:srgbClr val="000000"/>
                </a:solidFill>
                <a:latin typeface="Canva Sans Bold"/>
              </a:rPr>
            </a:br>
            <a:r>
              <a:rPr lang="en-US" sz="3600" dirty="0">
                <a:solidFill>
                  <a:srgbClr val="000000"/>
                </a:solidFill>
                <a:latin typeface="Canva Sans Bold"/>
                <a:hlinkClick r:id="rId2"/>
              </a:rPr>
              <a:t>https://www.dacdb.com/SecLogin3.cfm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95DE11-B78F-6A9A-8F4A-905119AE8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2100" y="400577"/>
            <a:ext cx="6400800" cy="6858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July 1, 2024: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56D2F-6EE8-6034-1DC1-3004DD3EB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5" y="4380863"/>
            <a:ext cx="1981200" cy="1780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6DF75A-B5D4-6A05-DFBD-11EB1868C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376" y="5143500"/>
            <a:ext cx="11608824" cy="990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2CACD-4FDB-2F8D-0E23-ADAA441F8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585" y="6822243"/>
            <a:ext cx="11608824" cy="30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0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352</Words>
  <Application>Microsoft Office PowerPoint</Application>
  <PresentationFormat>Custom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 Display</vt:lpstr>
      <vt:lpstr>Amatic SC Bold</vt:lpstr>
      <vt:lpstr>Aptos</vt:lpstr>
      <vt:lpstr>Courier New</vt:lpstr>
      <vt:lpstr>Canva Sans Bold</vt:lpstr>
      <vt:lpstr>Canva Student Font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1, 2024: 2024-2025 Club Goals in RI</vt:lpstr>
      <vt:lpstr>PowerPoint Presentation</vt:lpstr>
      <vt:lpstr>Sponsor clubs submit Ambassadorial Scholarship Applications Due to District  Scholarship Committee How To: https://www.dacdb.com/SecLogin3.cfm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Minimalist Weekly Planner July 2023 Calendar</dc:title>
  <dc:creator>Dan Ciuffreda</dc:creator>
  <cp:lastModifiedBy>Dan Ciuffreda</cp:lastModifiedBy>
  <cp:revision>3</cp:revision>
  <dcterms:created xsi:type="dcterms:W3CDTF">2006-08-16T00:00:00Z</dcterms:created>
  <dcterms:modified xsi:type="dcterms:W3CDTF">2024-03-05T15:25:03Z</dcterms:modified>
  <dc:identifier>DAFq9LePzEc</dc:identifier>
</cp:coreProperties>
</file>