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9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8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6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1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3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92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3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9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3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5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3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3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DBF96-B3D2-D1FF-D30D-7DA212148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200" dirty="0">
                <a:solidFill>
                  <a:schemeClr val="accent6">
                    <a:lumMod val="75000"/>
                  </a:schemeClr>
                </a:solidFill>
              </a:rPr>
              <a:t>“Your Presidency Will Self-Destruct In…”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E45B4-FC2B-A191-B108-0534711A0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 fontScale="85000" lnSpcReduction="20000"/>
          </a:bodyPr>
          <a:lstStyle/>
          <a:p>
            <a:r>
              <a:rPr lang="en-US" sz="4300" b="1" dirty="0">
                <a:solidFill>
                  <a:schemeClr val="accent6">
                    <a:lumMod val="75000"/>
                  </a:schemeClr>
                </a:solidFill>
              </a:rPr>
              <a:t>Dr. Regina H. Moore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Rotary Club of Forest Acres, Immediate Past President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Membership Success Advocate for Areas 1 &amp; 3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dark background with triangles&#10;&#10;Description automatically generated">
            <a:extLst>
              <a:ext uri="{FF2B5EF4-FFF2-40B4-BE49-F238E27FC236}">
                <a16:creationId xmlns:a16="http://schemas.microsoft.com/office/drawing/2014/main" id="{24D707BA-8B9C-1795-CBA4-2CFD0A9EF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19" r="2445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 descr="A colorful logo on a black background&#10;&#10;Description automatically generated">
            <a:extLst>
              <a:ext uri="{FF2B5EF4-FFF2-40B4-BE49-F238E27FC236}">
                <a16:creationId xmlns:a16="http://schemas.microsoft.com/office/drawing/2014/main" id="{862FEEC7-10F8-8B8E-D294-1EB4E8EE6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4" y="4636008"/>
            <a:ext cx="2353916" cy="20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98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4A35C0-4724-5C07-6FF6-A5085B3C33AF}"/>
              </a:ext>
            </a:extLst>
          </p:cNvPr>
          <p:cNvSpPr/>
          <p:nvPr/>
        </p:nvSpPr>
        <p:spPr>
          <a:xfrm>
            <a:off x="1" y="4424516"/>
            <a:ext cx="12192000" cy="199594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84A003-C02E-6BE5-CC78-5781AA2F135A}"/>
              </a:ext>
            </a:extLst>
          </p:cNvPr>
          <p:cNvSpPr txBox="1"/>
          <p:nvPr/>
        </p:nvSpPr>
        <p:spPr>
          <a:xfrm>
            <a:off x="432619" y="4572000"/>
            <a:ext cx="11631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bg1"/>
                </a:solidFill>
                <a:effectLst/>
                <a:latin typeface="Söhne"/>
              </a:rPr>
              <a:t>Communicate with Members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öhne"/>
              </a:rPr>
              <a:t>: 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Keep members informed about upcoming events, deadlines, and club initiatives. Maintain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öhne"/>
              </a:rPr>
              <a:t>open communication 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channels to address any questions or concerns members may have.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23738-428A-B84E-6DAB-8466FED1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419" y="5452507"/>
            <a:ext cx="1176630" cy="10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4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E3B0EA-06F1-346E-A2EC-F7564A64E2AF}"/>
              </a:ext>
            </a:extLst>
          </p:cNvPr>
          <p:cNvSpPr/>
          <p:nvPr/>
        </p:nvSpPr>
        <p:spPr>
          <a:xfrm rot="21000249">
            <a:off x="-117988" y="452284"/>
            <a:ext cx="6331975" cy="2349909"/>
          </a:xfrm>
          <a:prstGeom prst="rect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C042DF-B2DE-CFCA-241A-5B5B71D8C2C7}"/>
              </a:ext>
            </a:extLst>
          </p:cNvPr>
          <p:cNvSpPr txBox="1"/>
          <p:nvPr/>
        </p:nvSpPr>
        <p:spPr>
          <a:xfrm rot="20988069">
            <a:off x="130000" y="629829"/>
            <a:ext cx="5899356" cy="199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Söhne"/>
              </a:rPr>
              <a:t>Express Gratitude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öhne"/>
              </a:rPr>
              <a:t>: </a:t>
            </a: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Söhne"/>
              </a:rPr>
              <a:t>Express gratitude to club members, volunteers, sponsors, and partners for their support and dedication throughout the year. </a:t>
            </a:r>
            <a:r>
              <a:rPr lang="en-US" sz="2400" b="0" i="0" u="sng" dirty="0">
                <a:solidFill>
                  <a:schemeClr val="accent6">
                    <a:lumMod val="75000"/>
                  </a:schemeClr>
                </a:solidFill>
                <a:effectLst/>
                <a:latin typeface="Söhne"/>
              </a:rPr>
              <a:t>Recognize</a:t>
            </a: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Söhne"/>
              </a:rPr>
              <a:t> their contributions and the impact they have made in the community.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BA7B6-B877-903E-B733-87E5D5DBC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79" y="5068128"/>
            <a:ext cx="1523944" cy="130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28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26A8FC-06D7-4FDC-E30A-4EB6A36CF6F1}"/>
              </a:ext>
            </a:extLst>
          </p:cNvPr>
          <p:cNvSpPr/>
          <p:nvPr/>
        </p:nvSpPr>
        <p:spPr>
          <a:xfrm>
            <a:off x="0" y="4306529"/>
            <a:ext cx="12192000" cy="2551471"/>
          </a:xfrm>
          <a:prstGeom prst="rect">
            <a:avLst/>
          </a:prstGeom>
          <a:solidFill>
            <a:schemeClr val="accent6">
              <a:lumMod val="75000"/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613CD6-1012-18B5-EF2E-CA3354256750}"/>
              </a:ext>
            </a:extLst>
          </p:cNvPr>
          <p:cNvSpPr txBox="1"/>
          <p:nvPr/>
        </p:nvSpPr>
        <p:spPr>
          <a:xfrm>
            <a:off x="393290" y="4752982"/>
            <a:ext cx="11405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C000"/>
                </a:solidFill>
                <a:effectLst/>
                <a:latin typeface="Söhne"/>
              </a:rPr>
              <a:t>Set the Stage for the Next Year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: Lay the groundwork for the next Rotary year by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öhne"/>
              </a:rPr>
              <a:t>outlining goals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,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öhne"/>
              </a:rPr>
              <a:t>priorities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, and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öhne"/>
              </a:rPr>
              <a:t>objectives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 for the incoming leadership team. Provide </a:t>
            </a:r>
            <a:r>
              <a:rPr lang="en-US" sz="2800" b="0" i="0" u="sng" dirty="0">
                <a:solidFill>
                  <a:schemeClr val="bg1"/>
                </a:solidFill>
                <a:effectLst/>
                <a:latin typeface="Söhne"/>
              </a:rPr>
              <a:t>guidance and support 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to ensure a successful start to the new Rotary year.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BEB50-80AB-9D9E-837C-E2B4E057E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032" y="289136"/>
            <a:ext cx="1481430" cy="12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5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F0B56BF1-6B28-8BB8-137A-0916DF7ED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77" y="2189430"/>
            <a:ext cx="4778477" cy="2152211"/>
          </a:xfrm>
          <a:prstGeom prst="rect">
            <a:avLst/>
          </a:prstGeom>
        </p:spPr>
      </p:pic>
      <p:pic>
        <p:nvPicPr>
          <p:cNvPr id="5" name="Picture 4" descr="A couple of men posing for a picture&#10;&#10;Description automatically generated">
            <a:extLst>
              <a:ext uri="{FF2B5EF4-FFF2-40B4-BE49-F238E27FC236}">
                <a16:creationId xmlns:a16="http://schemas.microsoft.com/office/drawing/2014/main" id="{739014BD-DA18-857F-036A-81724D793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745585" cy="2133600"/>
          </a:xfrm>
          <a:prstGeom prst="rect">
            <a:avLst/>
          </a:prstGeom>
        </p:spPr>
      </p:pic>
      <p:pic>
        <p:nvPicPr>
          <p:cNvPr id="7" name="Picture 6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FAA5E723-8D49-37CD-EDB6-09FD2B933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82" y="2133602"/>
            <a:ext cx="4902431" cy="2208040"/>
          </a:xfrm>
          <a:prstGeom prst="rect">
            <a:avLst/>
          </a:prstGeom>
        </p:spPr>
      </p:pic>
      <p:pic>
        <p:nvPicPr>
          <p:cNvPr id="9" name="Picture 8" descr="A group of women wearing helmets&#10;&#10;Description automatically generated">
            <a:extLst>
              <a:ext uri="{FF2B5EF4-FFF2-40B4-BE49-F238E27FC236}">
                <a16:creationId xmlns:a16="http://schemas.microsoft.com/office/drawing/2014/main" id="{057C94E5-6493-A1FA-1EDC-C8C68C72C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33" y="0"/>
            <a:ext cx="4865867" cy="2187678"/>
          </a:xfrm>
          <a:prstGeom prst="rect">
            <a:avLst/>
          </a:prstGeom>
        </p:spPr>
      </p:pic>
      <p:pic>
        <p:nvPicPr>
          <p:cNvPr id="11" name="Picture 10" descr="A close-up of a camera&#10;&#10;Description automatically generated">
            <a:extLst>
              <a:ext uri="{FF2B5EF4-FFF2-40B4-BE49-F238E27FC236}">
                <a16:creationId xmlns:a16="http://schemas.microsoft.com/office/drawing/2014/main" id="{7A805590-A41C-8359-82BC-315ED6D02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7" y="4341641"/>
            <a:ext cx="4186663" cy="2516359"/>
          </a:xfrm>
          <a:prstGeom prst="rect">
            <a:avLst/>
          </a:prstGeom>
        </p:spPr>
      </p:pic>
      <p:pic>
        <p:nvPicPr>
          <p:cNvPr id="13" name="Picture 12" descr="A person leaning on a railing&#10;&#10;Description automatically generated">
            <a:extLst>
              <a:ext uri="{FF2B5EF4-FFF2-40B4-BE49-F238E27FC236}">
                <a16:creationId xmlns:a16="http://schemas.microsoft.com/office/drawing/2014/main" id="{381D07BD-724D-2D6B-48E3-9AE88A95F5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85" y="0"/>
            <a:ext cx="3086100" cy="6858000"/>
          </a:xfrm>
          <a:prstGeom prst="rect">
            <a:avLst/>
          </a:prstGeom>
        </p:spPr>
      </p:pic>
      <p:pic>
        <p:nvPicPr>
          <p:cNvPr id="15" name="Picture 14" descr="A large crowd of people in a stadium&#10;&#10;Description automatically generated">
            <a:extLst>
              <a:ext uri="{FF2B5EF4-FFF2-40B4-BE49-F238E27FC236}">
                <a16:creationId xmlns:a16="http://schemas.microsoft.com/office/drawing/2014/main" id="{3D6BE002-7E6C-ADC5-8A1B-BC4ABBC96B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50" y="4341641"/>
            <a:ext cx="3774539" cy="251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69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with a large building and a clock&#10;&#10;Description automatically generated with medium confidence">
            <a:extLst>
              <a:ext uri="{FF2B5EF4-FFF2-40B4-BE49-F238E27FC236}">
                <a16:creationId xmlns:a16="http://schemas.microsoft.com/office/drawing/2014/main" id="{901ABE3B-1E37-D068-E5D9-D21FD5B79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528"/>
            <a:ext cx="12192000" cy="4419472"/>
          </a:xfrm>
          <a:prstGeom prst="rect">
            <a:avLst/>
          </a:prstGeom>
        </p:spPr>
      </p:pic>
      <p:pic>
        <p:nvPicPr>
          <p:cNvPr id="5" name="Picture 4" descr="A person in a black dress with her arms out&#10;&#10;Description automatically generated">
            <a:extLst>
              <a:ext uri="{FF2B5EF4-FFF2-40B4-BE49-F238E27FC236}">
                <a16:creationId xmlns:a16="http://schemas.microsoft.com/office/drawing/2014/main" id="{0BDDD9FF-A531-CEB4-616F-0BB4BA50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48" y="0"/>
            <a:ext cx="3795252" cy="24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63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969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typewriter and a person sitting at a table&#10;&#10;Description automatically generated">
            <a:extLst>
              <a:ext uri="{FF2B5EF4-FFF2-40B4-BE49-F238E27FC236}">
                <a16:creationId xmlns:a16="http://schemas.microsoft.com/office/drawing/2014/main" id="{20C2B8F8-5DEC-C21D-62A1-0632B8D94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71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41ED6A-8BA1-477E-44F3-C9E879C14599}"/>
              </a:ext>
            </a:extLst>
          </p:cNvPr>
          <p:cNvSpPr/>
          <p:nvPr/>
        </p:nvSpPr>
        <p:spPr>
          <a:xfrm>
            <a:off x="0" y="580104"/>
            <a:ext cx="12192000" cy="2045110"/>
          </a:xfrm>
          <a:prstGeom prst="rect">
            <a:avLst/>
          </a:prstGeom>
          <a:solidFill>
            <a:schemeClr val="accent6">
              <a:lumMod val="75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0237FC-7F19-A823-656C-7B30627AB90A}"/>
              </a:ext>
            </a:extLst>
          </p:cNvPr>
          <p:cNvSpPr txBox="1"/>
          <p:nvPr/>
        </p:nvSpPr>
        <p:spPr>
          <a:xfrm rot="10800000" flipH="1" flipV="1">
            <a:off x="422787" y="910161"/>
            <a:ext cx="11523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bg1"/>
                </a:solidFill>
                <a:effectLst/>
                <a:latin typeface="Söhne"/>
              </a:rPr>
              <a:t>Review Goals and Progress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öhne"/>
              </a:rPr>
              <a:t>: 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Evaluate the club's progress towards its annual goals and objectives set at the beginning of the Rotary year. Determine what has been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öhne"/>
              </a:rPr>
              <a:t>achieved 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and what still needs to be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öhne"/>
              </a:rPr>
              <a:t>completed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.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06BAE-DB8B-4037-AC9E-33470123AF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786582" y="5094701"/>
            <a:ext cx="1619082" cy="138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29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928734-DCD7-BA3F-A6D9-3717168EA580}"/>
              </a:ext>
            </a:extLst>
          </p:cNvPr>
          <p:cNvSpPr/>
          <p:nvPr/>
        </p:nvSpPr>
        <p:spPr>
          <a:xfrm>
            <a:off x="0" y="4473677"/>
            <a:ext cx="12192000" cy="1809136"/>
          </a:xfrm>
          <a:prstGeom prst="rect">
            <a:avLst/>
          </a:prstGeom>
          <a:solidFill>
            <a:schemeClr val="accent6">
              <a:lumMod val="50000"/>
              <a:alpha val="6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850B22-5F41-2A0C-15ED-B503FAEECBAA}"/>
              </a:ext>
            </a:extLst>
          </p:cNvPr>
          <p:cNvSpPr txBox="1"/>
          <p:nvPr/>
        </p:nvSpPr>
        <p:spPr>
          <a:xfrm>
            <a:off x="481782" y="4593415"/>
            <a:ext cx="11179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Söhne"/>
              </a:rPr>
              <a:t>Encourage Member Engagement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öhne"/>
              </a:rPr>
              <a:t>: 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Söhne"/>
              </a:rPr>
              <a:t>Encourage active participation from club members in remaining projects, events, and initiatives.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öhne"/>
              </a:rPr>
              <a:t>Motivate members 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Söhne"/>
              </a:rPr>
              <a:t>to contribute their time, skills, and resources to accomplish the club's goals.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E931F-604E-E214-6D44-1F0362A7B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239" y="5319251"/>
            <a:ext cx="984035" cy="84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94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F5903-8D4E-0431-FE4E-4806AA07273C}"/>
              </a:ext>
            </a:extLst>
          </p:cNvPr>
          <p:cNvSpPr txBox="1"/>
          <p:nvPr/>
        </p:nvSpPr>
        <p:spPr>
          <a:xfrm>
            <a:off x="383458" y="855406"/>
            <a:ext cx="46211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C000"/>
                </a:solidFill>
                <a:effectLst/>
                <a:latin typeface="Söhne"/>
              </a:rPr>
              <a:t>Plan End-of-Year Celebrations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: </a:t>
            </a:r>
            <a:r>
              <a:rPr lang="en-US" sz="2800" b="0" i="0" dirty="0">
                <a:solidFill>
                  <a:schemeClr val="bg1">
                    <a:lumMod val="85000"/>
                  </a:schemeClr>
                </a:solidFill>
                <a:effectLst/>
                <a:latin typeface="Söhne"/>
              </a:rPr>
              <a:t>Organize and plan end-of-year 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celebrations</a:t>
            </a:r>
            <a:r>
              <a:rPr lang="en-US" sz="2800" b="0" i="0" dirty="0">
                <a:solidFill>
                  <a:schemeClr val="bg1">
                    <a:lumMod val="85000"/>
                  </a:schemeClr>
                </a:solidFill>
                <a:effectLst/>
                <a:latin typeface="Söhne"/>
              </a:rPr>
              <a:t> and recognition events to </a:t>
            </a:r>
            <a:r>
              <a:rPr lang="en-US" sz="2800" b="0" i="0" dirty="0">
                <a:solidFill>
                  <a:srgbClr val="FFC000"/>
                </a:solidFill>
                <a:effectLst/>
                <a:latin typeface="Söhne"/>
              </a:rPr>
              <a:t>acknowledge</a:t>
            </a:r>
            <a:r>
              <a:rPr lang="en-US" sz="2800" b="0" i="0" dirty="0">
                <a:solidFill>
                  <a:schemeClr val="bg1">
                    <a:lumMod val="85000"/>
                  </a:schemeClr>
                </a:solidFill>
                <a:effectLst/>
                <a:latin typeface="Söhne"/>
              </a:rPr>
              <a:t> the contributions of members, volunteers, and partners. This could include an awards ceremony, a special dinner, or a social gathering.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50348E-DC37-79B7-6CEA-38871EDF5D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0238621" y="5107360"/>
            <a:ext cx="1569921" cy="134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7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AEDD7-3096-3884-6CBB-09F6864C3BC8}"/>
              </a:ext>
            </a:extLst>
          </p:cNvPr>
          <p:cNvSpPr txBox="1"/>
          <p:nvPr/>
        </p:nvSpPr>
        <p:spPr>
          <a:xfrm>
            <a:off x="5584724" y="796413"/>
            <a:ext cx="61156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Söhne"/>
              </a:rPr>
              <a:t>Complete Administrative Tasks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Söhne"/>
              </a:rPr>
              <a:t>: Ensure all administrative tasks are completed before the end of the Rotary year. This includes finalizing financial reports, submitting necessary paperwork to Rotary International, and updating club records.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8E77E-0546-BD3A-F404-CC76A33CCB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993058" y="5368442"/>
            <a:ext cx="1737068" cy="14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72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6C93A2-7FE1-1BAB-ECC2-093A13D46CBD}"/>
              </a:ext>
            </a:extLst>
          </p:cNvPr>
          <p:cNvSpPr/>
          <p:nvPr/>
        </p:nvSpPr>
        <p:spPr>
          <a:xfrm>
            <a:off x="9448800" y="0"/>
            <a:ext cx="2625213" cy="6858000"/>
          </a:xfrm>
          <a:prstGeom prst="rect">
            <a:avLst/>
          </a:prstGeom>
          <a:solidFill>
            <a:schemeClr val="accent6">
              <a:lumMod val="75000"/>
              <a:alpha val="83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942C7-8FE9-EDD3-6F2D-FEB665874399}"/>
              </a:ext>
            </a:extLst>
          </p:cNvPr>
          <p:cNvSpPr txBox="1"/>
          <p:nvPr/>
        </p:nvSpPr>
        <p:spPr>
          <a:xfrm>
            <a:off x="9586452" y="1074509"/>
            <a:ext cx="23695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Söhne"/>
              </a:rPr>
              <a:t>Prepare for Leadership Transition</a:t>
            </a:r>
            <a:endParaRPr lang="en-US" sz="2000" b="0" i="0" dirty="0">
              <a:solidFill>
                <a:schemeClr val="bg1"/>
              </a:solidFill>
              <a:effectLst/>
              <a:latin typeface="Söhne"/>
            </a:endParaRPr>
          </a:p>
          <a:p>
            <a:r>
              <a:rPr lang="en-US" sz="2000" b="0" i="0" dirty="0">
                <a:solidFill>
                  <a:srgbClr val="FFC000"/>
                </a:solidFill>
                <a:effectLst/>
                <a:latin typeface="Söhne"/>
              </a:rPr>
              <a:t>Work closely with the incoming president to facilitate a smooth transition of leadership. Provide guidance, support, and necessary information to help the incoming president prepare for their term.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3" descr="A colorful logo on a black background&#10;&#10;Description automatically generated">
            <a:extLst>
              <a:ext uri="{FF2B5EF4-FFF2-40B4-BE49-F238E27FC236}">
                <a16:creationId xmlns:a16="http://schemas.microsoft.com/office/drawing/2014/main" id="{B4C3E51E-2053-E267-795F-B27CDB839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4925962"/>
            <a:ext cx="1546483" cy="13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37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3C2E7D-DD0A-442B-BBF1-E4A84B8609D4}"/>
              </a:ext>
            </a:extLst>
          </p:cNvPr>
          <p:cNvSpPr/>
          <p:nvPr/>
        </p:nvSpPr>
        <p:spPr>
          <a:xfrm>
            <a:off x="1" y="4532671"/>
            <a:ext cx="12192000" cy="1550393"/>
          </a:xfrm>
          <a:prstGeom prst="rect">
            <a:avLst/>
          </a:prstGeom>
          <a:solidFill>
            <a:schemeClr val="accent6">
              <a:lumMod val="75000"/>
              <a:alpha val="9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56F38A-2970-FCDC-2465-769A7133E194}"/>
              </a:ext>
            </a:extLst>
          </p:cNvPr>
          <p:cNvSpPr txBox="1"/>
          <p:nvPr/>
        </p:nvSpPr>
        <p:spPr>
          <a:xfrm>
            <a:off x="462116" y="4660490"/>
            <a:ext cx="10038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Söhne"/>
              </a:rPr>
              <a:t>Evaluate Club Activities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öhne"/>
              </a:rPr>
              <a:t>: 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Söhne"/>
              </a:rPr>
              <a:t>Reflect on the club's activities and projects throughout the year. Identify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öhne"/>
              </a:rPr>
              <a:t>successes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Söhne"/>
              </a:rPr>
              <a:t>,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öhne"/>
              </a:rPr>
              <a:t>challenges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Söhne"/>
              </a:rPr>
              <a:t>, and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öhne"/>
              </a:rPr>
              <a:t>areas for improvement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Söhne"/>
              </a:rPr>
              <a:t>. Use this feedback to inform future planning and decision-making.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525CD-40AC-4D9F-A3DB-F4E2CE00D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665" y="4919231"/>
            <a:ext cx="1357219" cy="11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67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576CC6-FC31-9B4C-A205-3FD26C6D25D2}"/>
              </a:ext>
            </a:extLst>
          </p:cNvPr>
          <p:cNvSpPr txBox="1"/>
          <p:nvPr/>
        </p:nvSpPr>
        <p:spPr>
          <a:xfrm>
            <a:off x="5879689" y="717755"/>
            <a:ext cx="5545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Söhne"/>
              </a:rPr>
              <a:t>Promote Rotary Values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öhne"/>
              </a:rPr>
              <a:t>: 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Söhne"/>
              </a:rPr>
              <a:t>Reinforce the importance of Rotary's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Söhne"/>
              </a:rPr>
              <a:t>core values </a:t>
            </a:r>
            <a:r>
              <a:rPr lang="en-US" sz="2400" b="0" i="0" dirty="0">
                <a:solidFill>
                  <a:srgbClr val="FFC000"/>
                </a:solidFill>
                <a:effectLst/>
                <a:latin typeface="Söhne"/>
              </a:rPr>
              <a:t>of service, fellowship, diversity, integrity, and leadership. Encourage members to uphold these values in their interactions and activities.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96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ketchyVTI">
  <a:themeElements>
    <a:clrScheme name="Violet2">
      <a:dk1>
        <a:srgbClr val="000000"/>
      </a:dk1>
      <a:lt1>
        <a:srgbClr val="FFFFFF"/>
      </a:lt1>
      <a:dk2>
        <a:srgbClr val="351835"/>
      </a:dk2>
      <a:lt2>
        <a:srgbClr val="F3F0F3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A6A9B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398</Words>
  <Application>Microsoft Macintosh PowerPoint</Application>
  <PresentationFormat>Widescreen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Söhne</vt:lpstr>
      <vt:lpstr>The Hand Bold</vt:lpstr>
      <vt:lpstr>The Serif Hand Black</vt:lpstr>
      <vt:lpstr>SketchyVTI</vt:lpstr>
      <vt:lpstr>“Your Presidency Will Self-Destruct In…”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“Your Presidency Will Self-Destruct In…”</dc:title>
  <dc:creator>Regina H. Moore</dc:creator>
  <cp:lastModifiedBy>Mary Gasque</cp:lastModifiedBy>
  <cp:revision>13</cp:revision>
  <dcterms:created xsi:type="dcterms:W3CDTF">2024-03-08T01:07:16Z</dcterms:created>
  <dcterms:modified xsi:type="dcterms:W3CDTF">2024-03-12T16:35:11Z</dcterms:modified>
</cp:coreProperties>
</file>