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0"/>
  </p:notesMasterIdLst>
  <p:sldIdLst>
    <p:sldId id="256" r:id="rId2"/>
    <p:sldId id="257" r:id="rId3"/>
    <p:sldId id="263" r:id="rId4"/>
    <p:sldId id="258" r:id="rId5"/>
    <p:sldId id="260" r:id="rId6"/>
    <p:sldId id="259"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BB2740-CF6F-9546-B34F-E592CDC0E410}" v="36" dt="2023-08-14T18:44:33.010"/>
    <p1510:client id="{DCE1CCDA-CA19-E183-88F1-27FF7812C094}" v="175" dt="2023-08-15T00:16:38.7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90" autoAdjust="0"/>
    <p:restoredTop sz="87250"/>
  </p:normalViewPr>
  <p:slideViewPr>
    <p:cSldViewPr snapToGrid="0">
      <p:cViewPr varScale="1">
        <p:scale>
          <a:sx n="97" d="100"/>
          <a:sy n="97" d="100"/>
        </p:scale>
        <p:origin x="888"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8F9345-C948-4C9C-A87D-3E2765065FF5}"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47F9AF31-CEC6-413B-8F7B-8A6F176C8910}">
      <dgm:prSet/>
      <dgm:spPr/>
      <dgm:t>
        <a:bodyPr/>
        <a:lstStyle/>
        <a:p>
          <a:r>
            <a:rPr lang="en-US" b="1" u="sng"/>
            <a:t>Time-Saving:</a:t>
          </a:r>
          <a:r>
            <a:rPr lang="en-US"/>
            <a:t> AI chatbots like ChatGPT can swiftly generate content, ideas, and responses, saving valuable time.</a:t>
          </a:r>
        </a:p>
      </dgm:t>
    </dgm:pt>
    <dgm:pt modelId="{857C0D75-F3C0-44F4-B17D-7F0B8FEC0383}" type="parTrans" cxnId="{3A415A07-CDF8-4EB6-B194-43E9D0BBED54}">
      <dgm:prSet/>
      <dgm:spPr/>
      <dgm:t>
        <a:bodyPr/>
        <a:lstStyle/>
        <a:p>
          <a:endParaRPr lang="en-US"/>
        </a:p>
      </dgm:t>
    </dgm:pt>
    <dgm:pt modelId="{82657832-0F97-43BF-8358-855FCC9C64B7}" type="sibTrans" cxnId="{3A415A07-CDF8-4EB6-B194-43E9D0BBED54}">
      <dgm:prSet/>
      <dgm:spPr/>
      <dgm:t>
        <a:bodyPr/>
        <a:lstStyle/>
        <a:p>
          <a:endParaRPr lang="en-US"/>
        </a:p>
      </dgm:t>
    </dgm:pt>
    <dgm:pt modelId="{80A6E422-F121-45FC-9D9A-4262E01F6C3C}">
      <dgm:prSet/>
      <dgm:spPr/>
      <dgm:t>
        <a:bodyPr/>
        <a:lstStyle/>
        <a:p>
          <a:r>
            <a:rPr lang="en-US" b="1" u="sng"/>
            <a:t>Creative Support:</a:t>
          </a:r>
          <a:r>
            <a:rPr lang="en-US"/>
            <a:t> It can serve as a creative partner, providing fresh perspectives and ideas for various business aspects.</a:t>
          </a:r>
        </a:p>
      </dgm:t>
    </dgm:pt>
    <dgm:pt modelId="{10BB9390-F625-4512-BE37-315EBB07629E}" type="parTrans" cxnId="{9CCC64C7-9D6B-4DE5-ABF7-BE8572579BCC}">
      <dgm:prSet/>
      <dgm:spPr/>
      <dgm:t>
        <a:bodyPr/>
        <a:lstStyle/>
        <a:p>
          <a:endParaRPr lang="en-US"/>
        </a:p>
      </dgm:t>
    </dgm:pt>
    <dgm:pt modelId="{F571AD06-DC51-4F81-B916-5048B6E5A834}" type="sibTrans" cxnId="{9CCC64C7-9D6B-4DE5-ABF7-BE8572579BCC}">
      <dgm:prSet/>
      <dgm:spPr/>
      <dgm:t>
        <a:bodyPr/>
        <a:lstStyle/>
        <a:p>
          <a:endParaRPr lang="en-US"/>
        </a:p>
      </dgm:t>
    </dgm:pt>
    <dgm:pt modelId="{346718D1-948D-4CB8-8AB5-0F48D9F970A3}">
      <dgm:prSet/>
      <dgm:spPr/>
      <dgm:t>
        <a:bodyPr/>
        <a:lstStyle/>
        <a:p>
          <a:r>
            <a:rPr lang="en-US" b="1" u="sng"/>
            <a:t>Improved Customer Engagement</a:t>
          </a:r>
          <a:r>
            <a:rPr lang="en-US"/>
            <a:t>: Implementing chatbots like ChatGPT in customer interactions can help to enhance responsiveness and support.</a:t>
          </a:r>
        </a:p>
      </dgm:t>
    </dgm:pt>
    <dgm:pt modelId="{BC4FD070-4668-49D6-8CED-6074A2EF104F}" type="parTrans" cxnId="{64F1C819-A12A-45E8-98BC-19B1594C9014}">
      <dgm:prSet/>
      <dgm:spPr/>
      <dgm:t>
        <a:bodyPr/>
        <a:lstStyle/>
        <a:p>
          <a:endParaRPr lang="en-US"/>
        </a:p>
      </dgm:t>
    </dgm:pt>
    <dgm:pt modelId="{4B67E4C8-42B6-4E14-856C-5077F274D5D2}" type="sibTrans" cxnId="{64F1C819-A12A-45E8-98BC-19B1594C9014}">
      <dgm:prSet/>
      <dgm:spPr/>
      <dgm:t>
        <a:bodyPr/>
        <a:lstStyle/>
        <a:p>
          <a:endParaRPr lang="en-US"/>
        </a:p>
      </dgm:t>
    </dgm:pt>
    <dgm:pt modelId="{29E19D25-D23E-7B45-BDDC-A0B06724C468}" type="pres">
      <dgm:prSet presAssocID="{CC8F9345-C948-4C9C-A87D-3E2765065FF5}" presName="vert0" presStyleCnt="0">
        <dgm:presLayoutVars>
          <dgm:dir/>
          <dgm:animOne val="branch"/>
          <dgm:animLvl val="lvl"/>
        </dgm:presLayoutVars>
      </dgm:prSet>
      <dgm:spPr/>
    </dgm:pt>
    <dgm:pt modelId="{B42C1D32-7EE0-684F-A6C4-370FDFEF9C67}" type="pres">
      <dgm:prSet presAssocID="{47F9AF31-CEC6-413B-8F7B-8A6F176C8910}" presName="thickLine" presStyleLbl="alignNode1" presStyleIdx="0" presStyleCnt="3"/>
      <dgm:spPr/>
    </dgm:pt>
    <dgm:pt modelId="{6B9E291E-9413-6C49-8F32-77E90FEE3DA0}" type="pres">
      <dgm:prSet presAssocID="{47F9AF31-CEC6-413B-8F7B-8A6F176C8910}" presName="horz1" presStyleCnt="0"/>
      <dgm:spPr/>
    </dgm:pt>
    <dgm:pt modelId="{47077DF9-C93D-8C48-9412-40B228CBEB37}" type="pres">
      <dgm:prSet presAssocID="{47F9AF31-CEC6-413B-8F7B-8A6F176C8910}" presName="tx1" presStyleLbl="revTx" presStyleIdx="0" presStyleCnt="3"/>
      <dgm:spPr/>
    </dgm:pt>
    <dgm:pt modelId="{770564C5-677B-0347-B166-B01DDDA3B030}" type="pres">
      <dgm:prSet presAssocID="{47F9AF31-CEC6-413B-8F7B-8A6F176C8910}" presName="vert1" presStyleCnt="0"/>
      <dgm:spPr/>
    </dgm:pt>
    <dgm:pt modelId="{31583644-2CEA-B74C-8F34-510F6D326085}" type="pres">
      <dgm:prSet presAssocID="{80A6E422-F121-45FC-9D9A-4262E01F6C3C}" presName="thickLine" presStyleLbl="alignNode1" presStyleIdx="1" presStyleCnt="3"/>
      <dgm:spPr/>
    </dgm:pt>
    <dgm:pt modelId="{4CB9DD3E-D3F7-864F-8361-F904D579073A}" type="pres">
      <dgm:prSet presAssocID="{80A6E422-F121-45FC-9D9A-4262E01F6C3C}" presName="horz1" presStyleCnt="0"/>
      <dgm:spPr/>
    </dgm:pt>
    <dgm:pt modelId="{9A7CFBC3-5E44-F94B-B7C8-00A86FA3616C}" type="pres">
      <dgm:prSet presAssocID="{80A6E422-F121-45FC-9D9A-4262E01F6C3C}" presName="tx1" presStyleLbl="revTx" presStyleIdx="1" presStyleCnt="3"/>
      <dgm:spPr/>
    </dgm:pt>
    <dgm:pt modelId="{AC90E4C0-2BA8-7B4C-94BC-FD55667E68CD}" type="pres">
      <dgm:prSet presAssocID="{80A6E422-F121-45FC-9D9A-4262E01F6C3C}" presName="vert1" presStyleCnt="0"/>
      <dgm:spPr/>
    </dgm:pt>
    <dgm:pt modelId="{FC669E1A-2149-8943-BB3F-EEA868BD658B}" type="pres">
      <dgm:prSet presAssocID="{346718D1-948D-4CB8-8AB5-0F48D9F970A3}" presName="thickLine" presStyleLbl="alignNode1" presStyleIdx="2" presStyleCnt="3"/>
      <dgm:spPr/>
    </dgm:pt>
    <dgm:pt modelId="{6F9B87B2-5741-1749-9EE6-B1EEF1BF60BA}" type="pres">
      <dgm:prSet presAssocID="{346718D1-948D-4CB8-8AB5-0F48D9F970A3}" presName="horz1" presStyleCnt="0"/>
      <dgm:spPr/>
    </dgm:pt>
    <dgm:pt modelId="{1790A577-2360-4145-AC15-CFBEAD08D088}" type="pres">
      <dgm:prSet presAssocID="{346718D1-948D-4CB8-8AB5-0F48D9F970A3}" presName="tx1" presStyleLbl="revTx" presStyleIdx="2" presStyleCnt="3"/>
      <dgm:spPr/>
    </dgm:pt>
    <dgm:pt modelId="{3CFABCE5-C540-354F-82F6-0F6B14226B20}" type="pres">
      <dgm:prSet presAssocID="{346718D1-948D-4CB8-8AB5-0F48D9F970A3}" presName="vert1" presStyleCnt="0"/>
      <dgm:spPr/>
    </dgm:pt>
  </dgm:ptLst>
  <dgm:cxnLst>
    <dgm:cxn modelId="{3A415A07-CDF8-4EB6-B194-43E9D0BBED54}" srcId="{CC8F9345-C948-4C9C-A87D-3E2765065FF5}" destId="{47F9AF31-CEC6-413B-8F7B-8A6F176C8910}" srcOrd="0" destOrd="0" parTransId="{857C0D75-F3C0-44F4-B17D-7F0B8FEC0383}" sibTransId="{82657832-0F97-43BF-8358-855FCC9C64B7}"/>
    <dgm:cxn modelId="{64F1C819-A12A-45E8-98BC-19B1594C9014}" srcId="{CC8F9345-C948-4C9C-A87D-3E2765065FF5}" destId="{346718D1-948D-4CB8-8AB5-0F48D9F970A3}" srcOrd="2" destOrd="0" parTransId="{BC4FD070-4668-49D6-8CED-6074A2EF104F}" sibTransId="{4B67E4C8-42B6-4E14-856C-5077F274D5D2}"/>
    <dgm:cxn modelId="{2D4D531B-0EC5-7945-9D66-B75100FF8B30}" type="presOf" srcId="{346718D1-948D-4CB8-8AB5-0F48D9F970A3}" destId="{1790A577-2360-4145-AC15-CFBEAD08D088}" srcOrd="0" destOrd="0" presId="urn:microsoft.com/office/officeart/2008/layout/LinedList"/>
    <dgm:cxn modelId="{38C8DA83-EEA9-474F-AC87-58A8F791FA90}" type="presOf" srcId="{47F9AF31-CEC6-413B-8F7B-8A6F176C8910}" destId="{47077DF9-C93D-8C48-9412-40B228CBEB37}" srcOrd="0" destOrd="0" presId="urn:microsoft.com/office/officeart/2008/layout/LinedList"/>
    <dgm:cxn modelId="{9CCC64C7-9D6B-4DE5-ABF7-BE8572579BCC}" srcId="{CC8F9345-C948-4C9C-A87D-3E2765065FF5}" destId="{80A6E422-F121-45FC-9D9A-4262E01F6C3C}" srcOrd="1" destOrd="0" parTransId="{10BB9390-F625-4512-BE37-315EBB07629E}" sibTransId="{F571AD06-DC51-4F81-B916-5048B6E5A834}"/>
    <dgm:cxn modelId="{8785C2D8-AF33-274D-B0BD-994B66454DD9}" type="presOf" srcId="{80A6E422-F121-45FC-9D9A-4262E01F6C3C}" destId="{9A7CFBC3-5E44-F94B-B7C8-00A86FA3616C}" srcOrd="0" destOrd="0" presId="urn:microsoft.com/office/officeart/2008/layout/LinedList"/>
    <dgm:cxn modelId="{B299EFF9-208C-C140-A36F-35FA7BCB5AD2}" type="presOf" srcId="{CC8F9345-C948-4C9C-A87D-3E2765065FF5}" destId="{29E19D25-D23E-7B45-BDDC-A0B06724C468}" srcOrd="0" destOrd="0" presId="urn:microsoft.com/office/officeart/2008/layout/LinedList"/>
    <dgm:cxn modelId="{B9E47D4E-30BD-7A48-AA9A-FE8859D0AC20}" type="presParOf" srcId="{29E19D25-D23E-7B45-BDDC-A0B06724C468}" destId="{B42C1D32-7EE0-684F-A6C4-370FDFEF9C67}" srcOrd="0" destOrd="0" presId="urn:microsoft.com/office/officeart/2008/layout/LinedList"/>
    <dgm:cxn modelId="{6BBC044E-5EF3-5D4C-8C31-3E53A9B0EAA6}" type="presParOf" srcId="{29E19D25-D23E-7B45-BDDC-A0B06724C468}" destId="{6B9E291E-9413-6C49-8F32-77E90FEE3DA0}" srcOrd="1" destOrd="0" presId="urn:microsoft.com/office/officeart/2008/layout/LinedList"/>
    <dgm:cxn modelId="{65ED609E-DAD6-5748-9D13-474137B67DC5}" type="presParOf" srcId="{6B9E291E-9413-6C49-8F32-77E90FEE3DA0}" destId="{47077DF9-C93D-8C48-9412-40B228CBEB37}" srcOrd="0" destOrd="0" presId="urn:microsoft.com/office/officeart/2008/layout/LinedList"/>
    <dgm:cxn modelId="{F9E75BA5-0971-134E-A914-4F55813DB6CD}" type="presParOf" srcId="{6B9E291E-9413-6C49-8F32-77E90FEE3DA0}" destId="{770564C5-677B-0347-B166-B01DDDA3B030}" srcOrd="1" destOrd="0" presId="urn:microsoft.com/office/officeart/2008/layout/LinedList"/>
    <dgm:cxn modelId="{147E6279-303D-BF48-9132-B4B40C5EE154}" type="presParOf" srcId="{29E19D25-D23E-7B45-BDDC-A0B06724C468}" destId="{31583644-2CEA-B74C-8F34-510F6D326085}" srcOrd="2" destOrd="0" presId="urn:microsoft.com/office/officeart/2008/layout/LinedList"/>
    <dgm:cxn modelId="{A6C5BADE-4DCB-7247-BD3E-17D8BECC5129}" type="presParOf" srcId="{29E19D25-D23E-7B45-BDDC-A0B06724C468}" destId="{4CB9DD3E-D3F7-864F-8361-F904D579073A}" srcOrd="3" destOrd="0" presId="urn:microsoft.com/office/officeart/2008/layout/LinedList"/>
    <dgm:cxn modelId="{0B57B359-ED3C-E74A-BF77-BB69CA2EF804}" type="presParOf" srcId="{4CB9DD3E-D3F7-864F-8361-F904D579073A}" destId="{9A7CFBC3-5E44-F94B-B7C8-00A86FA3616C}" srcOrd="0" destOrd="0" presId="urn:microsoft.com/office/officeart/2008/layout/LinedList"/>
    <dgm:cxn modelId="{E686362A-1215-404A-BDEC-339F27CFDAB7}" type="presParOf" srcId="{4CB9DD3E-D3F7-864F-8361-F904D579073A}" destId="{AC90E4C0-2BA8-7B4C-94BC-FD55667E68CD}" srcOrd="1" destOrd="0" presId="urn:microsoft.com/office/officeart/2008/layout/LinedList"/>
    <dgm:cxn modelId="{1B4D5CEB-92F3-BA41-8E4D-7170061E8A8B}" type="presParOf" srcId="{29E19D25-D23E-7B45-BDDC-A0B06724C468}" destId="{FC669E1A-2149-8943-BB3F-EEA868BD658B}" srcOrd="4" destOrd="0" presId="urn:microsoft.com/office/officeart/2008/layout/LinedList"/>
    <dgm:cxn modelId="{F838EA0C-6246-8B42-9E9E-E20C8D5A5786}" type="presParOf" srcId="{29E19D25-D23E-7B45-BDDC-A0B06724C468}" destId="{6F9B87B2-5741-1749-9EE6-B1EEF1BF60BA}" srcOrd="5" destOrd="0" presId="urn:microsoft.com/office/officeart/2008/layout/LinedList"/>
    <dgm:cxn modelId="{600D6CF7-87B2-7F45-84A7-94142FBE372F}" type="presParOf" srcId="{6F9B87B2-5741-1749-9EE6-B1EEF1BF60BA}" destId="{1790A577-2360-4145-AC15-CFBEAD08D088}" srcOrd="0" destOrd="0" presId="urn:microsoft.com/office/officeart/2008/layout/LinedList"/>
    <dgm:cxn modelId="{BD524A7A-8490-5C44-9666-B0C0511E6204}" type="presParOf" srcId="{6F9B87B2-5741-1749-9EE6-B1EEF1BF60BA}" destId="{3CFABCE5-C540-354F-82F6-0F6B14226B2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3E15EC-B9CC-440C-BE57-8E2F263457C8}"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F71719F0-D9F6-42F3-898D-81AC731DC74C}">
      <dgm:prSet/>
      <dgm:spPr/>
      <dgm:t>
        <a:bodyPr/>
        <a:lstStyle/>
        <a:p>
          <a:pPr>
            <a:defRPr b="1"/>
          </a:pPr>
          <a:r>
            <a:rPr lang="en-US" b="1" u="sng" dirty="0"/>
            <a:t>Definition of a Prompt:</a:t>
          </a:r>
          <a:endParaRPr lang="en-US" dirty="0"/>
        </a:p>
      </dgm:t>
    </dgm:pt>
    <dgm:pt modelId="{13C6CCAA-B4AB-4307-A67E-EC5B49EB9399}" type="parTrans" cxnId="{0165CDF9-970B-4A4F-9EDB-4C333896F29C}">
      <dgm:prSet/>
      <dgm:spPr/>
      <dgm:t>
        <a:bodyPr/>
        <a:lstStyle/>
        <a:p>
          <a:endParaRPr lang="en-US"/>
        </a:p>
      </dgm:t>
    </dgm:pt>
    <dgm:pt modelId="{4465F6F0-3834-45FD-BD7C-4CAAC43F1D5B}" type="sibTrans" cxnId="{0165CDF9-970B-4A4F-9EDB-4C333896F29C}">
      <dgm:prSet/>
      <dgm:spPr/>
      <dgm:t>
        <a:bodyPr/>
        <a:lstStyle/>
        <a:p>
          <a:endParaRPr lang="en-US"/>
        </a:p>
      </dgm:t>
    </dgm:pt>
    <dgm:pt modelId="{510FFBD9-5815-4D5B-8817-92F3A402C75E}">
      <dgm:prSet/>
      <dgm:spPr/>
      <dgm:t>
        <a:bodyPr/>
        <a:lstStyle/>
        <a:p>
          <a:r>
            <a:rPr lang="en-US" dirty="0">
              <a:solidFill>
                <a:srgbClr val="000000"/>
              </a:solidFill>
            </a:rPr>
            <a:t>A prompt is a specific instruction or question given to an AI chatbot like ChatGPT to guide its response.</a:t>
          </a:r>
        </a:p>
      </dgm:t>
    </dgm:pt>
    <dgm:pt modelId="{BAB5145D-F52D-429F-8E62-97236EA6E0C5}" type="parTrans" cxnId="{4C84588E-4AF6-4784-B0AA-94A0A9C9CF50}">
      <dgm:prSet/>
      <dgm:spPr/>
      <dgm:t>
        <a:bodyPr/>
        <a:lstStyle/>
        <a:p>
          <a:endParaRPr lang="en-US"/>
        </a:p>
      </dgm:t>
    </dgm:pt>
    <dgm:pt modelId="{9FA15790-0A5F-4C89-81A9-40DFA73B96C5}" type="sibTrans" cxnId="{4C84588E-4AF6-4784-B0AA-94A0A9C9CF50}">
      <dgm:prSet/>
      <dgm:spPr/>
      <dgm:t>
        <a:bodyPr/>
        <a:lstStyle/>
        <a:p>
          <a:endParaRPr lang="en-US"/>
        </a:p>
      </dgm:t>
    </dgm:pt>
    <dgm:pt modelId="{D1D5DFC9-52BD-4D49-B0BB-88E8FC5E5F6D}">
      <dgm:prSet/>
      <dgm:spPr/>
      <dgm:t>
        <a:bodyPr/>
        <a:lstStyle/>
        <a:p>
          <a:r>
            <a:rPr lang="en-US" dirty="0"/>
            <a:t>It serves as the input to the AI language model, shaping the type of output it generates.</a:t>
          </a:r>
        </a:p>
      </dgm:t>
    </dgm:pt>
    <dgm:pt modelId="{5984AF5D-2F46-4DD0-A3D8-020041B05E1C}" type="parTrans" cxnId="{EC52837D-9222-42CC-BBDD-529169F4EDA1}">
      <dgm:prSet/>
      <dgm:spPr/>
      <dgm:t>
        <a:bodyPr/>
        <a:lstStyle/>
        <a:p>
          <a:endParaRPr lang="en-US"/>
        </a:p>
      </dgm:t>
    </dgm:pt>
    <dgm:pt modelId="{7CA2A7E6-5D79-47EC-8FCB-BEFE61B2053D}" type="sibTrans" cxnId="{EC52837D-9222-42CC-BBDD-529169F4EDA1}">
      <dgm:prSet/>
      <dgm:spPr/>
      <dgm:t>
        <a:bodyPr/>
        <a:lstStyle/>
        <a:p>
          <a:endParaRPr lang="en-US"/>
        </a:p>
      </dgm:t>
    </dgm:pt>
    <dgm:pt modelId="{E83C789B-67A2-4306-A567-5D9C4ECC8298}">
      <dgm:prSet/>
      <dgm:spPr/>
      <dgm:t>
        <a:bodyPr/>
        <a:lstStyle/>
        <a:p>
          <a:pPr>
            <a:defRPr b="1"/>
          </a:pPr>
          <a:r>
            <a:rPr lang="en-US" b="1" u="sng" dirty="0"/>
            <a:t>How Prompts Work:</a:t>
          </a:r>
          <a:endParaRPr lang="en-US" dirty="0"/>
        </a:p>
      </dgm:t>
    </dgm:pt>
    <dgm:pt modelId="{1829E37B-FEB6-499A-85F4-30AF793CD1F9}" type="parTrans" cxnId="{D924DBF6-B7EF-4874-9DDA-BB3B06ADA239}">
      <dgm:prSet/>
      <dgm:spPr/>
      <dgm:t>
        <a:bodyPr/>
        <a:lstStyle/>
        <a:p>
          <a:endParaRPr lang="en-US"/>
        </a:p>
      </dgm:t>
    </dgm:pt>
    <dgm:pt modelId="{AD888212-E4AA-4B01-8C6C-FEF748C821D9}" type="sibTrans" cxnId="{D924DBF6-B7EF-4874-9DDA-BB3B06ADA239}">
      <dgm:prSet/>
      <dgm:spPr/>
      <dgm:t>
        <a:bodyPr/>
        <a:lstStyle/>
        <a:p>
          <a:endParaRPr lang="en-US"/>
        </a:p>
      </dgm:t>
    </dgm:pt>
    <dgm:pt modelId="{F55EE8BE-4D49-4512-8C1C-AD4510B69CB1}">
      <dgm:prSet/>
      <dgm:spPr/>
      <dgm:t>
        <a:bodyPr/>
        <a:lstStyle/>
        <a:p>
          <a:r>
            <a:rPr lang="en-US" dirty="0"/>
            <a:t>Users provide prompts in natural language, instructing AI chatbots like ChatGPT on the desired task or information they seek.</a:t>
          </a:r>
        </a:p>
      </dgm:t>
    </dgm:pt>
    <dgm:pt modelId="{D2C1AD7E-7A18-4587-968D-90B2EF0BA5EF}" type="parTrans" cxnId="{FD65F2EF-06DD-435B-A0C5-473C8A2D9587}">
      <dgm:prSet/>
      <dgm:spPr/>
      <dgm:t>
        <a:bodyPr/>
        <a:lstStyle/>
        <a:p>
          <a:endParaRPr lang="en-US"/>
        </a:p>
      </dgm:t>
    </dgm:pt>
    <dgm:pt modelId="{A41A88BF-C0E4-47EA-84A1-A48877420D31}" type="sibTrans" cxnId="{FD65F2EF-06DD-435B-A0C5-473C8A2D9587}">
      <dgm:prSet/>
      <dgm:spPr/>
      <dgm:t>
        <a:bodyPr/>
        <a:lstStyle/>
        <a:p>
          <a:endParaRPr lang="en-US"/>
        </a:p>
      </dgm:t>
    </dgm:pt>
    <dgm:pt modelId="{71F2DC9E-E9B2-4797-BDCD-3979763BC6D5}">
      <dgm:prSet/>
      <dgm:spPr/>
      <dgm:t>
        <a:bodyPr/>
        <a:lstStyle/>
        <a:p>
          <a:r>
            <a:rPr lang="en-US" dirty="0"/>
            <a:t>The AI model processes the prompt and generates text-based responses accordingly.</a:t>
          </a:r>
        </a:p>
      </dgm:t>
    </dgm:pt>
    <dgm:pt modelId="{79DDA930-1C36-4819-92A2-84513D935021}" type="parTrans" cxnId="{057D9F2B-9BC4-4556-9093-95A6FFF4C9A0}">
      <dgm:prSet/>
      <dgm:spPr/>
      <dgm:t>
        <a:bodyPr/>
        <a:lstStyle/>
        <a:p>
          <a:endParaRPr lang="en-US"/>
        </a:p>
      </dgm:t>
    </dgm:pt>
    <dgm:pt modelId="{FDA5141A-F4A1-421C-8B4D-D31628B1B171}" type="sibTrans" cxnId="{057D9F2B-9BC4-4556-9093-95A6FFF4C9A0}">
      <dgm:prSet/>
      <dgm:spPr/>
      <dgm:t>
        <a:bodyPr/>
        <a:lstStyle/>
        <a:p>
          <a:endParaRPr lang="en-US"/>
        </a:p>
      </dgm:t>
    </dgm:pt>
    <dgm:pt modelId="{36A97F07-9381-488D-B6BA-69B6AC400F5B}">
      <dgm:prSet/>
      <dgm:spPr/>
      <dgm:t>
        <a:bodyPr/>
        <a:lstStyle/>
        <a:p>
          <a:pPr>
            <a:defRPr b="1"/>
          </a:pPr>
          <a:r>
            <a:rPr lang="en-US" b="1" u="sng" dirty="0"/>
            <a:t>Importance of Clear and Specific Prompts:</a:t>
          </a:r>
          <a:endParaRPr lang="en-US" dirty="0"/>
        </a:p>
      </dgm:t>
    </dgm:pt>
    <dgm:pt modelId="{CDC424E7-78D1-463C-8F29-1F483636A3CB}" type="parTrans" cxnId="{1BD10AA2-F62E-405A-923A-86B9ABCA1D27}">
      <dgm:prSet/>
      <dgm:spPr/>
      <dgm:t>
        <a:bodyPr/>
        <a:lstStyle/>
        <a:p>
          <a:endParaRPr lang="en-US"/>
        </a:p>
      </dgm:t>
    </dgm:pt>
    <dgm:pt modelId="{287336D2-5D05-43E1-B4BB-A3D5ED889433}" type="sibTrans" cxnId="{1BD10AA2-F62E-405A-923A-86B9ABCA1D27}">
      <dgm:prSet/>
      <dgm:spPr/>
      <dgm:t>
        <a:bodyPr/>
        <a:lstStyle/>
        <a:p>
          <a:endParaRPr lang="en-US"/>
        </a:p>
      </dgm:t>
    </dgm:pt>
    <dgm:pt modelId="{628E1867-7CA6-4E04-9C87-0C3AD4F76D32}">
      <dgm:prSet/>
      <dgm:spPr/>
      <dgm:t>
        <a:bodyPr/>
        <a:lstStyle/>
        <a:p>
          <a:r>
            <a:rPr lang="en-US" dirty="0"/>
            <a:t>Clear prompts yield more accurate and relevant results.</a:t>
          </a:r>
        </a:p>
      </dgm:t>
    </dgm:pt>
    <dgm:pt modelId="{585DD251-6CC8-4A2C-A77B-92FC3A99D186}" type="parTrans" cxnId="{8350106D-1BB0-46B4-8119-084803F8FFC3}">
      <dgm:prSet/>
      <dgm:spPr/>
      <dgm:t>
        <a:bodyPr/>
        <a:lstStyle/>
        <a:p>
          <a:endParaRPr lang="en-US"/>
        </a:p>
      </dgm:t>
    </dgm:pt>
    <dgm:pt modelId="{08EF8A33-314E-4909-AA6C-330B712CE53A}" type="sibTrans" cxnId="{8350106D-1BB0-46B4-8119-084803F8FFC3}">
      <dgm:prSet/>
      <dgm:spPr/>
      <dgm:t>
        <a:bodyPr/>
        <a:lstStyle/>
        <a:p>
          <a:endParaRPr lang="en-US"/>
        </a:p>
      </dgm:t>
    </dgm:pt>
    <dgm:pt modelId="{C4A23BEF-44FF-4973-8F21-FB96CCF68E1E}">
      <dgm:prSet/>
      <dgm:spPr/>
      <dgm:t>
        <a:bodyPr/>
        <a:lstStyle/>
        <a:p>
          <a:r>
            <a:rPr lang="en-US" dirty="0"/>
            <a:t>Specific prompts help AI chatbots like ChatGPT understand the context and produce more targeted responses.</a:t>
          </a:r>
        </a:p>
      </dgm:t>
    </dgm:pt>
    <dgm:pt modelId="{45C6B780-5742-42D5-8E9A-4E83280DAAA8}" type="parTrans" cxnId="{23D8409D-C4B0-47C7-8141-DE4D4480666D}">
      <dgm:prSet/>
      <dgm:spPr/>
      <dgm:t>
        <a:bodyPr/>
        <a:lstStyle/>
        <a:p>
          <a:endParaRPr lang="en-US"/>
        </a:p>
      </dgm:t>
    </dgm:pt>
    <dgm:pt modelId="{DC4A22BB-5B7B-434E-B6A2-200B90877870}" type="sibTrans" cxnId="{23D8409D-C4B0-47C7-8141-DE4D4480666D}">
      <dgm:prSet/>
      <dgm:spPr/>
      <dgm:t>
        <a:bodyPr/>
        <a:lstStyle/>
        <a:p>
          <a:endParaRPr lang="en-US"/>
        </a:p>
      </dgm:t>
    </dgm:pt>
    <dgm:pt modelId="{6D134582-15DC-4E72-8D13-576238C9BF19}" type="pres">
      <dgm:prSet presAssocID="{B63E15EC-B9CC-440C-BE57-8E2F263457C8}" presName="Name0" presStyleCnt="0">
        <dgm:presLayoutVars>
          <dgm:dir/>
          <dgm:animLvl val="lvl"/>
          <dgm:resizeHandles val="exact"/>
        </dgm:presLayoutVars>
      </dgm:prSet>
      <dgm:spPr/>
    </dgm:pt>
    <dgm:pt modelId="{FE4E1EA9-C280-434A-845A-FC9246714031}" type="pres">
      <dgm:prSet presAssocID="{F71719F0-D9F6-42F3-898D-81AC731DC74C}" presName="composite" presStyleCnt="0"/>
      <dgm:spPr/>
    </dgm:pt>
    <dgm:pt modelId="{F07349C7-B6DE-44F3-A6F5-2C66590803AA}" type="pres">
      <dgm:prSet presAssocID="{F71719F0-D9F6-42F3-898D-81AC731DC74C}" presName="parTx" presStyleLbl="alignNode1" presStyleIdx="0" presStyleCnt="3">
        <dgm:presLayoutVars>
          <dgm:chMax val="0"/>
          <dgm:chPref val="0"/>
          <dgm:bulletEnabled val="1"/>
        </dgm:presLayoutVars>
      </dgm:prSet>
      <dgm:spPr/>
    </dgm:pt>
    <dgm:pt modelId="{802FC794-E186-468D-9593-D5984DB7578E}" type="pres">
      <dgm:prSet presAssocID="{F71719F0-D9F6-42F3-898D-81AC731DC74C}" presName="desTx" presStyleLbl="alignAccFollowNode1" presStyleIdx="0" presStyleCnt="3">
        <dgm:presLayoutVars>
          <dgm:bulletEnabled val="1"/>
        </dgm:presLayoutVars>
      </dgm:prSet>
      <dgm:spPr/>
    </dgm:pt>
    <dgm:pt modelId="{BFD9355F-13B7-4C93-BCDB-6C6590617B1D}" type="pres">
      <dgm:prSet presAssocID="{4465F6F0-3834-45FD-BD7C-4CAAC43F1D5B}" presName="space" presStyleCnt="0"/>
      <dgm:spPr/>
    </dgm:pt>
    <dgm:pt modelId="{DAC039B3-3D98-449D-9E2A-CE3B4AC053BD}" type="pres">
      <dgm:prSet presAssocID="{E83C789B-67A2-4306-A567-5D9C4ECC8298}" presName="composite" presStyleCnt="0"/>
      <dgm:spPr/>
    </dgm:pt>
    <dgm:pt modelId="{EDD06E13-EC71-4C16-A7B2-D19B157AB90A}" type="pres">
      <dgm:prSet presAssocID="{E83C789B-67A2-4306-A567-5D9C4ECC8298}" presName="parTx" presStyleLbl="alignNode1" presStyleIdx="1" presStyleCnt="3">
        <dgm:presLayoutVars>
          <dgm:chMax val="0"/>
          <dgm:chPref val="0"/>
          <dgm:bulletEnabled val="1"/>
        </dgm:presLayoutVars>
      </dgm:prSet>
      <dgm:spPr/>
    </dgm:pt>
    <dgm:pt modelId="{F7DA8F19-D291-423E-86D3-2501C7329F1A}" type="pres">
      <dgm:prSet presAssocID="{E83C789B-67A2-4306-A567-5D9C4ECC8298}" presName="desTx" presStyleLbl="alignAccFollowNode1" presStyleIdx="1" presStyleCnt="3">
        <dgm:presLayoutVars>
          <dgm:bulletEnabled val="1"/>
        </dgm:presLayoutVars>
      </dgm:prSet>
      <dgm:spPr/>
    </dgm:pt>
    <dgm:pt modelId="{35A02404-CF79-4AA3-AC49-531383BEC835}" type="pres">
      <dgm:prSet presAssocID="{AD888212-E4AA-4B01-8C6C-FEF748C821D9}" presName="space" presStyleCnt="0"/>
      <dgm:spPr/>
    </dgm:pt>
    <dgm:pt modelId="{702165CC-101C-4225-8CFA-257D49877C14}" type="pres">
      <dgm:prSet presAssocID="{36A97F07-9381-488D-B6BA-69B6AC400F5B}" presName="composite" presStyleCnt="0"/>
      <dgm:spPr/>
    </dgm:pt>
    <dgm:pt modelId="{B733C208-B734-4642-8AC1-8E096CED7EDD}" type="pres">
      <dgm:prSet presAssocID="{36A97F07-9381-488D-B6BA-69B6AC400F5B}" presName="parTx" presStyleLbl="alignNode1" presStyleIdx="2" presStyleCnt="3">
        <dgm:presLayoutVars>
          <dgm:chMax val="0"/>
          <dgm:chPref val="0"/>
          <dgm:bulletEnabled val="1"/>
        </dgm:presLayoutVars>
      </dgm:prSet>
      <dgm:spPr/>
    </dgm:pt>
    <dgm:pt modelId="{C0BAB6C9-06CE-482C-BABD-2F9EC286C7FD}" type="pres">
      <dgm:prSet presAssocID="{36A97F07-9381-488D-B6BA-69B6AC400F5B}" presName="desTx" presStyleLbl="alignAccFollowNode1" presStyleIdx="2" presStyleCnt="3">
        <dgm:presLayoutVars>
          <dgm:bulletEnabled val="1"/>
        </dgm:presLayoutVars>
      </dgm:prSet>
      <dgm:spPr/>
    </dgm:pt>
  </dgm:ptLst>
  <dgm:cxnLst>
    <dgm:cxn modelId="{26CBBA0E-CA2F-419D-8850-4B4064926262}" type="presOf" srcId="{628E1867-7CA6-4E04-9C87-0C3AD4F76D32}" destId="{C0BAB6C9-06CE-482C-BABD-2F9EC286C7FD}" srcOrd="0" destOrd="0" presId="urn:microsoft.com/office/officeart/2005/8/layout/hList1"/>
    <dgm:cxn modelId="{057D9F2B-9BC4-4556-9093-95A6FFF4C9A0}" srcId="{E83C789B-67A2-4306-A567-5D9C4ECC8298}" destId="{71F2DC9E-E9B2-4797-BDCD-3979763BC6D5}" srcOrd="1" destOrd="0" parTransId="{79DDA930-1C36-4819-92A2-84513D935021}" sibTransId="{FDA5141A-F4A1-421C-8B4D-D31628B1B171}"/>
    <dgm:cxn modelId="{52513C36-C2E1-4B0B-818B-12FBEF3945E9}" type="presOf" srcId="{F55EE8BE-4D49-4512-8C1C-AD4510B69CB1}" destId="{F7DA8F19-D291-423E-86D3-2501C7329F1A}" srcOrd="0" destOrd="0" presId="urn:microsoft.com/office/officeart/2005/8/layout/hList1"/>
    <dgm:cxn modelId="{BF00D23D-2D19-429F-8D9A-36848DE30BF0}" type="presOf" srcId="{B63E15EC-B9CC-440C-BE57-8E2F263457C8}" destId="{6D134582-15DC-4E72-8D13-576238C9BF19}" srcOrd="0" destOrd="0" presId="urn:microsoft.com/office/officeart/2005/8/layout/hList1"/>
    <dgm:cxn modelId="{EE32BA56-1FA3-4132-A078-00ACE4183795}" type="presOf" srcId="{F71719F0-D9F6-42F3-898D-81AC731DC74C}" destId="{F07349C7-B6DE-44F3-A6F5-2C66590803AA}" srcOrd="0" destOrd="0" presId="urn:microsoft.com/office/officeart/2005/8/layout/hList1"/>
    <dgm:cxn modelId="{912CA466-A835-464B-B747-1F078CBE1EE1}" type="presOf" srcId="{C4A23BEF-44FF-4973-8F21-FB96CCF68E1E}" destId="{C0BAB6C9-06CE-482C-BABD-2F9EC286C7FD}" srcOrd="0" destOrd="1" presId="urn:microsoft.com/office/officeart/2005/8/layout/hList1"/>
    <dgm:cxn modelId="{8350106D-1BB0-46B4-8119-084803F8FFC3}" srcId="{36A97F07-9381-488D-B6BA-69B6AC400F5B}" destId="{628E1867-7CA6-4E04-9C87-0C3AD4F76D32}" srcOrd="0" destOrd="0" parTransId="{585DD251-6CC8-4A2C-A77B-92FC3A99D186}" sibTransId="{08EF8A33-314E-4909-AA6C-330B712CE53A}"/>
    <dgm:cxn modelId="{EC52837D-9222-42CC-BBDD-529169F4EDA1}" srcId="{F71719F0-D9F6-42F3-898D-81AC731DC74C}" destId="{D1D5DFC9-52BD-4D49-B0BB-88E8FC5E5F6D}" srcOrd="1" destOrd="0" parTransId="{5984AF5D-2F46-4DD0-A3D8-020041B05E1C}" sibTransId="{7CA2A7E6-5D79-47EC-8FCB-BEFE61B2053D}"/>
    <dgm:cxn modelId="{BD9DBD83-F9EA-425F-B3BA-929F012E21CC}" type="presOf" srcId="{71F2DC9E-E9B2-4797-BDCD-3979763BC6D5}" destId="{F7DA8F19-D291-423E-86D3-2501C7329F1A}" srcOrd="0" destOrd="1" presId="urn:microsoft.com/office/officeart/2005/8/layout/hList1"/>
    <dgm:cxn modelId="{7AB4E088-0BB8-49A6-ABBF-62464B689952}" type="presOf" srcId="{D1D5DFC9-52BD-4D49-B0BB-88E8FC5E5F6D}" destId="{802FC794-E186-468D-9593-D5984DB7578E}" srcOrd="0" destOrd="1" presId="urn:microsoft.com/office/officeart/2005/8/layout/hList1"/>
    <dgm:cxn modelId="{4C84588E-4AF6-4784-B0AA-94A0A9C9CF50}" srcId="{F71719F0-D9F6-42F3-898D-81AC731DC74C}" destId="{510FFBD9-5815-4D5B-8817-92F3A402C75E}" srcOrd="0" destOrd="0" parTransId="{BAB5145D-F52D-429F-8E62-97236EA6E0C5}" sibTransId="{9FA15790-0A5F-4C89-81A9-40DFA73B96C5}"/>
    <dgm:cxn modelId="{D556658F-4BA2-449A-8DD0-60ABF1E6C0EA}" type="presOf" srcId="{510FFBD9-5815-4D5B-8817-92F3A402C75E}" destId="{802FC794-E186-468D-9593-D5984DB7578E}" srcOrd="0" destOrd="0" presId="urn:microsoft.com/office/officeart/2005/8/layout/hList1"/>
    <dgm:cxn modelId="{23D8409D-C4B0-47C7-8141-DE4D4480666D}" srcId="{36A97F07-9381-488D-B6BA-69B6AC400F5B}" destId="{C4A23BEF-44FF-4973-8F21-FB96CCF68E1E}" srcOrd="1" destOrd="0" parTransId="{45C6B780-5742-42D5-8E9A-4E83280DAAA8}" sibTransId="{DC4A22BB-5B7B-434E-B6A2-200B90877870}"/>
    <dgm:cxn modelId="{1BD10AA2-F62E-405A-923A-86B9ABCA1D27}" srcId="{B63E15EC-B9CC-440C-BE57-8E2F263457C8}" destId="{36A97F07-9381-488D-B6BA-69B6AC400F5B}" srcOrd="2" destOrd="0" parTransId="{CDC424E7-78D1-463C-8F29-1F483636A3CB}" sibTransId="{287336D2-5D05-43E1-B4BB-A3D5ED889433}"/>
    <dgm:cxn modelId="{249401C0-F750-44CA-B2A6-B65AB8E099EA}" type="presOf" srcId="{36A97F07-9381-488D-B6BA-69B6AC400F5B}" destId="{B733C208-B734-4642-8AC1-8E096CED7EDD}" srcOrd="0" destOrd="0" presId="urn:microsoft.com/office/officeart/2005/8/layout/hList1"/>
    <dgm:cxn modelId="{36AF6BE6-0937-4FEF-9B3C-7B5422479B15}" type="presOf" srcId="{E83C789B-67A2-4306-A567-5D9C4ECC8298}" destId="{EDD06E13-EC71-4C16-A7B2-D19B157AB90A}" srcOrd="0" destOrd="0" presId="urn:microsoft.com/office/officeart/2005/8/layout/hList1"/>
    <dgm:cxn modelId="{FD65F2EF-06DD-435B-A0C5-473C8A2D9587}" srcId="{E83C789B-67A2-4306-A567-5D9C4ECC8298}" destId="{F55EE8BE-4D49-4512-8C1C-AD4510B69CB1}" srcOrd="0" destOrd="0" parTransId="{D2C1AD7E-7A18-4587-968D-90B2EF0BA5EF}" sibTransId="{A41A88BF-C0E4-47EA-84A1-A48877420D31}"/>
    <dgm:cxn modelId="{D924DBF6-B7EF-4874-9DDA-BB3B06ADA239}" srcId="{B63E15EC-B9CC-440C-BE57-8E2F263457C8}" destId="{E83C789B-67A2-4306-A567-5D9C4ECC8298}" srcOrd="1" destOrd="0" parTransId="{1829E37B-FEB6-499A-85F4-30AF793CD1F9}" sibTransId="{AD888212-E4AA-4B01-8C6C-FEF748C821D9}"/>
    <dgm:cxn modelId="{0165CDF9-970B-4A4F-9EDB-4C333896F29C}" srcId="{B63E15EC-B9CC-440C-BE57-8E2F263457C8}" destId="{F71719F0-D9F6-42F3-898D-81AC731DC74C}" srcOrd="0" destOrd="0" parTransId="{13C6CCAA-B4AB-4307-A67E-EC5B49EB9399}" sibTransId="{4465F6F0-3834-45FD-BD7C-4CAAC43F1D5B}"/>
    <dgm:cxn modelId="{59C46B04-4B48-4757-B6D9-36407FF3B611}" type="presParOf" srcId="{6D134582-15DC-4E72-8D13-576238C9BF19}" destId="{FE4E1EA9-C280-434A-845A-FC9246714031}" srcOrd="0" destOrd="0" presId="urn:microsoft.com/office/officeart/2005/8/layout/hList1"/>
    <dgm:cxn modelId="{9A5041F8-CFB5-4EB8-BAFE-C9BB9E692FD5}" type="presParOf" srcId="{FE4E1EA9-C280-434A-845A-FC9246714031}" destId="{F07349C7-B6DE-44F3-A6F5-2C66590803AA}" srcOrd="0" destOrd="0" presId="urn:microsoft.com/office/officeart/2005/8/layout/hList1"/>
    <dgm:cxn modelId="{63C2B444-F403-4EAE-A78D-DE078E38584B}" type="presParOf" srcId="{FE4E1EA9-C280-434A-845A-FC9246714031}" destId="{802FC794-E186-468D-9593-D5984DB7578E}" srcOrd="1" destOrd="0" presId="urn:microsoft.com/office/officeart/2005/8/layout/hList1"/>
    <dgm:cxn modelId="{C7EC7DDD-AB5C-4E1F-9595-1F3CA565EAE5}" type="presParOf" srcId="{6D134582-15DC-4E72-8D13-576238C9BF19}" destId="{BFD9355F-13B7-4C93-BCDB-6C6590617B1D}" srcOrd="1" destOrd="0" presId="urn:microsoft.com/office/officeart/2005/8/layout/hList1"/>
    <dgm:cxn modelId="{5F7CEC9F-4DAE-4A2F-8EFD-609D9C92D3E4}" type="presParOf" srcId="{6D134582-15DC-4E72-8D13-576238C9BF19}" destId="{DAC039B3-3D98-449D-9E2A-CE3B4AC053BD}" srcOrd="2" destOrd="0" presId="urn:microsoft.com/office/officeart/2005/8/layout/hList1"/>
    <dgm:cxn modelId="{C6253A56-ED59-42A2-8B83-ACFA146EEE47}" type="presParOf" srcId="{DAC039B3-3D98-449D-9E2A-CE3B4AC053BD}" destId="{EDD06E13-EC71-4C16-A7B2-D19B157AB90A}" srcOrd="0" destOrd="0" presId="urn:microsoft.com/office/officeart/2005/8/layout/hList1"/>
    <dgm:cxn modelId="{184E349E-FA2F-4B1D-BCDB-1793B67E6F6A}" type="presParOf" srcId="{DAC039B3-3D98-449D-9E2A-CE3B4AC053BD}" destId="{F7DA8F19-D291-423E-86D3-2501C7329F1A}" srcOrd="1" destOrd="0" presId="urn:microsoft.com/office/officeart/2005/8/layout/hList1"/>
    <dgm:cxn modelId="{980947B5-C93A-4D4E-9B1E-950C741900E6}" type="presParOf" srcId="{6D134582-15DC-4E72-8D13-576238C9BF19}" destId="{35A02404-CF79-4AA3-AC49-531383BEC835}" srcOrd="3" destOrd="0" presId="urn:microsoft.com/office/officeart/2005/8/layout/hList1"/>
    <dgm:cxn modelId="{0DC18E02-0A53-49FB-AE86-5555AB2C09D0}" type="presParOf" srcId="{6D134582-15DC-4E72-8D13-576238C9BF19}" destId="{702165CC-101C-4225-8CFA-257D49877C14}" srcOrd="4" destOrd="0" presId="urn:microsoft.com/office/officeart/2005/8/layout/hList1"/>
    <dgm:cxn modelId="{C5166A84-7D8C-4B6E-96D4-5708EC85F5A8}" type="presParOf" srcId="{702165CC-101C-4225-8CFA-257D49877C14}" destId="{B733C208-B734-4642-8AC1-8E096CED7EDD}" srcOrd="0" destOrd="0" presId="urn:microsoft.com/office/officeart/2005/8/layout/hList1"/>
    <dgm:cxn modelId="{1ABB5EE6-DE9B-4E5E-8812-56AD6667CF7D}" type="presParOf" srcId="{702165CC-101C-4225-8CFA-257D49877C14}" destId="{C0BAB6C9-06CE-482C-BABD-2F9EC286C7F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C1D32-7EE0-684F-A6C4-370FDFEF9C67}">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077DF9-C93D-8C48-9412-40B228CBEB37}">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b="1" u="sng" kern="1200"/>
            <a:t>Time-Saving:</a:t>
          </a:r>
          <a:r>
            <a:rPr lang="en-US" sz="3700" kern="1200"/>
            <a:t> AI chatbots like ChatGPT can swiftly generate content, ideas, and responses, saving valuable time.</a:t>
          </a:r>
        </a:p>
      </dsp:txBody>
      <dsp:txXfrm>
        <a:off x="0" y="2703"/>
        <a:ext cx="6900512" cy="1843578"/>
      </dsp:txXfrm>
    </dsp:sp>
    <dsp:sp modelId="{31583644-2CEA-B74C-8F34-510F6D326085}">
      <dsp:nvSpPr>
        <dsp:cNvPr id="0" name=""/>
        <dsp:cNvSpPr/>
      </dsp:nvSpPr>
      <dsp:spPr>
        <a:xfrm>
          <a:off x="0" y="1846281"/>
          <a:ext cx="6900512" cy="0"/>
        </a:xfrm>
        <a:prstGeom prst="line">
          <a:avLst/>
        </a:prstGeom>
        <a:solidFill>
          <a:schemeClr val="accent2">
            <a:hueOff val="-1224775"/>
            <a:satOff val="-5657"/>
            <a:lumOff val="-1177"/>
            <a:alphaOff val="0"/>
          </a:schemeClr>
        </a:solidFill>
        <a:ln w="12700" cap="flat" cmpd="sng" algn="ctr">
          <a:solidFill>
            <a:schemeClr val="accent2">
              <a:hueOff val="-1224775"/>
              <a:satOff val="-5657"/>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7CFBC3-5E44-F94B-B7C8-00A86FA3616C}">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b="1" u="sng" kern="1200"/>
            <a:t>Creative Support:</a:t>
          </a:r>
          <a:r>
            <a:rPr lang="en-US" sz="3700" kern="1200"/>
            <a:t> It can serve as a creative partner, providing fresh perspectives and ideas for various business aspects.</a:t>
          </a:r>
        </a:p>
      </dsp:txBody>
      <dsp:txXfrm>
        <a:off x="0" y="1846281"/>
        <a:ext cx="6900512" cy="1843578"/>
      </dsp:txXfrm>
    </dsp:sp>
    <dsp:sp modelId="{FC669E1A-2149-8943-BB3F-EEA868BD658B}">
      <dsp:nvSpPr>
        <dsp:cNvPr id="0" name=""/>
        <dsp:cNvSpPr/>
      </dsp:nvSpPr>
      <dsp:spPr>
        <a:xfrm>
          <a:off x="0" y="3689859"/>
          <a:ext cx="6900512" cy="0"/>
        </a:xfrm>
        <a:prstGeom prst="line">
          <a:avLst/>
        </a:prstGeom>
        <a:solidFill>
          <a:schemeClr val="accent2">
            <a:hueOff val="-2449550"/>
            <a:satOff val="-11314"/>
            <a:lumOff val="-2354"/>
            <a:alphaOff val="0"/>
          </a:schemeClr>
        </a:solidFill>
        <a:ln w="12700" cap="flat" cmpd="sng" algn="ctr">
          <a:solidFill>
            <a:schemeClr val="accent2">
              <a:hueOff val="-2449550"/>
              <a:satOff val="-11314"/>
              <a:lumOff val="-235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90A577-2360-4145-AC15-CFBEAD08D088}">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b="1" u="sng" kern="1200"/>
            <a:t>Improved Customer Engagement</a:t>
          </a:r>
          <a:r>
            <a:rPr lang="en-US" sz="3700" kern="1200"/>
            <a:t>: Implementing chatbots like ChatGPT in customer interactions can help to enhance responsiveness and support.</a:t>
          </a:r>
        </a:p>
      </dsp:txBody>
      <dsp:txXfrm>
        <a:off x="0" y="3689859"/>
        <a:ext cx="6900512" cy="1843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349C7-B6DE-44F3-A6F5-2C66590803AA}">
      <dsp:nvSpPr>
        <dsp:cNvPr id="0" name=""/>
        <dsp:cNvSpPr/>
      </dsp:nvSpPr>
      <dsp:spPr>
        <a:xfrm>
          <a:off x="3514" y="92155"/>
          <a:ext cx="3427097" cy="114621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defRPr b="1"/>
          </a:pPr>
          <a:r>
            <a:rPr lang="en-US" sz="3200" b="1" u="sng" kern="1200" dirty="0"/>
            <a:t>Definition of a Prompt:</a:t>
          </a:r>
          <a:endParaRPr lang="en-US" sz="3200" kern="1200" dirty="0"/>
        </a:p>
      </dsp:txBody>
      <dsp:txXfrm>
        <a:off x="3514" y="92155"/>
        <a:ext cx="3427097" cy="1146219"/>
      </dsp:txXfrm>
    </dsp:sp>
    <dsp:sp modelId="{802FC794-E186-468D-9593-D5984DB7578E}">
      <dsp:nvSpPr>
        <dsp:cNvPr id="0" name=""/>
        <dsp:cNvSpPr/>
      </dsp:nvSpPr>
      <dsp:spPr>
        <a:xfrm>
          <a:off x="3514" y="1238375"/>
          <a:ext cx="3427097" cy="404064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a:solidFill>
                <a:srgbClr val="000000"/>
              </a:solidFill>
            </a:rPr>
            <a:t>A prompt is a specific instruction or question given to an AI chatbot like ChatGPT to guide its response.</a:t>
          </a:r>
        </a:p>
        <a:p>
          <a:pPr marL="285750" lvl="1" indent="-285750" algn="l" defTabSz="1422400">
            <a:lnSpc>
              <a:spcPct val="90000"/>
            </a:lnSpc>
            <a:spcBef>
              <a:spcPct val="0"/>
            </a:spcBef>
            <a:spcAft>
              <a:spcPct val="15000"/>
            </a:spcAft>
            <a:buChar char="•"/>
          </a:pPr>
          <a:r>
            <a:rPr lang="en-US" sz="3200" kern="1200" dirty="0"/>
            <a:t>It serves as the input to the AI language model, shaping the type of output it generates.</a:t>
          </a:r>
        </a:p>
      </dsp:txBody>
      <dsp:txXfrm>
        <a:off x="3514" y="1238375"/>
        <a:ext cx="3427097" cy="4040640"/>
      </dsp:txXfrm>
    </dsp:sp>
    <dsp:sp modelId="{EDD06E13-EC71-4C16-A7B2-D19B157AB90A}">
      <dsp:nvSpPr>
        <dsp:cNvPr id="0" name=""/>
        <dsp:cNvSpPr/>
      </dsp:nvSpPr>
      <dsp:spPr>
        <a:xfrm>
          <a:off x="3910406" y="92155"/>
          <a:ext cx="3427097" cy="1146219"/>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defRPr b="1"/>
          </a:pPr>
          <a:r>
            <a:rPr lang="en-US" sz="3200" b="1" u="sng" kern="1200" dirty="0"/>
            <a:t>How Prompts Work:</a:t>
          </a:r>
          <a:endParaRPr lang="en-US" sz="3200" kern="1200" dirty="0"/>
        </a:p>
      </dsp:txBody>
      <dsp:txXfrm>
        <a:off x="3910406" y="92155"/>
        <a:ext cx="3427097" cy="1146219"/>
      </dsp:txXfrm>
    </dsp:sp>
    <dsp:sp modelId="{F7DA8F19-D291-423E-86D3-2501C7329F1A}">
      <dsp:nvSpPr>
        <dsp:cNvPr id="0" name=""/>
        <dsp:cNvSpPr/>
      </dsp:nvSpPr>
      <dsp:spPr>
        <a:xfrm>
          <a:off x="3910406" y="1238375"/>
          <a:ext cx="3427097" cy="404064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Users provide prompts in natural language, instructing AI chatbots like ChatGPT on the desired task or information they seek.</a:t>
          </a:r>
        </a:p>
        <a:p>
          <a:pPr marL="285750" lvl="1" indent="-285750" algn="l" defTabSz="1422400">
            <a:lnSpc>
              <a:spcPct val="90000"/>
            </a:lnSpc>
            <a:spcBef>
              <a:spcPct val="0"/>
            </a:spcBef>
            <a:spcAft>
              <a:spcPct val="15000"/>
            </a:spcAft>
            <a:buChar char="•"/>
          </a:pPr>
          <a:r>
            <a:rPr lang="en-US" sz="3200" kern="1200" dirty="0"/>
            <a:t>The AI model processes the prompt and generates text-based responses accordingly.</a:t>
          </a:r>
        </a:p>
      </dsp:txBody>
      <dsp:txXfrm>
        <a:off x="3910406" y="1238375"/>
        <a:ext cx="3427097" cy="4040640"/>
      </dsp:txXfrm>
    </dsp:sp>
    <dsp:sp modelId="{B733C208-B734-4642-8AC1-8E096CED7EDD}">
      <dsp:nvSpPr>
        <dsp:cNvPr id="0" name=""/>
        <dsp:cNvSpPr/>
      </dsp:nvSpPr>
      <dsp:spPr>
        <a:xfrm>
          <a:off x="7817298" y="92155"/>
          <a:ext cx="3427097" cy="114621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defRPr b="1"/>
          </a:pPr>
          <a:r>
            <a:rPr lang="en-US" sz="3200" b="1" u="sng" kern="1200" dirty="0"/>
            <a:t>Importance of Clear and Specific Prompts:</a:t>
          </a:r>
          <a:endParaRPr lang="en-US" sz="3200" kern="1200" dirty="0"/>
        </a:p>
      </dsp:txBody>
      <dsp:txXfrm>
        <a:off x="7817298" y="92155"/>
        <a:ext cx="3427097" cy="1146219"/>
      </dsp:txXfrm>
    </dsp:sp>
    <dsp:sp modelId="{C0BAB6C9-06CE-482C-BABD-2F9EC286C7FD}">
      <dsp:nvSpPr>
        <dsp:cNvPr id="0" name=""/>
        <dsp:cNvSpPr/>
      </dsp:nvSpPr>
      <dsp:spPr>
        <a:xfrm>
          <a:off x="7817298" y="1238375"/>
          <a:ext cx="3427097" cy="404064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Clear prompts yield more accurate and relevant results.</a:t>
          </a:r>
        </a:p>
        <a:p>
          <a:pPr marL="285750" lvl="1" indent="-285750" algn="l" defTabSz="1422400">
            <a:lnSpc>
              <a:spcPct val="90000"/>
            </a:lnSpc>
            <a:spcBef>
              <a:spcPct val="0"/>
            </a:spcBef>
            <a:spcAft>
              <a:spcPct val="15000"/>
            </a:spcAft>
            <a:buChar char="•"/>
          </a:pPr>
          <a:r>
            <a:rPr lang="en-US" sz="3200" kern="1200" dirty="0"/>
            <a:t>Specific prompts help AI chatbots like ChatGPT understand the context and produce more targeted responses.</a:t>
          </a:r>
        </a:p>
      </dsp:txBody>
      <dsp:txXfrm>
        <a:off x="7817298" y="1238375"/>
        <a:ext cx="3427097" cy="404064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1D232-A005-4139-AFDF-060AAC18BB05}" type="datetimeFigureOut">
              <a:t>8/14/23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65032-ACE0-4E3E-810D-A264710113C7}" type="slidenum">
              <a:t>‹#›</a:t>
            </a:fld>
            <a:endParaRPr lang="en-US"/>
          </a:p>
        </p:txBody>
      </p:sp>
    </p:spTree>
    <p:extLst>
      <p:ext uri="{BB962C8B-B14F-4D97-AF65-F5344CB8AC3E}">
        <p14:creationId xmlns:p14="http://schemas.microsoft.com/office/powerpoint/2010/main" val="3728893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hat.openai.com/"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chat.bing.com/" TargetMode="External"/><Relationship Id="rId5" Type="http://schemas.openxmlformats.org/officeDocument/2006/relationships/hyperlink" Target="https://bard.google.com/" TargetMode="External"/><Relationship Id="rId4" Type="http://schemas.openxmlformats.org/officeDocument/2006/relationships/hyperlink" Target="https://www.anthropic.com/index/claude-2"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bit.ly/gptbusines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ChatGPT, powered by advanced AI technology, is a versatile language model developed by OpenAI. It excels in natural language processing, making it capable of understanding and generating human-like text responses. By harnessing ChatGPT's capabilities, businesses can enhance creativity, streamline tasks, and improve customer interactions.</a:t>
            </a:r>
          </a:p>
        </p:txBody>
      </p:sp>
      <p:sp>
        <p:nvSpPr>
          <p:cNvPr id="4" name="Slide Number Placeholder 3"/>
          <p:cNvSpPr>
            <a:spLocks noGrp="1"/>
          </p:cNvSpPr>
          <p:nvPr>
            <p:ph type="sldNum" sz="quarter" idx="5"/>
          </p:nvPr>
        </p:nvSpPr>
        <p:spPr/>
        <p:txBody>
          <a:bodyPr/>
          <a:lstStyle/>
          <a:p>
            <a:fld id="{8E365032-ACE0-4E3E-810D-A264710113C7}" type="slidenum">
              <a:t>2</a:t>
            </a:fld>
            <a:endParaRPr lang="en-US"/>
          </a:p>
        </p:txBody>
      </p:sp>
    </p:spTree>
    <p:extLst>
      <p:ext uri="{BB962C8B-B14F-4D97-AF65-F5344CB8AC3E}">
        <p14:creationId xmlns:p14="http://schemas.microsoft.com/office/powerpoint/2010/main" val="3515456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Prompt Example:</a:t>
            </a:r>
          </a:p>
          <a:p>
            <a:pPr marL="171450" indent="-171450">
              <a:buFont typeface="Arial" panose="020B0604020202020204" pitchFamily="34" charset="0"/>
              <a:buChar char="•"/>
            </a:pPr>
            <a:r>
              <a:rPr lang="en-US" b="0" i="0" dirty="0">
                <a:solidFill>
                  <a:srgbClr val="343541"/>
                </a:solidFill>
                <a:effectLst/>
                <a:latin typeface="Söhne"/>
              </a:rPr>
              <a:t>Mary had a little</a:t>
            </a:r>
            <a:endParaRPr lang="en-US" dirty="0"/>
          </a:p>
        </p:txBody>
      </p:sp>
      <p:sp>
        <p:nvSpPr>
          <p:cNvPr id="4" name="Slide Number Placeholder 3"/>
          <p:cNvSpPr>
            <a:spLocks noGrp="1"/>
          </p:cNvSpPr>
          <p:nvPr>
            <p:ph type="sldNum" sz="quarter" idx="5"/>
          </p:nvPr>
        </p:nvSpPr>
        <p:spPr/>
        <p:txBody>
          <a:bodyPr/>
          <a:lstStyle/>
          <a:p>
            <a:fld id="{8E365032-ACE0-4E3E-810D-A264710113C7}" type="slidenum">
              <a:rPr lang="en-US" smtClean="0"/>
              <a:t>4</a:t>
            </a:fld>
            <a:endParaRPr lang="en-US"/>
          </a:p>
        </p:txBody>
      </p:sp>
    </p:spTree>
    <p:extLst>
      <p:ext uri="{BB962C8B-B14F-4D97-AF65-F5344CB8AC3E}">
        <p14:creationId xmlns:p14="http://schemas.microsoft.com/office/powerpoint/2010/main" val="2033001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Prompt Example:</a:t>
            </a:r>
          </a:p>
          <a:p>
            <a:pPr marL="171450" indent="-171450">
              <a:buFont typeface="Arial" panose="020B0604020202020204" pitchFamily="34" charset="0"/>
              <a:buChar char="•"/>
            </a:pPr>
            <a:r>
              <a:rPr lang="en-US" b="0" i="0" dirty="0">
                <a:solidFill>
                  <a:srgbClr val="343541"/>
                </a:solidFill>
                <a:effectLst/>
                <a:latin typeface="Söhne"/>
              </a:rPr>
              <a:t>Act as a professional marketing agency and create a weeks' worth of social media posts for my business.</a:t>
            </a:r>
          </a:p>
          <a:p>
            <a:pPr marL="171450" indent="-171450">
              <a:buFont typeface="Arial" panose="020B0604020202020204" pitchFamily="34" charset="0"/>
              <a:buChar char="•"/>
            </a:pPr>
            <a:r>
              <a:rPr lang="en-US" b="0" i="0" dirty="0">
                <a:solidFill>
                  <a:srgbClr val="343541"/>
                </a:solidFill>
                <a:effectLst/>
                <a:latin typeface="Söhne"/>
              </a:rPr>
              <a:t>Law Firm that deals with real estate law. Our target audience is real estate agents and customers purchasing or selling their homes. No events or promotions right now.</a:t>
            </a:r>
          </a:p>
          <a:p>
            <a:pPr marL="171450" indent="-171450">
              <a:buFont typeface="Arial" panose="020B0604020202020204" pitchFamily="34" charset="0"/>
              <a:buChar char="•"/>
            </a:pPr>
            <a:r>
              <a:rPr lang="en-US" b="0" i="0" dirty="0">
                <a:solidFill>
                  <a:srgbClr val="343541"/>
                </a:solidFill>
                <a:effectLst/>
                <a:latin typeface="Söhne"/>
              </a:rPr>
              <a:t>Can you add in my business, it is Matts Law Firm. Also, I would like more emojis to help engage customers of all ages</a:t>
            </a:r>
          </a:p>
          <a:p>
            <a:pPr marL="171450" indent="-171450">
              <a:buFont typeface="Arial" panose="020B0604020202020204" pitchFamily="34" charset="0"/>
              <a:buChar char="•"/>
            </a:pPr>
            <a:r>
              <a:rPr lang="en-US" b="0" i="0" dirty="0">
                <a:solidFill>
                  <a:srgbClr val="343541"/>
                </a:solidFill>
                <a:effectLst/>
                <a:latin typeface="Söhne"/>
              </a:rPr>
              <a:t>Can you give more hashtags to be more engaged</a:t>
            </a:r>
            <a:endParaRPr lang="en-US" dirty="0"/>
          </a:p>
        </p:txBody>
      </p:sp>
      <p:sp>
        <p:nvSpPr>
          <p:cNvPr id="4" name="Slide Number Placeholder 3"/>
          <p:cNvSpPr>
            <a:spLocks noGrp="1"/>
          </p:cNvSpPr>
          <p:nvPr>
            <p:ph type="sldNum" sz="quarter" idx="5"/>
          </p:nvPr>
        </p:nvSpPr>
        <p:spPr/>
        <p:txBody>
          <a:bodyPr/>
          <a:lstStyle/>
          <a:p>
            <a:fld id="{8E365032-ACE0-4E3E-810D-A264710113C7}" type="slidenum">
              <a:rPr lang="en-US"/>
              <a:t>5</a:t>
            </a:fld>
            <a:endParaRPr lang="en-US"/>
          </a:p>
        </p:txBody>
      </p:sp>
    </p:spTree>
    <p:extLst>
      <p:ext uri="{BB962C8B-B14F-4D97-AF65-F5344CB8AC3E}">
        <p14:creationId xmlns:p14="http://schemas.microsoft.com/office/powerpoint/2010/main" val="3025708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Prompt Example: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ea typeface="+mn-lt"/>
                <a:cs typeface="+mn-lt"/>
              </a:rPr>
              <a:t>I would like you to ask me questions to help me create variations of my marketing materials. You should ask questions until you have sufficient information about my current business, audience, and goals. Ask me the first question.</a:t>
            </a:r>
            <a:endParaRPr lang="en-US" dirty="0"/>
          </a:p>
          <a:p>
            <a:pPr marL="171450" indent="-171450">
              <a:buFont typeface="Arial" panose="020B0604020202020204" pitchFamily="34" charset="0"/>
              <a:buChar char="•"/>
            </a:pPr>
            <a:r>
              <a:rPr lang="en-US" dirty="0"/>
              <a:t>See questions curated and answer as needed to make the prompt more relevant to their business needs</a:t>
            </a:r>
          </a:p>
        </p:txBody>
      </p:sp>
      <p:sp>
        <p:nvSpPr>
          <p:cNvPr id="4" name="Slide Number Placeholder 3"/>
          <p:cNvSpPr>
            <a:spLocks noGrp="1"/>
          </p:cNvSpPr>
          <p:nvPr>
            <p:ph type="sldNum" sz="quarter" idx="5"/>
          </p:nvPr>
        </p:nvSpPr>
        <p:spPr/>
        <p:txBody>
          <a:bodyPr/>
          <a:lstStyle/>
          <a:p>
            <a:fld id="{8E365032-ACE0-4E3E-810D-A264710113C7}" type="slidenum">
              <a:rPr lang="en-US"/>
              <a:t>6</a:t>
            </a:fld>
            <a:endParaRPr lang="en-US"/>
          </a:p>
        </p:txBody>
      </p:sp>
    </p:spTree>
    <p:extLst>
      <p:ext uri="{BB962C8B-B14F-4D97-AF65-F5344CB8AC3E}">
        <p14:creationId xmlns:p14="http://schemas.microsoft.com/office/powerpoint/2010/main" val="720398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ChatGPT: </a:t>
            </a:r>
            <a:r>
              <a:rPr lang="en-US" sz="1200" dirty="0">
                <a:hlinkClick r:id="rId3"/>
              </a:rPr>
              <a:t>https</a:t>
            </a:r>
            <a:r>
              <a:rPr lang="en-US" sz="1200" dirty="0">
                <a:ea typeface="+mn-lt"/>
                <a:cs typeface="+mn-lt"/>
                <a:hlinkClick r:id="rId3"/>
              </a:rPr>
              <a:t>://chat.openai.com/</a:t>
            </a:r>
            <a:endParaRPr lang="en-US" sz="1200" dirty="0">
              <a:ea typeface="+mn-lt"/>
              <a:cs typeface="+mn-lt"/>
            </a:endParaRPr>
          </a:p>
          <a:p>
            <a:r>
              <a:rPr lang="en-US" sz="1200" dirty="0">
                <a:ea typeface="+mn-lt"/>
                <a:cs typeface="+mn-lt"/>
              </a:rPr>
              <a:t>Anthropic Claude 2: </a:t>
            </a:r>
            <a:r>
              <a:rPr lang="en-US" sz="1200" dirty="0">
                <a:ea typeface="+mn-lt"/>
                <a:cs typeface="+mn-lt"/>
                <a:hlinkClick r:id="rId4"/>
              </a:rPr>
              <a:t>https://www.anthropic.com/index/claude-2</a:t>
            </a:r>
            <a:r>
              <a:rPr lang="en-US" sz="1200" dirty="0">
                <a:ea typeface="+mn-lt"/>
                <a:cs typeface="+mn-lt"/>
              </a:rPr>
              <a:t> </a:t>
            </a:r>
            <a:endParaRPr lang="en-US" sz="1200" dirty="0"/>
          </a:p>
          <a:p>
            <a:r>
              <a:rPr lang="en-US" sz="1200" dirty="0">
                <a:ea typeface="+mn-lt"/>
                <a:cs typeface="+mn-lt"/>
              </a:rPr>
              <a:t>Google Bard: </a:t>
            </a:r>
            <a:r>
              <a:rPr lang="en-US" sz="1200" dirty="0">
                <a:ea typeface="+mn-lt"/>
                <a:cs typeface="+mn-lt"/>
                <a:hlinkClick r:id="rId5"/>
              </a:rPr>
              <a:t>https://bard.google.com/</a:t>
            </a:r>
            <a:r>
              <a:rPr lang="en-US" sz="1200" dirty="0">
                <a:ea typeface="+mn-lt"/>
                <a:cs typeface="+mn-lt"/>
              </a:rPr>
              <a:t> </a:t>
            </a:r>
          </a:p>
          <a:p>
            <a:r>
              <a:rPr lang="en-US" sz="1200" dirty="0">
                <a:ea typeface="+mn-lt"/>
                <a:cs typeface="+mn-lt"/>
              </a:rPr>
              <a:t>Microsoft's Bing Chat: </a:t>
            </a:r>
            <a:r>
              <a:rPr lang="en-US" sz="1200" dirty="0">
                <a:solidFill>
                  <a:srgbClr val="2998E3"/>
                </a:solidFill>
                <a:latin typeface="The Hand Bold"/>
                <a:cs typeface="Arial"/>
                <a:hlinkClick r:id="rId6"/>
              </a:rPr>
              <a:t>https://chat.bing.com/</a:t>
            </a:r>
            <a:r>
              <a:rPr lang="en-US" sz="1200" dirty="0">
                <a:ea typeface="+mn-lt"/>
                <a:cs typeface="+mn-lt"/>
              </a:rPr>
              <a:t> </a:t>
            </a:r>
            <a:endParaRPr lang="en-US" sz="1200" dirty="0"/>
          </a:p>
        </p:txBody>
      </p:sp>
      <p:sp>
        <p:nvSpPr>
          <p:cNvPr id="4" name="Slide Number Placeholder 3"/>
          <p:cNvSpPr>
            <a:spLocks noGrp="1"/>
          </p:cNvSpPr>
          <p:nvPr>
            <p:ph type="sldNum" sz="quarter" idx="5"/>
          </p:nvPr>
        </p:nvSpPr>
        <p:spPr/>
        <p:txBody>
          <a:bodyPr/>
          <a:lstStyle/>
          <a:p>
            <a:fld id="{8E365032-ACE0-4E3E-810D-A264710113C7}" type="slidenum">
              <a:rPr lang="en-US" smtClean="0"/>
              <a:t>7</a:t>
            </a:fld>
            <a:endParaRPr lang="en-US"/>
          </a:p>
        </p:txBody>
      </p:sp>
    </p:spTree>
    <p:extLst>
      <p:ext uri="{BB962C8B-B14F-4D97-AF65-F5344CB8AC3E}">
        <p14:creationId xmlns:p14="http://schemas.microsoft.com/office/powerpoint/2010/main" val="2597704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t>Prompt Cheat Sheet: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a typeface="+mn-lt"/>
                <a:cs typeface="+mn-lt"/>
                <a:hlinkClick r:id="rId3"/>
              </a:rPr>
              <a:t>http://bit.ly/gptbusiness</a:t>
            </a:r>
            <a:r>
              <a:rPr lang="en-US" sz="1200" dirty="0">
                <a:ea typeface="+mn-lt"/>
                <a:cs typeface="+mn-lt"/>
              </a:rPr>
              <a:t> </a:t>
            </a:r>
            <a:endParaRPr lang="en-US" sz="1200" dirty="0"/>
          </a:p>
        </p:txBody>
      </p:sp>
      <p:sp>
        <p:nvSpPr>
          <p:cNvPr id="4" name="Slide Number Placeholder 3"/>
          <p:cNvSpPr>
            <a:spLocks noGrp="1"/>
          </p:cNvSpPr>
          <p:nvPr>
            <p:ph type="sldNum" sz="quarter" idx="5"/>
          </p:nvPr>
        </p:nvSpPr>
        <p:spPr/>
        <p:txBody>
          <a:bodyPr/>
          <a:lstStyle/>
          <a:p>
            <a:fld id="{8E365032-ACE0-4E3E-810D-A264710113C7}" type="slidenum">
              <a:rPr lang="en-US" smtClean="0"/>
              <a:t>8</a:t>
            </a:fld>
            <a:endParaRPr lang="en-US"/>
          </a:p>
        </p:txBody>
      </p:sp>
    </p:spTree>
    <p:extLst>
      <p:ext uri="{BB962C8B-B14F-4D97-AF65-F5344CB8AC3E}">
        <p14:creationId xmlns:p14="http://schemas.microsoft.com/office/powerpoint/2010/main" val="2935497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8/14/23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4497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8/14/23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6041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8/14/23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8691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8/14/23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38388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8/14/23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7403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8/14/23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91412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8/14/23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9752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8/14/23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7689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8/14/23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677637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8/14/23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044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8/14/23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111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8/14/23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895436900"/>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29" r:id="rId6"/>
    <p:sldLayoutId id="2147483834" r:id="rId7"/>
    <p:sldLayoutId id="2147483830" r:id="rId8"/>
    <p:sldLayoutId id="2147483831" r:id="rId9"/>
    <p:sldLayoutId id="2147483832" r:id="rId10"/>
    <p:sldLayoutId id="2147483833"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chat.openai.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hat.openai.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chat.bing.com/" TargetMode="External"/><Relationship Id="rId5" Type="http://schemas.openxmlformats.org/officeDocument/2006/relationships/hyperlink" Target="https://bard.google.com/" TargetMode="External"/><Relationship Id="rId4" Type="http://schemas.openxmlformats.org/officeDocument/2006/relationships/hyperlink" Target="https://www.anthropic.com/index/claude-2"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bit.ly/gptbusines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297762" y="640080"/>
            <a:ext cx="6251110" cy="3566160"/>
          </a:xfrm>
        </p:spPr>
        <p:txBody>
          <a:bodyPr anchor="b">
            <a:normAutofit/>
          </a:bodyPr>
          <a:lstStyle/>
          <a:p>
            <a:r>
              <a:rPr lang="en-US">
                <a:ea typeface="+mj-lt"/>
                <a:cs typeface="+mj-lt"/>
              </a:rPr>
              <a:t>Leveraging AI in Business</a:t>
            </a:r>
            <a:endParaRPr lang="en-US"/>
          </a:p>
        </p:txBody>
      </p:sp>
      <p:sp>
        <p:nvSpPr>
          <p:cNvPr id="3" name="Subtitle 2"/>
          <p:cNvSpPr>
            <a:spLocks noGrp="1"/>
          </p:cNvSpPr>
          <p:nvPr>
            <p:ph type="subTitle" idx="1"/>
          </p:nvPr>
        </p:nvSpPr>
        <p:spPr>
          <a:xfrm>
            <a:off x="5297760" y="4636008"/>
            <a:ext cx="6251111" cy="1572768"/>
          </a:xfrm>
        </p:spPr>
        <p:txBody>
          <a:bodyPr vert="horz" lIns="91440" tIns="45720" rIns="91440" bIns="45720" rtlCol="0">
            <a:normAutofit/>
          </a:bodyPr>
          <a:lstStyle/>
          <a:p>
            <a:r>
              <a:rPr lang="en-US"/>
              <a:t>Matthew Stratton</a:t>
            </a:r>
          </a:p>
        </p:txBody>
      </p:sp>
      <p:sp>
        <p:nvSpPr>
          <p:cNvPr id="31"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6CCFEE"/>
          </a:solidFill>
          <a:ln w="38100" cap="rnd">
            <a:solidFill>
              <a:srgbClr val="6CCFEE"/>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Network Technology Background">
            <a:extLst>
              <a:ext uri="{FF2B5EF4-FFF2-40B4-BE49-F238E27FC236}">
                <a16:creationId xmlns:a16="http://schemas.microsoft.com/office/drawing/2014/main" id="{7794A7E3-E9E2-1B78-B7BB-063AD6067B64}"/>
              </a:ext>
            </a:extLst>
          </p:cNvPr>
          <p:cNvPicPr>
            <a:picLocks noChangeAspect="1"/>
          </p:cNvPicPr>
          <p:nvPr/>
        </p:nvPicPr>
        <p:blipFill rotWithShape="1">
          <a:blip r:embed="rId2"/>
          <a:srcRect l="46792" r="13650"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B4CE83-EFCB-0C2D-8F7A-02DC85526D28}"/>
              </a:ext>
            </a:extLst>
          </p:cNvPr>
          <p:cNvSpPr>
            <a:spLocks noGrp="1"/>
          </p:cNvSpPr>
          <p:nvPr>
            <p:ph type="title"/>
          </p:nvPr>
        </p:nvSpPr>
        <p:spPr>
          <a:xfrm>
            <a:off x="635001" y="640823"/>
            <a:ext cx="3103194" cy="5583148"/>
          </a:xfrm>
        </p:spPr>
        <p:txBody>
          <a:bodyPr anchor="ctr">
            <a:normAutofit/>
          </a:bodyPr>
          <a:lstStyle/>
          <a:p>
            <a:r>
              <a:rPr lang="en-US">
                <a:solidFill>
                  <a:schemeClr val="bg1"/>
                </a:solidFill>
                <a:ea typeface="+mj-lt"/>
                <a:cs typeface="+mj-lt"/>
              </a:rPr>
              <a:t>Benefits of using AI Chatbots Like ChatGPT in business</a:t>
            </a:r>
            <a:endParaRPr lang="en-US">
              <a:solidFill>
                <a:schemeClr val="bg1"/>
              </a:solidFill>
            </a:endParaRPr>
          </a:p>
        </p:txBody>
      </p:sp>
      <p:graphicFrame>
        <p:nvGraphicFramePr>
          <p:cNvPr id="5" name="Content Placeholder 2">
            <a:extLst>
              <a:ext uri="{FF2B5EF4-FFF2-40B4-BE49-F238E27FC236}">
                <a16:creationId xmlns:a16="http://schemas.microsoft.com/office/drawing/2014/main" id="{499C36DE-FD0E-8163-56E5-BFE54AF8E316}"/>
              </a:ext>
            </a:extLst>
          </p:cNvPr>
          <p:cNvGraphicFramePr>
            <a:graphicFrameLocks noGrp="1"/>
          </p:cNvGraphicFramePr>
          <p:nvPr>
            <p:ph idx="1"/>
            <p:extLst>
              <p:ext uri="{D42A27DB-BD31-4B8C-83A1-F6EECF244321}">
                <p14:modId xmlns:p14="http://schemas.microsoft.com/office/powerpoint/2010/main" val="405943968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6246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A5571-A0D4-77F1-F056-736AA74D7549}"/>
              </a:ext>
            </a:extLst>
          </p:cNvPr>
          <p:cNvSpPr>
            <a:spLocks noGrp="1"/>
          </p:cNvSpPr>
          <p:nvPr>
            <p:ph type="title"/>
          </p:nvPr>
        </p:nvSpPr>
        <p:spPr/>
        <p:txBody>
          <a:bodyPr/>
          <a:lstStyle/>
          <a:p>
            <a:r>
              <a:rPr lang="en-US"/>
              <a:t>How Do You Use an AI Chatbot Like ChatGPT?</a:t>
            </a:r>
          </a:p>
        </p:txBody>
      </p:sp>
      <p:sp>
        <p:nvSpPr>
          <p:cNvPr id="3" name="Content Placeholder 2">
            <a:extLst>
              <a:ext uri="{FF2B5EF4-FFF2-40B4-BE49-F238E27FC236}">
                <a16:creationId xmlns:a16="http://schemas.microsoft.com/office/drawing/2014/main" id="{7EABBFFE-4A23-D7C6-3BED-2829031704B2}"/>
              </a:ext>
            </a:extLst>
          </p:cNvPr>
          <p:cNvSpPr>
            <a:spLocks noGrp="1"/>
          </p:cNvSpPr>
          <p:nvPr>
            <p:ph idx="1"/>
          </p:nvPr>
        </p:nvSpPr>
        <p:spPr/>
        <p:txBody>
          <a:bodyPr vert="horz" lIns="91440" tIns="45720" rIns="91440" bIns="45720" rtlCol="0" anchor="t">
            <a:noAutofit/>
          </a:bodyPr>
          <a:lstStyle/>
          <a:p>
            <a:r>
              <a:rPr lang="en-US" sz="5300"/>
              <a:t>First go to the chatbots website, in this case we will use ChatGPT</a:t>
            </a:r>
          </a:p>
          <a:p>
            <a:pPr lvl="1"/>
            <a:r>
              <a:rPr lang="en-US" sz="5300">
                <a:hlinkClick r:id="rId2"/>
              </a:rPr>
              <a:t>https://chat.openai.com</a:t>
            </a:r>
            <a:endParaRPr lang="en-US" sz="5300"/>
          </a:p>
          <a:p>
            <a:r>
              <a:rPr lang="en-US" sz="5300"/>
              <a:t>Create a free account</a:t>
            </a:r>
          </a:p>
          <a:p>
            <a:r>
              <a:rPr lang="en-US" sz="5300"/>
              <a:t>Start Prompting...</a:t>
            </a:r>
          </a:p>
        </p:txBody>
      </p:sp>
    </p:spTree>
    <p:extLst>
      <p:ext uri="{BB962C8B-B14F-4D97-AF65-F5344CB8AC3E}">
        <p14:creationId xmlns:p14="http://schemas.microsoft.com/office/powerpoint/2010/main" val="17707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21">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726065-F318-3349-7717-8DCFE2D31EAB}"/>
              </a:ext>
            </a:extLst>
          </p:cNvPr>
          <p:cNvSpPr>
            <a:spLocks noGrp="1"/>
          </p:cNvSpPr>
          <p:nvPr>
            <p:ph type="title"/>
          </p:nvPr>
        </p:nvSpPr>
        <p:spPr>
          <a:xfrm>
            <a:off x="491836" y="38554"/>
            <a:ext cx="10515600" cy="1325563"/>
          </a:xfrm>
        </p:spPr>
        <p:txBody>
          <a:bodyPr>
            <a:normAutofit/>
          </a:bodyPr>
          <a:lstStyle/>
          <a:p>
            <a:r>
              <a:rPr lang="en-US" sz="8000" dirty="0"/>
              <a:t>What is a Prompt?</a:t>
            </a:r>
          </a:p>
        </p:txBody>
      </p:sp>
      <p:graphicFrame>
        <p:nvGraphicFramePr>
          <p:cNvPr id="17" name="Content Placeholder 2">
            <a:extLst>
              <a:ext uri="{FF2B5EF4-FFF2-40B4-BE49-F238E27FC236}">
                <a16:creationId xmlns:a16="http://schemas.microsoft.com/office/drawing/2014/main" id="{31A411DC-EF1D-2952-09AD-E24BC07C6A02}"/>
              </a:ext>
            </a:extLst>
          </p:cNvPr>
          <p:cNvGraphicFramePr>
            <a:graphicFrameLocks noGrp="1"/>
          </p:cNvGraphicFramePr>
          <p:nvPr>
            <p:ph idx="1"/>
            <p:extLst>
              <p:ext uri="{D42A27DB-BD31-4B8C-83A1-F6EECF244321}">
                <p14:modId xmlns:p14="http://schemas.microsoft.com/office/powerpoint/2010/main" val="387261257"/>
              </p:ext>
            </p:extLst>
          </p:nvPr>
        </p:nvGraphicFramePr>
        <p:xfrm>
          <a:off x="491837" y="1295463"/>
          <a:ext cx="11247911" cy="5371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4396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chemeClr val="accent1"/>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BE9CFA75-D152-51BE-7428-2BA30F59F3CF}"/>
              </a:ext>
            </a:extLst>
          </p:cNvPr>
          <p:cNvSpPr>
            <a:spLocks noGrp="1"/>
          </p:cNvSpPr>
          <p:nvPr>
            <p:ph type="title"/>
          </p:nvPr>
        </p:nvSpPr>
        <p:spPr>
          <a:xfrm>
            <a:off x="841248" y="644652"/>
            <a:ext cx="3182112" cy="5568696"/>
          </a:xfrm>
        </p:spPr>
        <p:txBody>
          <a:bodyPr>
            <a:normAutofit/>
          </a:bodyPr>
          <a:lstStyle/>
          <a:p>
            <a:r>
              <a:rPr lang="en-US" sz="6600">
                <a:solidFill>
                  <a:srgbClr val="FFFFFF"/>
                </a:solidFill>
              </a:rPr>
              <a:t>Persona Pattern</a:t>
            </a:r>
          </a:p>
        </p:txBody>
      </p:sp>
      <p:sp>
        <p:nvSpPr>
          <p:cNvPr id="3" name="Content Placeholder 2">
            <a:extLst>
              <a:ext uri="{FF2B5EF4-FFF2-40B4-BE49-F238E27FC236}">
                <a16:creationId xmlns:a16="http://schemas.microsoft.com/office/drawing/2014/main" id="{8435AA4C-002E-38E2-5B3C-8B445848C901}"/>
              </a:ext>
            </a:extLst>
          </p:cNvPr>
          <p:cNvSpPr>
            <a:spLocks noGrp="1"/>
          </p:cNvSpPr>
          <p:nvPr>
            <p:ph idx="1"/>
          </p:nvPr>
        </p:nvSpPr>
        <p:spPr>
          <a:xfrm>
            <a:off x="5494350" y="108488"/>
            <a:ext cx="5856401" cy="6617776"/>
          </a:xfrm>
        </p:spPr>
        <p:txBody>
          <a:bodyPr vert="horz" lIns="91440" tIns="45720" rIns="91440" bIns="45720" rtlCol="0" anchor="ctr">
            <a:normAutofit/>
          </a:bodyPr>
          <a:lstStyle/>
          <a:p>
            <a:r>
              <a:rPr lang="en-US" sz="3600" dirty="0">
                <a:ea typeface="+mn-lt"/>
                <a:cs typeface="+mn-lt"/>
              </a:rPr>
              <a:t>Act as Persona X</a:t>
            </a:r>
          </a:p>
          <a:p>
            <a:r>
              <a:rPr lang="en-US" sz="3600" dirty="0">
                <a:ea typeface="+mn-lt"/>
                <a:cs typeface="+mn-lt"/>
              </a:rPr>
              <a:t>Perform task Y</a:t>
            </a:r>
          </a:p>
          <a:p>
            <a:r>
              <a:rPr lang="en-US" sz="3600" b="1" u="sng" dirty="0">
                <a:ea typeface="+mn-lt"/>
                <a:cs typeface="+mn-lt"/>
              </a:rPr>
              <a:t>Examples:</a:t>
            </a:r>
            <a:endParaRPr lang="en-US" sz="3600" b="1" dirty="0"/>
          </a:p>
          <a:p>
            <a:pPr lvl="1"/>
            <a:r>
              <a:rPr lang="en-US" sz="3200" dirty="0">
                <a:ea typeface="+mn-lt"/>
                <a:cs typeface="+mn-lt"/>
              </a:rPr>
              <a:t>Act as a professional marketing agency and create a weeks' worth of social media posts for my business.</a:t>
            </a:r>
            <a:endParaRPr lang="en-US" sz="3200" dirty="0"/>
          </a:p>
          <a:p>
            <a:pPr lvl="1"/>
            <a:r>
              <a:rPr lang="en-US" sz="3200" dirty="0">
                <a:ea typeface="+mn-lt"/>
                <a:cs typeface="+mn-lt"/>
              </a:rPr>
              <a:t>Act as a nutritionist, I am going to tell you what I am eating, and you will tell me about my eating choices. </a:t>
            </a:r>
          </a:p>
          <a:p>
            <a:pPr lvl="1"/>
            <a:r>
              <a:rPr lang="en-US" sz="3200" dirty="0">
                <a:ea typeface="+mn-lt"/>
                <a:cs typeface="+mn-lt"/>
              </a:rPr>
              <a:t>Act as a customer service representative and help me respond to customer comments on my reviews page.</a:t>
            </a:r>
            <a:endParaRPr lang="en-US" sz="3200" dirty="0"/>
          </a:p>
        </p:txBody>
      </p:sp>
    </p:spTree>
    <p:extLst>
      <p:ext uri="{BB962C8B-B14F-4D97-AF65-F5344CB8AC3E}">
        <p14:creationId xmlns:p14="http://schemas.microsoft.com/office/powerpoint/2010/main" val="77835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chemeClr val="accent1"/>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E0E664CE-AFE1-866A-BE1F-3DACEC9FF74A}"/>
              </a:ext>
            </a:extLst>
          </p:cNvPr>
          <p:cNvSpPr>
            <a:spLocks noGrp="1"/>
          </p:cNvSpPr>
          <p:nvPr>
            <p:ph type="title"/>
          </p:nvPr>
        </p:nvSpPr>
        <p:spPr>
          <a:xfrm>
            <a:off x="841248" y="644652"/>
            <a:ext cx="3182112" cy="5568696"/>
          </a:xfrm>
        </p:spPr>
        <p:txBody>
          <a:bodyPr>
            <a:normAutofit/>
          </a:bodyPr>
          <a:lstStyle/>
          <a:p>
            <a:r>
              <a:rPr lang="en-US" sz="6600">
                <a:solidFill>
                  <a:srgbClr val="FFFFFF"/>
                </a:solidFill>
              </a:rPr>
              <a:t>Flipped Interaction Pattern</a:t>
            </a:r>
          </a:p>
        </p:txBody>
      </p:sp>
      <p:sp>
        <p:nvSpPr>
          <p:cNvPr id="3" name="Content Placeholder 2">
            <a:extLst>
              <a:ext uri="{FF2B5EF4-FFF2-40B4-BE49-F238E27FC236}">
                <a16:creationId xmlns:a16="http://schemas.microsoft.com/office/drawing/2014/main" id="{E5F562A1-6954-BD65-83D3-BCCFA6FEF254}"/>
              </a:ext>
            </a:extLst>
          </p:cNvPr>
          <p:cNvSpPr>
            <a:spLocks noGrp="1"/>
          </p:cNvSpPr>
          <p:nvPr>
            <p:ph idx="1"/>
          </p:nvPr>
        </p:nvSpPr>
        <p:spPr>
          <a:xfrm>
            <a:off x="5168348" y="106017"/>
            <a:ext cx="6679095" cy="6626087"/>
          </a:xfrm>
        </p:spPr>
        <p:txBody>
          <a:bodyPr vert="horz" lIns="91440" tIns="45720" rIns="91440" bIns="45720" rtlCol="0" anchor="ctr">
            <a:normAutofit fontScale="92500" lnSpcReduction="10000"/>
          </a:bodyPr>
          <a:lstStyle/>
          <a:p>
            <a:r>
              <a:rPr lang="en-US" sz="3600" dirty="0">
                <a:ea typeface="+mn-lt"/>
                <a:cs typeface="+mn-lt"/>
              </a:rPr>
              <a:t>I would like you to ask me questions to achieve X </a:t>
            </a:r>
            <a:endParaRPr lang="en-US" sz="3600" dirty="0"/>
          </a:p>
          <a:p>
            <a:r>
              <a:rPr lang="en-US" sz="3600" dirty="0">
                <a:ea typeface="+mn-lt"/>
                <a:cs typeface="+mn-lt"/>
              </a:rPr>
              <a:t>You should ask questions until condition Y is met or to achieve this goal (alternatively, forever) </a:t>
            </a:r>
            <a:endParaRPr lang="en-US" sz="3600" dirty="0"/>
          </a:p>
          <a:p>
            <a:r>
              <a:rPr lang="en-US" sz="3600" b="1" u="sng" dirty="0"/>
              <a:t>Examples</a:t>
            </a:r>
            <a:r>
              <a:rPr lang="en-US" sz="3600" dirty="0"/>
              <a:t>:</a:t>
            </a:r>
          </a:p>
          <a:p>
            <a:pPr lvl="1"/>
            <a:r>
              <a:rPr lang="en-US" sz="3200" dirty="0">
                <a:ea typeface="+mn-lt"/>
                <a:cs typeface="+mn-lt"/>
              </a:rPr>
              <a:t>I would like you to ask me questions to help me create variations of my marketing materials. You should ask questions until you have sufficient information about my current business, audience, and goals. Ask me the first question.</a:t>
            </a:r>
            <a:endParaRPr lang="en-US" sz="3200" dirty="0"/>
          </a:p>
          <a:p>
            <a:pPr lvl="1"/>
            <a:r>
              <a:rPr lang="en-US" sz="3200" dirty="0">
                <a:ea typeface="+mn-lt"/>
                <a:cs typeface="+mn-lt"/>
              </a:rPr>
              <a:t>I would like you to ask me questions to help me diagnose a problem with my Internet. Ask me questions until you have enough information to identify the two most likely causes. Ask me one question at a time. Ask me the first question. </a:t>
            </a:r>
            <a:endParaRPr lang="en-US" sz="3200" dirty="0"/>
          </a:p>
        </p:txBody>
      </p:sp>
    </p:spTree>
    <p:extLst>
      <p:ext uri="{BB962C8B-B14F-4D97-AF65-F5344CB8AC3E}">
        <p14:creationId xmlns:p14="http://schemas.microsoft.com/office/powerpoint/2010/main" val="292667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225D-58D2-BF67-4BA7-08C7B3DC1502}"/>
              </a:ext>
            </a:extLst>
          </p:cNvPr>
          <p:cNvSpPr>
            <a:spLocks noGrp="1"/>
          </p:cNvSpPr>
          <p:nvPr>
            <p:ph type="title"/>
          </p:nvPr>
        </p:nvSpPr>
        <p:spPr/>
        <p:txBody>
          <a:bodyPr>
            <a:normAutofit/>
          </a:bodyPr>
          <a:lstStyle/>
          <a:p>
            <a:r>
              <a:rPr lang="en-US" sz="7200"/>
              <a:t>AI Chatbots</a:t>
            </a:r>
          </a:p>
        </p:txBody>
      </p:sp>
      <p:sp>
        <p:nvSpPr>
          <p:cNvPr id="3" name="Content Placeholder 2">
            <a:extLst>
              <a:ext uri="{FF2B5EF4-FFF2-40B4-BE49-F238E27FC236}">
                <a16:creationId xmlns:a16="http://schemas.microsoft.com/office/drawing/2014/main" id="{D89B7763-A2A0-2B8F-D852-F1EDDDC93F97}"/>
              </a:ext>
            </a:extLst>
          </p:cNvPr>
          <p:cNvSpPr>
            <a:spLocks noGrp="1"/>
          </p:cNvSpPr>
          <p:nvPr>
            <p:ph idx="1"/>
          </p:nvPr>
        </p:nvSpPr>
        <p:spPr/>
        <p:txBody>
          <a:bodyPr vert="horz" lIns="91440" tIns="45720" rIns="91440" bIns="45720" rtlCol="0" anchor="t">
            <a:normAutofit/>
          </a:bodyPr>
          <a:lstStyle/>
          <a:p>
            <a:r>
              <a:rPr lang="en-US" sz="5000" dirty="0"/>
              <a:t>ChatGPT: </a:t>
            </a:r>
            <a:r>
              <a:rPr lang="en-US" sz="5000" dirty="0">
                <a:hlinkClick r:id="rId3"/>
              </a:rPr>
              <a:t>https</a:t>
            </a:r>
            <a:r>
              <a:rPr lang="en-US" sz="5000" dirty="0">
                <a:ea typeface="+mn-lt"/>
                <a:cs typeface="+mn-lt"/>
                <a:hlinkClick r:id="rId3"/>
              </a:rPr>
              <a:t>://chat.openai.com/</a:t>
            </a:r>
            <a:endParaRPr lang="en-US" sz="5000" dirty="0">
              <a:ea typeface="+mn-lt"/>
              <a:cs typeface="+mn-lt"/>
            </a:endParaRPr>
          </a:p>
          <a:p>
            <a:r>
              <a:rPr lang="en-US" sz="5000" dirty="0">
                <a:ea typeface="+mn-lt"/>
                <a:cs typeface="+mn-lt"/>
              </a:rPr>
              <a:t>Anthropic Claude 2: </a:t>
            </a:r>
            <a:r>
              <a:rPr lang="en-US" sz="5000" dirty="0">
                <a:ea typeface="+mn-lt"/>
                <a:cs typeface="+mn-lt"/>
                <a:hlinkClick r:id="rId4"/>
              </a:rPr>
              <a:t>https://www.anthropic.com/index/claude-2</a:t>
            </a:r>
            <a:r>
              <a:rPr lang="en-US" sz="5000" dirty="0">
                <a:ea typeface="+mn-lt"/>
                <a:cs typeface="+mn-lt"/>
              </a:rPr>
              <a:t> </a:t>
            </a:r>
            <a:endParaRPr lang="en-US" sz="5000" dirty="0"/>
          </a:p>
          <a:p>
            <a:r>
              <a:rPr lang="en-US" sz="5000" dirty="0">
                <a:ea typeface="+mn-lt"/>
                <a:cs typeface="+mn-lt"/>
              </a:rPr>
              <a:t>Google Bard: </a:t>
            </a:r>
            <a:r>
              <a:rPr lang="en-US" sz="5000" dirty="0">
                <a:ea typeface="+mn-lt"/>
                <a:cs typeface="+mn-lt"/>
                <a:hlinkClick r:id="rId5"/>
              </a:rPr>
              <a:t>https://bard.google.com/</a:t>
            </a:r>
            <a:r>
              <a:rPr lang="en-US" sz="5000" dirty="0">
                <a:ea typeface="+mn-lt"/>
                <a:cs typeface="+mn-lt"/>
              </a:rPr>
              <a:t> </a:t>
            </a:r>
          </a:p>
          <a:p>
            <a:r>
              <a:rPr lang="en-US" sz="5000" dirty="0">
                <a:ea typeface="+mn-lt"/>
                <a:cs typeface="+mn-lt"/>
              </a:rPr>
              <a:t>Microsoft's Bing Chat: </a:t>
            </a:r>
            <a:r>
              <a:rPr lang="en-US" sz="5000" dirty="0">
                <a:solidFill>
                  <a:srgbClr val="2998E3"/>
                </a:solidFill>
                <a:latin typeface="The Hand Bold"/>
                <a:cs typeface="Arial"/>
                <a:hlinkClick r:id="rId6"/>
              </a:rPr>
              <a:t>https://chat.bing.com/</a:t>
            </a:r>
            <a:r>
              <a:rPr lang="en-US" sz="5000" dirty="0">
                <a:ea typeface="+mn-lt"/>
                <a:cs typeface="+mn-lt"/>
              </a:rPr>
              <a:t> </a:t>
            </a:r>
            <a:endParaRPr lang="en-US" sz="5000" dirty="0"/>
          </a:p>
        </p:txBody>
      </p:sp>
    </p:spTree>
    <p:extLst>
      <p:ext uri="{BB962C8B-B14F-4D97-AF65-F5344CB8AC3E}">
        <p14:creationId xmlns:p14="http://schemas.microsoft.com/office/powerpoint/2010/main" val="3096346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38" name="Rectangle 37">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1"/>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BC47C161-8C9C-CE5E-BEE9-5F646A7E5F1E}"/>
              </a:ext>
            </a:extLst>
          </p:cNvPr>
          <p:cNvSpPr>
            <a:spLocks noGrp="1"/>
          </p:cNvSpPr>
          <p:nvPr>
            <p:ph type="title"/>
          </p:nvPr>
        </p:nvSpPr>
        <p:spPr>
          <a:xfrm>
            <a:off x="5622061" y="762538"/>
            <a:ext cx="5649349" cy="3199862"/>
          </a:xfrm>
        </p:spPr>
        <p:txBody>
          <a:bodyPr vert="horz" lIns="91440" tIns="45720" rIns="91440" bIns="45720" rtlCol="0" anchor="b">
            <a:normAutofit/>
          </a:bodyPr>
          <a:lstStyle/>
          <a:p>
            <a:r>
              <a:rPr lang="en-US" sz="8000">
                <a:solidFill>
                  <a:srgbClr val="FBF9F6"/>
                </a:solidFill>
              </a:rPr>
              <a:t>Business Prompt Cheat sheet</a:t>
            </a:r>
          </a:p>
        </p:txBody>
      </p:sp>
      <p:sp>
        <p:nvSpPr>
          <p:cNvPr id="3" name="Content Placeholder 2">
            <a:extLst>
              <a:ext uri="{FF2B5EF4-FFF2-40B4-BE49-F238E27FC236}">
                <a16:creationId xmlns:a16="http://schemas.microsoft.com/office/drawing/2014/main" id="{C2338894-0EBA-2266-D425-387336C9C7B6}"/>
              </a:ext>
            </a:extLst>
          </p:cNvPr>
          <p:cNvSpPr>
            <a:spLocks noGrp="1"/>
          </p:cNvSpPr>
          <p:nvPr>
            <p:ph idx="1"/>
          </p:nvPr>
        </p:nvSpPr>
        <p:spPr>
          <a:xfrm>
            <a:off x="5155001" y="4498092"/>
            <a:ext cx="7033951" cy="2141247"/>
          </a:xfrm>
        </p:spPr>
        <p:txBody>
          <a:bodyPr vert="horz" lIns="91440" tIns="45720" rIns="91440" bIns="45720" rtlCol="0" anchor="t">
            <a:normAutofit/>
          </a:bodyPr>
          <a:lstStyle/>
          <a:p>
            <a:pPr marL="0" indent="0">
              <a:buNone/>
            </a:pPr>
            <a:r>
              <a:rPr lang="en-US" sz="9600" dirty="0">
                <a:solidFill>
                  <a:schemeClr val="bg1"/>
                </a:solidFill>
                <a:hlinkClick r:id="rId3">
                  <a:extLst>
                    <a:ext uri="{A12FA001-AC4F-418D-AE19-62706E023703}">
                      <ahyp:hlinkClr xmlns:ahyp="http://schemas.microsoft.com/office/drawing/2018/hyperlinkcolor" val="tx"/>
                    </a:ext>
                  </a:extLst>
                </a:hlinkClick>
              </a:rPr>
              <a:t>http://bit.ly/gptbusiness</a:t>
            </a:r>
            <a:endParaRPr lang="en-US" sz="9600" dirty="0">
              <a:solidFill>
                <a:schemeClr val="bg1"/>
              </a:solidFill>
            </a:endParaRPr>
          </a:p>
        </p:txBody>
      </p:sp>
      <p:sp>
        <p:nvSpPr>
          <p:cNvPr id="42" name="Rectangle 6">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27432"/>
          </a:xfrm>
          <a:custGeom>
            <a:avLst/>
            <a:gdLst>
              <a:gd name="connsiteX0" fmla="*/ 0 w 5303520"/>
              <a:gd name="connsiteY0" fmla="*/ 0 h 27432"/>
              <a:gd name="connsiteX1" fmla="*/ 556870 w 5303520"/>
              <a:gd name="connsiteY1" fmla="*/ 0 h 27432"/>
              <a:gd name="connsiteX2" fmla="*/ 1272845 w 5303520"/>
              <a:gd name="connsiteY2" fmla="*/ 0 h 27432"/>
              <a:gd name="connsiteX3" fmla="*/ 1882750 w 5303520"/>
              <a:gd name="connsiteY3" fmla="*/ 0 h 27432"/>
              <a:gd name="connsiteX4" fmla="*/ 2439619 w 5303520"/>
              <a:gd name="connsiteY4" fmla="*/ 0 h 27432"/>
              <a:gd name="connsiteX5" fmla="*/ 3155594 w 5303520"/>
              <a:gd name="connsiteY5" fmla="*/ 0 h 27432"/>
              <a:gd name="connsiteX6" fmla="*/ 3818534 w 5303520"/>
              <a:gd name="connsiteY6" fmla="*/ 0 h 27432"/>
              <a:gd name="connsiteX7" fmla="*/ 4481474 w 5303520"/>
              <a:gd name="connsiteY7" fmla="*/ 0 h 27432"/>
              <a:gd name="connsiteX8" fmla="*/ 5303520 w 5303520"/>
              <a:gd name="connsiteY8" fmla="*/ 0 h 27432"/>
              <a:gd name="connsiteX9" fmla="*/ 5303520 w 5303520"/>
              <a:gd name="connsiteY9" fmla="*/ 27432 h 27432"/>
              <a:gd name="connsiteX10" fmla="*/ 4746650 w 5303520"/>
              <a:gd name="connsiteY10" fmla="*/ 27432 h 27432"/>
              <a:gd name="connsiteX11" fmla="*/ 4242816 w 5303520"/>
              <a:gd name="connsiteY11" fmla="*/ 27432 h 27432"/>
              <a:gd name="connsiteX12" fmla="*/ 3526841 w 5303520"/>
              <a:gd name="connsiteY12" fmla="*/ 27432 h 27432"/>
              <a:gd name="connsiteX13" fmla="*/ 2969971 w 5303520"/>
              <a:gd name="connsiteY13" fmla="*/ 27432 h 27432"/>
              <a:gd name="connsiteX14" fmla="*/ 2253996 w 5303520"/>
              <a:gd name="connsiteY14" fmla="*/ 27432 h 27432"/>
              <a:gd name="connsiteX15" fmla="*/ 1484986 w 5303520"/>
              <a:gd name="connsiteY15" fmla="*/ 27432 h 27432"/>
              <a:gd name="connsiteX16" fmla="*/ 875081 w 5303520"/>
              <a:gd name="connsiteY16" fmla="*/ 27432 h 27432"/>
              <a:gd name="connsiteX17" fmla="*/ 0 w 5303520"/>
              <a:gd name="connsiteY17" fmla="*/ 27432 h 27432"/>
              <a:gd name="connsiteX18" fmla="*/ 0 w 5303520"/>
              <a:gd name="connsiteY18"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27432"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3593" y="13343"/>
                  <a:pt x="5303797" y="14402"/>
                  <a:pt x="5303520" y="27432"/>
                </a:cubicBezTo>
                <a:cubicBezTo>
                  <a:pt x="5132450" y="9645"/>
                  <a:pt x="4953391" y="27858"/>
                  <a:pt x="4746650" y="27432"/>
                </a:cubicBezTo>
                <a:cubicBezTo>
                  <a:pt x="4539909" y="27007"/>
                  <a:pt x="4361261" y="16312"/>
                  <a:pt x="4242816" y="27432"/>
                </a:cubicBezTo>
                <a:cubicBezTo>
                  <a:pt x="4124371" y="38552"/>
                  <a:pt x="3754907" y="30170"/>
                  <a:pt x="3526841" y="27432"/>
                </a:cubicBezTo>
                <a:cubicBezTo>
                  <a:pt x="3298775" y="24694"/>
                  <a:pt x="3164473" y="13057"/>
                  <a:pt x="2969971" y="27432"/>
                </a:cubicBezTo>
                <a:cubicBezTo>
                  <a:pt x="2775469" y="41808"/>
                  <a:pt x="2608536" y="11194"/>
                  <a:pt x="2253996" y="27432"/>
                </a:cubicBezTo>
                <a:cubicBezTo>
                  <a:pt x="1899456" y="43670"/>
                  <a:pt x="1752044" y="37933"/>
                  <a:pt x="1484986" y="27432"/>
                </a:cubicBezTo>
                <a:cubicBezTo>
                  <a:pt x="1217928" y="16932"/>
                  <a:pt x="1060609" y="4360"/>
                  <a:pt x="875081" y="27432"/>
                </a:cubicBezTo>
                <a:cubicBezTo>
                  <a:pt x="689553" y="50504"/>
                  <a:pt x="188846" y="34372"/>
                  <a:pt x="0" y="27432"/>
                </a:cubicBezTo>
                <a:cubicBezTo>
                  <a:pt x="-1027" y="16774"/>
                  <a:pt x="589" y="8401"/>
                  <a:pt x="0" y="0"/>
                </a:cubicBezTo>
                <a:close/>
              </a:path>
              <a:path w="5303520" h="27432"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3295" y="13080"/>
                  <a:pt x="5304172" y="14823"/>
                  <a:pt x="5303520" y="27432"/>
                </a:cubicBezTo>
                <a:cubicBezTo>
                  <a:pt x="5082751" y="27600"/>
                  <a:pt x="4993374" y="33244"/>
                  <a:pt x="4746650" y="27432"/>
                </a:cubicBezTo>
                <a:cubicBezTo>
                  <a:pt x="4499926" y="21621"/>
                  <a:pt x="4368648" y="1957"/>
                  <a:pt x="4083710" y="27432"/>
                </a:cubicBezTo>
                <a:cubicBezTo>
                  <a:pt x="3798772" y="52907"/>
                  <a:pt x="3729434" y="14645"/>
                  <a:pt x="3473806" y="27432"/>
                </a:cubicBezTo>
                <a:cubicBezTo>
                  <a:pt x="3218178" y="40219"/>
                  <a:pt x="3056855" y="39147"/>
                  <a:pt x="2704795" y="27432"/>
                </a:cubicBezTo>
                <a:cubicBezTo>
                  <a:pt x="2352735" y="15717"/>
                  <a:pt x="2319447" y="38401"/>
                  <a:pt x="1935785" y="27432"/>
                </a:cubicBezTo>
                <a:cubicBezTo>
                  <a:pt x="1552123" y="16464"/>
                  <a:pt x="1532619" y="8678"/>
                  <a:pt x="1378915" y="27432"/>
                </a:cubicBezTo>
                <a:cubicBezTo>
                  <a:pt x="1225211" y="46187"/>
                  <a:pt x="1038692" y="43452"/>
                  <a:pt x="715975" y="27432"/>
                </a:cubicBezTo>
                <a:cubicBezTo>
                  <a:pt x="393258" y="11412"/>
                  <a:pt x="303768" y="36088"/>
                  <a:pt x="0" y="27432"/>
                </a:cubicBezTo>
                <a:cubicBezTo>
                  <a:pt x="151" y="17585"/>
                  <a:pt x="-198" y="13251"/>
                  <a:pt x="0" y="0"/>
                </a:cubicBezTo>
                <a:close/>
              </a:path>
            </a:pathLst>
          </a:custGeom>
          <a:solidFill>
            <a:srgbClr val="FBF9F6"/>
          </a:solidFill>
          <a:ln w="41275" cap="rnd">
            <a:solidFill>
              <a:srgbClr val="FBF9F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qr code on a white background&#10;&#10;Description automatically generated">
            <a:extLst>
              <a:ext uri="{FF2B5EF4-FFF2-40B4-BE49-F238E27FC236}">
                <a16:creationId xmlns:a16="http://schemas.microsoft.com/office/drawing/2014/main" id="{868CD85E-0D14-FEE8-58E4-DF7F7C7A09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8511" y="1282514"/>
            <a:ext cx="4292971" cy="4292971"/>
          </a:xfrm>
          <a:prstGeom prst="rect">
            <a:avLst/>
          </a:prstGeom>
        </p:spPr>
      </p:pic>
    </p:spTree>
    <p:extLst>
      <p:ext uri="{BB962C8B-B14F-4D97-AF65-F5344CB8AC3E}">
        <p14:creationId xmlns:p14="http://schemas.microsoft.com/office/powerpoint/2010/main" val="3903482221"/>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5749</TotalTime>
  <Words>771</Words>
  <Application>Microsoft Macintosh PowerPoint</Application>
  <PresentationFormat>Widescreen</PresentationFormat>
  <Paragraphs>64</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Söhne</vt:lpstr>
      <vt:lpstr>The Hand Bold</vt:lpstr>
      <vt:lpstr>The Serif Hand Black</vt:lpstr>
      <vt:lpstr>SketchyVTI</vt:lpstr>
      <vt:lpstr>Leveraging AI in Business</vt:lpstr>
      <vt:lpstr>Benefits of using AI Chatbots Like ChatGPT in business</vt:lpstr>
      <vt:lpstr>How Do You Use an AI Chatbot Like ChatGPT?</vt:lpstr>
      <vt:lpstr>What is a Prompt?</vt:lpstr>
      <vt:lpstr>Persona Pattern</vt:lpstr>
      <vt:lpstr>Flipped Interaction Pattern</vt:lpstr>
      <vt:lpstr>AI Chatbots</vt:lpstr>
      <vt:lpstr>Business Prompt Cheat sheet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 Stratton</cp:lastModifiedBy>
  <cp:revision>178</cp:revision>
  <dcterms:created xsi:type="dcterms:W3CDTF">2023-07-18T19:38:44Z</dcterms:created>
  <dcterms:modified xsi:type="dcterms:W3CDTF">2023-08-15T13:14:15Z</dcterms:modified>
</cp:coreProperties>
</file>